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70" r:id="rId4"/>
    <p:sldId id="306" r:id="rId5"/>
    <p:sldId id="275" r:id="rId6"/>
    <p:sldId id="315" r:id="rId7"/>
    <p:sldId id="307" r:id="rId8"/>
    <p:sldId id="316" r:id="rId9"/>
    <p:sldId id="308" r:id="rId10"/>
    <p:sldId id="322" r:id="rId11"/>
    <p:sldId id="310" r:id="rId12"/>
    <p:sldId id="323" r:id="rId13"/>
    <p:sldId id="309" r:id="rId14"/>
    <p:sldId id="324" r:id="rId15"/>
    <p:sldId id="312" r:id="rId16"/>
    <p:sldId id="325" r:id="rId17"/>
    <p:sldId id="311" r:id="rId18"/>
    <p:sldId id="326" r:id="rId19"/>
    <p:sldId id="313" r:id="rId20"/>
    <p:sldId id="327" r:id="rId21"/>
    <p:sldId id="314" r:id="rId22"/>
    <p:sldId id="317" r:id="rId23"/>
    <p:sldId id="271" r:id="rId24"/>
    <p:sldId id="318" r:id="rId25"/>
    <p:sldId id="269" r:id="rId26"/>
    <p:sldId id="272" r:id="rId27"/>
    <p:sldId id="319" r:id="rId28"/>
    <p:sldId id="273" r:id="rId29"/>
    <p:sldId id="320" r:id="rId30"/>
    <p:sldId id="274" r:id="rId31"/>
    <p:sldId id="328" r:id="rId32"/>
    <p:sldId id="321" r:id="rId33"/>
    <p:sldId id="284" r:id="rId34"/>
    <p:sldId id="292" r:id="rId35"/>
    <p:sldId id="329" r:id="rId3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70F35-C617-4ED1-A1E8-AB97433847AC}" type="datetimeFigureOut">
              <a:rPr lang="es-AR" smtClean="0"/>
              <a:t>21/2/2023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264F-C6BE-4833-B63E-19F2EF1CC89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26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68494221"/>
      </p:ext>
    </p:extLst>
  </p:cSld>
  <p:clrMapOvr>
    <a:masterClrMapping/>
  </p:clrMapOvr>
  <p:transition spd="slow" advTm="1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86663126"/>
      </p:ext>
    </p:extLst>
  </p:cSld>
  <p:clrMapOvr>
    <a:masterClrMapping/>
  </p:clrMapOvr>
  <p:transition spd="slow" advTm="1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6906163"/>
      </p:ext>
    </p:extLst>
  </p:cSld>
  <p:clrMapOvr>
    <a:masterClrMapping/>
  </p:clrMapOvr>
  <p:transition spd="slow" advTm="1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964547"/>
      </p:ext>
    </p:extLst>
  </p:cSld>
  <p:clrMapOvr>
    <a:masterClrMapping/>
  </p:clrMapOvr>
  <p:transition spd="slow" advTm="1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30259908"/>
      </p:ext>
    </p:extLst>
  </p:cSld>
  <p:clrMapOvr>
    <a:masterClrMapping/>
  </p:clrMapOvr>
  <p:transition spd="slow" advTm="1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02332793"/>
      </p:ext>
    </p:extLst>
  </p:cSld>
  <p:clrMapOvr>
    <a:masterClrMapping/>
  </p:clrMapOvr>
  <p:transition spd="slow" advTm="1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37226538"/>
      </p:ext>
    </p:extLst>
  </p:cSld>
  <p:clrMapOvr>
    <a:masterClrMapping/>
  </p:clrMapOvr>
  <p:transition spd="slow" advTm="1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50707832"/>
      </p:ext>
    </p:extLst>
  </p:cSld>
  <p:clrMapOvr>
    <a:masterClrMapping/>
  </p:clrMapOvr>
  <p:transition spd="slow" advTm="1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36810933"/>
      </p:ext>
    </p:extLst>
  </p:cSld>
  <p:clrMapOvr>
    <a:masterClrMapping/>
  </p:clrMapOvr>
  <p:transition spd="slow" advTm="1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75004925"/>
      </p:ext>
    </p:extLst>
  </p:cSld>
  <p:clrMapOvr>
    <a:masterClrMapping/>
  </p:clrMapOvr>
  <p:transition spd="slow" advTm="1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61681980"/>
      </p:ext>
    </p:extLst>
  </p:cSld>
  <p:clrMapOvr>
    <a:masterClrMapping/>
  </p:clrMapOvr>
  <p:transition spd="slow" advTm="1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20498287"/>
      </p:ext>
    </p:extLst>
  </p:cSld>
  <p:clrMapOvr>
    <a:masterClrMapping/>
  </p:clrMapOvr>
  <p:transition spd="slow" advTm="1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57862428"/>
      </p:ext>
    </p:extLst>
  </p:cSld>
  <p:clrMapOvr>
    <a:masterClrMapping/>
  </p:clrMapOvr>
  <p:transition spd="slow" advTm="1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2151291"/>
      </p:ext>
    </p:extLst>
  </p:cSld>
  <p:clrMapOvr>
    <a:masterClrMapping/>
  </p:clrMapOvr>
  <p:transition spd="slow" advTm="1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42411895"/>
      </p:ext>
    </p:extLst>
  </p:cSld>
  <p:clrMapOvr>
    <a:masterClrMapping/>
  </p:clrMapOvr>
  <p:transition spd="slow" advTm="1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22471298"/>
      </p:ext>
    </p:extLst>
  </p:cSld>
  <p:clrMapOvr>
    <a:masterClrMapping/>
  </p:clrMapOvr>
  <p:transition spd="slow" advTm="1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92081860"/>
      </p:ext>
    </p:extLst>
  </p:cSld>
  <p:clrMapOvr>
    <a:masterClrMapping/>
  </p:clrMapOvr>
  <p:transition spd="slow" advTm="1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583F88B-1693-489C-A695-836C522E85CC}" type="datetimeFigureOut">
              <a:rPr lang="es-AR" smtClean="0"/>
              <a:t>21/2/2023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1B41-2A2F-4309-84F9-7C9CB8BA9B5B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625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1000"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slide" Target="slide7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6294" y="758891"/>
            <a:ext cx="11041224" cy="4491134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s-AR" spc="300" dirty="0" smtClean="0">
                <a:solidFill>
                  <a:schemeClr val="tx1"/>
                </a:solidFill>
              </a:rPr>
              <a:t>Biología de la Herida</a:t>
            </a:r>
            <a:br>
              <a:rPr lang="es-AR" spc="300" dirty="0" smtClean="0">
                <a:solidFill>
                  <a:schemeClr val="tx1"/>
                </a:solidFill>
              </a:rPr>
            </a:br>
            <a:endParaRPr lang="es-AR" spc="300" dirty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758612" y="5399313"/>
            <a:ext cx="7050832" cy="625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AR" sz="2800" spc="300" dirty="0" smtClean="0">
                <a:solidFill>
                  <a:schemeClr val="tx1"/>
                </a:solidFill>
              </a:rPr>
              <a:t>Rogelio López Guillemain</a:t>
            </a:r>
            <a:endParaRPr lang="es-AR" sz="2800" spc="3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6578"/>
      </p:ext>
    </p:extLst>
  </p:cSld>
  <p:clrMapOvr>
    <a:masterClrMapping/>
  </p:clrMapOvr>
  <p:transition spd="slow" advTm="370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113831"/>
      </p:ext>
    </p:extLst>
  </p:cSld>
  <p:clrMapOvr>
    <a:masterClrMapping/>
  </p:clrMapOvr>
  <p:transition spd="slow" advTm="382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5233" r="7582" b="12827"/>
          <a:stretch/>
        </p:blipFill>
        <p:spPr>
          <a:xfrm>
            <a:off x="1021650" y="347946"/>
            <a:ext cx="7847044" cy="6211999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4884"/>
      </p:ext>
    </p:extLst>
  </p:cSld>
  <p:clrMapOvr>
    <a:masterClrMapping/>
  </p:clrMapOvr>
  <p:transition spd="slow" advTm="534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Atrición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196953"/>
      </p:ext>
    </p:extLst>
  </p:cSld>
  <p:clrMapOvr>
    <a:masterClrMapping/>
  </p:clrMapOvr>
  <p:transition spd="slow" advTm="35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150" y="321294"/>
            <a:ext cx="8432254" cy="6324190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530122"/>
      </p:ext>
    </p:extLst>
  </p:cSld>
  <p:clrMapOvr>
    <a:masterClrMapping/>
  </p:clrMapOvr>
  <p:transition spd="slow" advTm="52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Atrición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6</a:t>
            </a:r>
            <a:r>
              <a:rPr lang="es-ES" sz="3600" dirty="0"/>
              <a:t>. </a:t>
            </a:r>
            <a:r>
              <a:rPr lang="es-ES" sz="3600" dirty="0" smtClean="0"/>
              <a:t>Avulsión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021362"/>
      </p:ext>
    </p:extLst>
  </p:cSld>
  <p:clrMapOvr>
    <a:masterClrMapping/>
  </p:clrMapOvr>
  <p:transition spd="slow" advTm="25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58" y="350481"/>
            <a:ext cx="9168295" cy="6102647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646609"/>
      </p:ext>
    </p:extLst>
  </p:cSld>
  <p:clrMapOvr>
    <a:masterClrMapping/>
  </p:clrMapOvr>
  <p:transition spd="slow" advTm="517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Atrición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6</a:t>
            </a:r>
            <a:r>
              <a:rPr lang="es-ES" sz="3600" dirty="0"/>
              <a:t>. </a:t>
            </a:r>
            <a:r>
              <a:rPr lang="es-ES" sz="3600" dirty="0" smtClean="0"/>
              <a:t>Avulsión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7</a:t>
            </a:r>
            <a:r>
              <a:rPr lang="es-ES" sz="3600" dirty="0"/>
              <a:t>. A </a:t>
            </a:r>
            <a:r>
              <a:rPr lang="es-ES" sz="3600" dirty="0" smtClean="0"/>
              <a:t>colgajo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253350"/>
      </p:ext>
    </p:extLst>
  </p:cSld>
  <p:clrMapOvr>
    <a:masterClrMapping/>
  </p:clrMapOvr>
  <p:transition spd="slow" advTm="21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5700" r="2254" b="5390"/>
          <a:stretch/>
        </p:blipFill>
        <p:spPr>
          <a:xfrm>
            <a:off x="643472" y="1754155"/>
            <a:ext cx="10618578" cy="39561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84984"/>
      </p:ext>
    </p:extLst>
  </p:cSld>
  <p:clrMapOvr>
    <a:masterClrMapping/>
  </p:clrMapOvr>
  <p:transition spd="slow" advTm="425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Atrición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6</a:t>
            </a:r>
            <a:r>
              <a:rPr lang="es-ES" sz="3600" dirty="0"/>
              <a:t>. </a:t>
            </a:r>
            <a:r>
              <a:rPr lang="es-ES" sz="3600" dirty="0" smtClean="0"/>
              <a:t>Avulsión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7</a:t>
            </a:r>
            <a:r>
              <a:rPr lang="es-ES" sz="3600" dirty="0"/>
              <a:t>. A </a:t>
            </a:r>
            <a:r>
              <a:rPr lang="es-ES" sz="3600" dirty="0" smtClean="0"/>
              <a:t>colgajo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8</a:t>
            </a:r>
            <a:r>
              <a:rPr lang="es-ES" sz="3600" dirty="0"/>
              <a:t>. </a:t>
            </a:r>
            <a:r>
              <a:rPr lang="es-ES" sz="3600" dirty="0" smtClean="0"/>
              <a:t>Abrasiva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618305"/>
      </p:ext>
    </p:extLst>
  </p:cSld>
  <p:clrMapOvr>
    <a:masterClrMapping/>
  </p:clrMapOvr>
  <p:transition spd="slow" advTm="25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012" y="261247"/>
            <a:ext cx="8670878" cy="61780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534290"/>
      </p:ext>
    </p:extLst>
  </p:cSld>
  <p:clrMapOvr>
    <a:masterClrMapping/>
  </p:clrMapOvr>
  <p:transition spd="slow" advTm="39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1413" y="1393371"/>
            <a:ext cx="11010122" cy="47399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s-AR" sz="5200" spc="100" dirty="0" smtClean="0"/>
              <a:t>Una herida es </a:t>
            </a:r>
            <a:r>
              <a:rPr lang="es-AR" sz="5400" dirty="0"/>
              <a:t>toda disrupción de estructuras anatómicas y</a:t>
            </a:r>
            <a:br>
              <a:rPr lang="es-AR" sz="5400" dirty="0"/>
            </a:br>
            <a:r>
              <a:rPr lang="es-AR" sz="5400" dirty="0"/>
              <a:t>funcionales normales </a:t>
            </a:r>
            <a:endParaRPr lang="es-AR" sz="5200" spc="1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387"/>
      </p:ext>
    </p:extLst>
  </p:cSld>
  <p:clrMapOvr>
    <a:masterClrMapping/>
  </p:clrMapOvr>
  <p:transition spd="slow" advTm="87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Punzante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Atrición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6</a:t>
            </a:r>
            <a:r>
              <a:rPr lang="es-ES" sz="3600" dirty="0"/>
              <a:t>. </a:t>
            </a:r>
            <a:r>
              <a:rPr lang="es-ES" sz="3600" dirty="0" smtClean="0"/>
              <a:t>Avulsión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7</a:t>
            </a:r>
            <a:r>
              <a:rPr lang="es-ES" sz="3600" dirty="0"/>
              <a:t>. A </a:t>
            </a:r>
            <a:r>
              <a:rPr lang="es-ES" sz="3600" dirty="0" smtClean="0"/>
              <a:t>colgajo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8</a:t>
            </a:r>
            <a:r>
              <a:rPr lang="es-ES" sz="3600" dirty="0"/>
              <a:t>. </a:t>
            </a:r>
            <a:r>
              <a:rPr lang="es-ES" sz="3600" dirty="0" smtClean="0"/>
              <a:t>Abrasiva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9. Quemadura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>
                <a:noFill/>
              </a:rPr>
              <a:t>9</a:t>
            </a:r>
            <a:r>
              <a:rPr lang="es-ES" sz="3600" dirty="0">
                <a:noFill/>
              </a:rPr>
              <a:t>. </a:t>
            </a:r>
            <a:r>
              <a:rPr lang="es-ES" sz="3600" dirty="0" smtClean="0">
                <a:noFill/>
              </a:rPr>
              <a:t>Quemadura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389211"/>
      </p:ext>
    </p:extLst>
  </p:cSld>
  <p:clrMapOvr>
    <a:masterClrMapping/>
  </p:clrMapOvr>
  <p:transition spd="slow" advTm="329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94" y="582660"/>
            <a:ext cx="8743619" cy="5829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05713"/>
      </p:ext>
    </p:extLst>
  </p:cSld>
  <p:clrMapOvr>
    <a:masterClrMapping/>
  </p:clrMapOvr>
  <p:transition spd="slow" advTm="56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El agente causal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02027"/>
      </p:ext>
    </p:extLst>
  </p:cSld>
  <p:clrMapOvr>
    <a:masterClrMapping/>
  </p:clrMapOvr>
  <p:transition spd="slow" advTm="41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Agente causal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751" y="2534818"/>
            <a:ext cx="11719249" cy="2792962"/>
          </a:xfrm>
        </p:spPr>
        <p:txBody>
          <a:bodyPr numCol="2" spcCol="72000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500" dirty="0" smtClean="0"/>
              <a:t>1</a:t>
            </a:r>
            <a:r>
              <a:rPr lang="es-ES" sz="3500" dirty="0"/>
              <a:t>. Por </a:t>
            </a:r>
            <a:r>
              <a:rPr lang="es-ES" sz="3500" dirty="0" smtClean="0"/>
              <a:t>elemento cortante</a:t>
            </a:r>
            <a:endParaRPr lang="es-ES" sz="35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500" dirty="0"/>
              <a:t>2. Por arma de </a:t>
            </a:r>
            <a:r>
              <a:rPr lang="es-ES" sz="3500" dirty="0" smtClean="0"/>
              <a:t>fuego</a:t>
            </a:r>
            <a:endParaRPr lang="es-ES" sz="35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500" dirty="0"/>
              <a:t>3. Por objeto </a:t>
            </a:r>
            <a:r>
              <a:rPr lang="es-ES" sz="3500" dirty="0" smtClean="0"/>
              <a:t>contuso</a:t>
            </a:r>
            <a:endParaRPr lang="es-ES" sz="35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500" dirty="0"/>
              <a:t>4. Por </a:t>
            </a:r>
            <a:r>
              <a:rPr lang="es-ES" sz="3500" dirty="0" smtClean="0"/>
              <a:t>mordedura</a:t>
            </a:r>
            <a:endParaRPr lang="es-ES" sz="35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500" dirty="0"/>
              <a:t>5. Por agente </a:t>
            </a:r>
            <a:r>
              <a:rPr lang="es-ES" sz="3500" dirty="0" smtClean="0"/>
              <a:t>químico</a:t>
            </a:r>
            <a:endParaRPr lang="es-ES" sz="35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500" dirty="0"/>
              <a:t>6. Por agente </a:t>
            </a:r>
            <a:r>
              <a:rPr lang="es-ES" sz="3500" dirty="0" smtClean="0"/>
              <a:t>térmico</a:t>
            </a:r>
            <a:endParaRPr lang="es-ES" sz="3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484178"/>
      </p:ext>
    </p:extLst>
  </p:cSld>
  <p:clrMapOvr>
    <a:masterClrMapping/>
  </p:clrMapOvr>
  <p:transition spd="slow" advTm="1844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El agente causal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La complejidad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25639"/>
      </p:ext>
    </p:extLst>
  </p:cSld>
  <p:clrMapOvr>
    <a:masterClrMapping/>
  </p:clrMapOvr>
  <p:transition spd="slow" advTm="72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Complejidad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74367" y="2811806"/>
            <a:ext cx="6889886" cy="1816177"/>
          </a:xfrm>
        </p:spPr>
        <p:txBody>
          <a:bodyPr numCol="1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1</a:t>
            </a:r>
            <a:r>
              <a:rPr lang="es-ES" sz="3600" dirty="0"/>
              <a:t>. </a:t>
            </a:r>
            <a:r>
              <a:rPr lang="es-ES" sz="3600" dirty="0" smtClean="0"/>
              <a:t>Simple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2. </a:t>
            </a:r>
            <a:r>
              <a:rPr lang="es-ES" sz="3600" dirty="0" smtClean="0"/>
              <a:t>Complicada </a:t>
            </a:r>
            <a:r>
              <a:rPr lang="es-ES" sz="3600" dirty="0"/>
              <a:t>(</a:t>
            </a:r>
            <a:r>
              <a:rPr lang="es-ES" sz="3600" dirty="0" smtClean="0"/>
              <a:t>compleja)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785577"/>
      </p:ext>
    </p:extLst>
  </p:cSld>
  <p:clrMapOvr>
    <a:masterClrMapping/>
  </p:clrMapOvr>
  <p:transition spd="slow" advTm="609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Complejidad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01142" y="2892674"/>
            <a:ext cx="7284099" cy="1959244"/>
          </a:xfrm>
        </p:spPr>
        <p:txBody>
          <a:bodyPr numCol="1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1</a:t>
            </a:r>
            <a:r>
              <a:rPr lang="es-ES" sz="3600" dirty="0"/>
              <a:t>. Sin pérdida de </a:t>
            </a:r>
            <a:r>
              <a:rPr lang="es-ES" sz="3600" dirty="0" smtClean="0"/>
              <a:t>sustancia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2. Con pérdida de </a:t>
            </a:r>
            <a:r>
              <a:rPr lang="es-ES" sz="3600" dirty="0" smtClean="0"/>
              <a:t>sustancia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233205"/>
      </p:ext>
    </p:extLst>
  </p:cSld>
  <p:clrMapOvr>
    <a:masterClrMapping/>
  </p:clrMapOvr>
  <p:transition spd="slow" advTm="776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El agente causal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La complejidad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La profundidad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498239"/>
      </p:ext>
    </p:extLst>
  </p:cSld>
  <p:clrMapOvr>
    <a:masterClrMapping/>
  </p:clrMapOvr>
  <p:transition spd="slow" advTm="88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Profundidad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5577" y="2742767"/>
            <a:ext cx="9131560" cy="2687649"/>
          </a:xfrm>
        </p:spPr>
        <p:txBody>
          <a:bodyPr numCol="2">
            <a:noAutofit/>
          </a:bodyPr>
          <a:lstStyle/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3600" dirty="0" smtClean="0"/>
              <a:t>Excoriación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3600" dirty="0" smtClean="0"/>
              <a:t>Superficial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3600" dirty="0" smtClean="0"/>
              <a:t>Profunda</a:t>
            </a:r>
          </a:p>
          <a:p>
            <a:pPr marL="0" indent="0">
              <a:spcAft>
                <a:spcPts val="600"/>
              </a:spcAft>
              <a:buNone/>
            </a:pPr>
            <a:endParaRPr lang="es-ES" sz="3600" dirty="0" smtClean="0"/>
          </a:p>
          <a:p>
            <a:pPr marL="742950" indent="-742950">
              <a:spcAft>
                <a:spcPts val="600"/>
              </a:spcAft>
              <a:buFont typeface="+mj-lt"/>
              <a:buAutoNum type="arabicPeriod" startAt="4"/>
            </a:pPr>
            <a:r>
              <a:rPr lang="es-ES" sz="3600" dirty="0" smtClean="0"/>
              <a:t>Penetrante</a:t>
            </a:r>
          </a:p>
          <a:p>
            <a:pPr marL="742950" indent="-742950">
              <a:spcAft>
                <a:spcPts val="600"/>
              </a:spcAft>
              <a:buAutoNum type="arabicPeriod" startAt="4"/>
            </a:pPr>
            <a:r>
              <a:rPr lang="es-ES" sz="3600" dirty="0" smtClean="0"/>
              <a:t>Perforante</a:t>
            </a:r>
          </a:p>
          <a:p>
            <a:pPr marL="742950" indent="-742950">
              <a:spcAft>
                <a:spcPts val="600"/>
              </a:spcAft>
              <a:buAutoNum type="arabicPeriod" startAt="4"/>
            </a:pPr>
            <a:r>
              <a:rPr lang="es-ES" sz="3600" dirty="0" smtClean="0"/>
              <a:t>Empalamiento</a:t>
            </a:r>
          </a:p>
          <a:p>
            <a:pPr marL="742950" indent="-742950">
              <a:spcAft>
                <a:spcPts val="600"/>
              </a:spcAft>
              <a:buAutoNum type="arabicPeriod" startAt="4"/>
            </a:pP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051074"/>
      </p:ext>
    </p:extLst>
  </p:cSld>
  <p:clrMapOvr>
    <a:masterClrMapping/>
  </p:clrMapOvr>
  <p:transition spd="slow" advTm="162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El agente causal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La complejidad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La profundidad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La contaminación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6823"/>
      </p:ext>
    </p:extLst>
  </p:cSld>
  <p:clrMapOvr>
    <a:masterClrMapping/>
  </p:clrMapOvr>
  <p:transition spd="slow" advTm="87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3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4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392974"/>
      </p:ext>
    </p:extLst>
  </p:cSld>
  <p:clrMapOvr>
    <a:masterClrMapping/>
  </p:clrMapOvr>
  <p:transition spd="slow" advTm="80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Contaminación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99043" y="3154017"/>
            <a:ext cx="5877340" cy="3326298"/>
          </a:xfrm>
        </p:spPr>
        <p:txBody>
          <a:bodyPr numCol="1">
            <a:normAutofit/>
          </a:bodyPr>
          <a:lstStyle/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Limpia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Sucia</a:t>
            </a:r>
            <a:endParaRPr lang="es-E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213552"/>
      </p:ext>
    </p:extLst>
  </p:cSld>
  <p:clrMapOvr>
    <a:masterClrMapping/>
  </p:clrMapOvr>
  <p:transition spd="slow" advTm="46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Contaminación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07902" y="2594180"/>
            <a:ext cx="6764424" cy="3326298"/>
          </a:xfrm>
        </p:spPr>
        <p:txBody>
          <a:bodyPr numCol="1">
            <a:normAutofit lnSpcReduction="10000"/>
          </a:bodyPr>
          <a:lstStyle/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Limpia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Limpia contaminada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Contaminada</a:t>
            </a:r>
          </a:p>
          <a:p>
            <a:pPr marL="742950" indent="-742950">
              <a:spcAft>
                <a:spcPts val="600"/>
              </a:spcAft>
              <a:buAutoNum type="arabicPeriod"/>
            </a:pPr>
            <a:r>
              <a:rPr lang="es-ES" sz="4400" dirty="0" smtClean="0"/>
              <a:t>Sucia</a:t>
            </a:r>
            <a:endParaRPr lang="es-ES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046104"/>
      </p:ext>
    </p:extLst>
  </p:cSld>
  <p:clrMapOvr>
    <a:masterClrMapping/>
  </p:clrMapOvr>
  <p:transition spd="slow" advTm="85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5" y="378073"/>
            <a:ext cx="9402957" cy="1400530"/>
          </a:xfrm>
        </p:spPr>
        <p:txBody>
          <a:bodyPr/>
          <a:lstStyle/>
          <a:p>
            <a:r>
              <a:rPr lang="es-AR" sz="7200" dirty="0" smtClean="0"/>
              <a:t>Clasificación según: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6449" y="2463283"/>
            <a:ext cx="10842171" cy="2761860"/>
          </a:xfrm>
        </p:spPr>
        <p:txBody>
          <a:bodyPr numCol="2" spcCol="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La mecánica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El agente causal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La complejidad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4</a:t>
            </a:r>
            <a:r>
              <a:rPr lang="es-ES" sz="3600" dirty="0"/>
              <a:t>. </a:t>
            </a:r>
            <a:r>
              <a:rPr lang="es-ES" sz="3600" dirty="0" smtClean="0"/>
              <a:t>La profundidad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5</a:t>
            </a:r>
            <a:r>
              <a:rPr lang="es-ES" sz="3600" dirty="0"/>
              <a:t>. </a:t>
            </a:r>
            <a:r>
              <a:rPr lang="es-ES" sz="3600" dirty="0" smtClean="0"/>
              <a:t>La contaminación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6</a:t>
            </a:r>
            <a:r>
              <a:rPr lang="es-ES" sz="3600" dirty="0"/>
              <a:t>. </a:t>
            </a:r>
            <a:r>
              <a:rPr lang="es-ES" sz="3600" dirty="0" smtClean="0"/>
              <a:t>La Temporalidad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56289"/>
      </p:ext>
    </p:extLst>
  </p:cSld>
  <p:clrMapOvr>
    <a:masterClrMapping/>
  </p:clrMapOvr>
  <p:transition spd="slow" advTm="967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2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3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4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5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7200" dirty="0" smtClean="0"/>
              <a:t>Temporalidad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59151" y="3035742"/>
            <a:ext cx="3382556" cy="2033889"/>
          </a:xfrm>
        </p:spPr>
        <p:txBody>
          <a:bodyPr numCol="1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1</a:t>
            </a:r>
            <a:r>
              <a:rPr lang="es-ES" sz="3600" dirty="0"/>
              <a:t>. </a:t>
            </a:r>
            <a:r>
              <a:rPr lang="es-ES" sz="3600" dirty="0" smtClean="0"/>
              <a:t>Agudas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2. </a:t>
            </a:r>
            <a:r>
              <a:rPr lang="es-ES" sz="3600" dirty="0" smtClean="0"/>
              <a:t>Crónicas</a:t>
            </a:r>
            <a:endParaRPr lang="es-E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02352"/>
      </p:ext>
    </p:extLst>
  </p:cSld>
  <p:clrMapOvr>
    <a:masterClrMapping/>
  </p:clrMapOvr>
  <p:transition spd="slow" advTm="50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858" y="353327"/>
            <a:ext cx="9404723" cy="1400530"/>
          </a:xfrm>
        </p:spPr>
        <p:txBody>
          <a:bodyPr/>
          <a:lstStyle/>
          <a:p>
            <a:r>
              <a:rPr lang="es-AR" sz="7200" dirty="0" smtClean="0"/>
              <a:t>Tratamiento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2858" y="2108030"/>
            <a:ext cx="5169158" cy="4481877"/>
          </a:xfrm>
        </p:spPr>
        <p:txBody>
          <a:bodyPr numCol="1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4400" dirty="0" smtClean="0"/>
              <a:t>1</a:t>
            </a:r>
            <a:r>
              <a:rPr lang="es-ES" sz="4400" dirty="0"/>
              <a:t>. </a:t>
            </a:r>
            <a:r>
              <a:rPr lang="es-ES" sz="4400" dirty="0" smtClean="0"/>
              <a:t>Exploración</a:t>
            </a:r>
            <a:endParaRPr lang="es-ES" sz="4400" dirty="0"/>
          </a:p>
          <a:p>
            <a:pPr marL="0" indent="0" defTabSz="252000">
              <a:spcAft>
                <a:spcPts val="600"/>
              </a:spcAft>
              <a:buNone/>
            </a:pPr>
            <a:r>
              <a:rPr lang="es-ES" sz="4400" dirty="0"/>
              <a:t>2. </a:t>
            </a:r>
            <a:r>
              <a:rPr lang="es-ES" sz="4400" dirty="0" smtClean="0"/>
              <a:t>Hemostasia</a:t>
            </a:r>
            <a:endParaRPr lang="es-ES" sz="4400" dirty="0"/>
          </a:p>
          <a:p>
            <a:pPr marL="0" indent="0" defTabSz="180000">
              <a:spcAft>
                <a:spcPts val="600"/>
              </a:spcAft>
              <a:buNone/>
              <a:tabLst>
                <a:tab pos="36000" algn="l"/>
              </a:tabLst>
            </a:pPr>
            <a:r>
              <a:rPr lang="es-ES" sz="4400" dirty="0"/>
              <a:t>3. </a:t>
            </a:r>
            <a:r>
              <a:rPr lang="es-ES" sz="4400" dirty="0" smtClean="0"/>
              <a:t>Shock</a:t>
            </a:r>
            <a:endParaRPr lang="es-ES" sz="44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4400" dirty="0"/>
              <a:t>4. </a:t>
            </a:r>
            <a:r>
              <a:rPr lang="es-ES" sz="4400" dirty="0" smtClean="0"/>
              <a:t>Lavado</a:t>
            </a:r>
            <a:endParaRPr lang="es-ES" sz="44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682343" y="2117705"/>
            <a:ext cx="8354008" cy="448187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Aft>
                <a:spcPts val="600"/>
              </a:spcAft>
              <a:buFont typeface="Wingdings 3" charset="2"/>
              <a:buNone/>
            </a:pPr>
            <a:r>
              <a:rPr lang="es-ES" sz="4400" dirty="0" smtClean="0"/>
              <a:t>5. Desbridamiento</a:t>
            </a:r>
          </a:p>
          <a:p>
            <a:pPr marL="0" indent="0">
              <a:spcAft>
                <a:spcPts val="600"/>
              </a:spcAft>
              <a:buFont typeface="Wingdings 3" charset="2"/>
              <a:buNone/>
            </a:pPr>
            <a:r>
              <a:rPr lang="es-ES" sz="4400" dirty="0"/>
              <a:t>6</a:t>
            </a:r>
            <a:r>
              <a:rPr lang="es-ES" sz="4400" dirty="0" smtClean="0"/>
              <a:t>. ¿Cierre?</a:t>
            </a:r>
          </a:p>
          <a:p>
            <a:pPr marL="0" indent="0">
              <a:spcAft>
                <a:spcPts val="600"/>
              </a:spcAft>
              <a:buFont typeface="Wingdings 3" charset="2"/>
              <a:buNone/>
            </a:pPr>
            <a:r>
              <a:rPr lang="es-ES" sz="4400" dirty="0" smtClean="0"/>
              <a:t>7. Oclusión</a:t>
            </a:r>
          </a:p>
          <a:p>
            <a:pPr marL="0" indent="0">
              <a:buFont typeface="Wingdings 3" charset="2"/>
              <a:buNone/>
            </a:pPr>
            <a:r>
              <a:rPr lang="es-ES" sz="4400" dirty="0" smtClean="0"/>
              <a:t>8. Farmacológico</a:t>
            </a:r>
            <a:endParaRPr lang="es-ES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410453"/>
      </p:ext>
    </p:extLst>
  </p:cSld>
  <p:clrMapOvr>
    <a:masterClrMapping/>
  </p:clrMapOvr>
  <p:transition spd="slow" advTm="186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0015" y="2788617"/>
            <a:ext cx="8003508" cy="1400530"/>
          </a:xfrm>
        </p:spPr>
        <p:txBody>
          <a:bodyPr/>
          <a:lstStyle/>
          <a:p>
            <a:r>
              <a:rPr lang="es-AR" sz="7200" dirty="0" smtClean="0"/>
              <a:t>Muchas Gracias</a:t>
            </a:r>
            <a:endParaRPr lang="es-AR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434"/>
      </p:ext>
    </p:extLst>
  </p:cSld>
  <p:clrMapOvr>
    <a:masterClrMapping/>
  </p:clrMapOvr>
  <p:transition spd="slow" advTm="38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529209"/>
      </p:ext>
    </p:extLst>
  </p:cSld>
  <p:clrMapOvr>
    <a:masterClrMapping/>
  </p:clrMapOvr>
  <p:transition spd="slow" advTm="460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78" y="366839"/>
            <a:ext cx="7986346" cy="60919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484298"/>
      </p:ext>
    </p:extLst>
  </p:cSld>
  <p:clrMapOvr>
    <a:masterClrMapping/>
  </p:clrMapOvr>
  <p:transition spd="slow" advTm="620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 smtClean="0">
              <a:hlinkClick r:id="rId5" action="ppaction://hlinksldjump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825301"/>
      </p:ext>
    </p:extLst>
  </p:cSld>
  <p:clrMapOvr>
    <a:masterClrMapping/>
  </p:clrMapOvr>
  <p:transition spd="slow" advTm="50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026" b="9711"/>
          <a:stretch/>
        </p:blipFill>
        <p:spPr>
          <a:xfrm>
            <a:off x="864986" y="317857"/>
            <a:ext cx="7653827" cy="6172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55934"/>
      </p:ext>
    </p:extLst>
  </p:cSld>
  <p:clrMapOvr>
    <a:masterClrMapping/>
  </p:clrMapOvr>
  <p:transition spd="slow" advTm="49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806" y="378073"/>
            <a:ext cx="7620810" cy="1400530"/>
          </a:xfrm>
        </p:spPr>
        <p:txBody>
          <a:bodyPr/>
          <a:lstStyle/>
          <a:p>
            <a:r>
              <a:rPr lang="es-AR" sz="7200" dirty="0" smtClean="0"/>
              <a:t>Mecánica</a:t>
            </a:r>
            <a:endParaRPr lang="es-AR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01078" y="2015413"/>
            <a:ext cx="9716277" cy="4335624"/>
          </a:xfrm>
        </p:spPr>
        <p:txBody>
          <a:bodyPr numCol="2" spcCol="360000"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3600" dirty="0"/>
              <a:t>1. </a:t>
            </a:r>
            <a:r>
              <a:rPr lang="es-ES" sz="3600" dirty="0" smtClean="0"/>
              <a:t>Contusa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2</a:t>
            </a:r>
            <a:r>
              <a:rPr lang="es-ES" sz="3600" dirty="0"/>
              <a:t>. </a:t>
            </a:r>
            <a:r>
              <a:rPr lang="es-ES" sz="3600" dirty="0" smtClean="0"/>
              <a:t>Cortante 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3</a:t>
            </a:r>
            <a:r>
              <a:rPr lang="es-ES" sz="3600" dirty="0"/>
              <a:t>. </a:t>
            </a:r>
            <a:r>
              <a:rPr lang="es-ES" sz="3600" dirty="0" smtClean="0"/>
              <a:t>Contuso cortante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  <a:endParaRPr lang="es-ES" sz="3600" dirty="0"/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s-ES" sz="3600" dirty="0" smtClean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395406"/>
      </p:ext>
    </p:extLst>
  </p:cSld>
  <p:clrMapOvr>
    <a:masterClrMapping/>
  </p:clrMapOvr>
  <p:transition spd="slow" advTm="44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13" y="358617"/>
            <a:ext cx="8093958" cy="60704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179506"/>
      </p:ext>
    </p:extLst>
  </p:cSld>
  <p:clrMapOvr>
    <a:masterClrMapping/>
  </p:clrMapOvr>
  <p:transition spd="slow" advTm="44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3.3|3|2.4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2.2|1.9|2.3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2.5|1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2.1|1.6|1.6|2.5|2.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FFFFFF"/>
      </a:hlink>
      <a:folHlink>
        <a:srgbClr val="FFFFF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28683</TotalTime>
  <Words>408</Words>
  <Application>Microsoft Office PowerPoint</Application>
  <PresentationFormat>Panorámica</PresentationFormat>
  <Paragraphs>148</Paragraphs>
  <Slides>35</Slides>
  <Notes>0</Notes>
  <HiddenSlides>0</HiddenSlides>
  <MMClips>35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3</vt:lpstr>
      <vt:lpstr>Ion</vt:lpstr>
      <vt:lpstr>Biología de la Herida </vt:lpstr>
      <vt:lpstr>Presentación de PowerPoint</vt:lpstr>
      <vt:lpstr>Clasificación según: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Mecánica</vt:lpstr>
      <vt:lpstr>Presentación de PowerPoint</vt:lpstr>
      <vt:lpstr>Clasificación según:</vt:lpstr>
      <vt:lpstr>Agente causal</vt:lpstr>
      <vt:lpstr>Clasificación según:</vt:lpstr>
      <vt:lpstr>Complejidad</vt:lpstr>
      <vt:lpstr>Complejidad</vt:lpstr>
      <vt:lpstr>Clasificación según:</vt:lpstr>
      <vt:lpstr>Profundidad</vt:lpstr>
      <vt:lpstr>Clasificación según:</vt:lpstr>
      <vt:lpstr>Contaminación</vt:lpstr>
      <vt:lpstr>Contaminación</vt:lpstr>
      <vt:lpstr>Clasificación según:</vt:lpstr>
      <vt:lpstr>Temporalidad</vt:lpstr>
      <vt:lpstr>Tratamiento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Cicatrización</dc:title>
  <dc:creator>Rogelio Lopez Guillemain</dc:creator>
  <cp:lastModifiedBy>Usuario</cp:lastModifiedBy>
  <cp:revision>97</cp:revision>
  <dcterms:created xsi:type="dcterms:W3CDTF">2019-03-20T22:06:16Z</dcterms:created>
  <dcterms:modified xsi:type="dcterms:W3CDTF">2023-02-23T00:58:26Z</dcterms:modified>
</cp:coreProperties>
</file>