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96" r:id="rId3"/>
    <p:sldId id="261" r:id="rId4"/>
    <p:sldId id="262" r:id="rId5"/>
    <p:sldId id="274" r:id="rId6"/>
    <p:sldId id="304" r:id="rId7"/>
    <p:sldId id="293" r:id="rId8"/>
    <p:sldId id="273" r:id="rId9"/>
    <p:sldId id="276" r:id="rId10"/>
    <p:sldId id="275" r:id="rId11"/>
    <p:sldId id="298" r:id="rId12"/>
    <p:sldId id="260" r:id="rId13"/>
    <p:sldId id="258" r:id="rId14"/>
    <p:sldId id="264" r:id="rId15"/>
    <p:sldId id="265" r:id="rId16"/>
    <p:sldId id="267" r:id="rId17"/>
    <p:sldId id="266" r:id="rId18"/>
    <p:sldId id="268" r:id="rId19"/>
    <p:sldId id="303" r:id="rId20"/>
    <p:sldId id="263" r:id="rId21"/>
    <p:sldId id="297" r:id="rId22"/>
    <p:sldId id="292" r:id="rId23"/>
    <p:sldId id="302" r:id="rId24"/>
    <p:sldId id="300" r:id="rId25"/>
    <p:sldId id="295" r:id="rId26"/>
    <p:sldId id="305" r:id="rId27"/>
    <p:sldId id="306" r:id="rId28"/>
    <p:sldId id="307" r:id="rId29"/>
    <p:sldId id="309" r:id="rId30"/>
    <p:sldId id="271" r:id="rId31"/>
    <p:sldId id="272" r:id="rId32"/>
    <p:sldId id="277" r:id="rId33"/>
    <p:sldId id="290" r:id="rId34"/>
    <p:sldId id="287" r:id="rId35"/>
    <p:sldId id="310" r:id="rId36"/>
    <p:sldId id="278" r:id="rId37"/>
    <p:sldId id="288" r:id="rId38"/>
    <p:sldId id="311" r:id="rId39"/>
    <p:sldId id="312" r:id="rId40"/>
    <p:sldId id="313" r:id="rId41"/>
    <p:sldId id="314" r:id="rId42"/>
    <p:sldId id="315" r:id="rId43"/>
    <p:sldId id="279" r:id="rId44"/>
    <p:sldId id="280" r:id="rId45"/>
    <p:sldId id="281" r:id="rId46"/>
    <p:sldId id="282" r:id="rId47"/>
    <p:sldId id="283" r:id="rId48"/>
    <p:sldId id="291" r:id="rId49"/>
    <p:sldId id="285" r:id="rId50"/>
    <p:sldId id="289" r:id="rId51"/>
    <p:sldId id="284" r:id="rId52"/>
    <p:sldId id="257" r:id="rId53"/>
    <p:sldId id="301" r:id="rId5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DA1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 snapToGrid="0">
      <p:cViewPr varScale="1">
        <p:scale>
          <a:sx n="63" d="100"/>
          <a:sy n="63" d="100"/>
        </p:scale>
        <p:origin x="222" y="48"/>
      </p:cViewPr>
      <p:guideLst/>
    </p:cSldViewPr>
  </p:slideViewPr>
  <p:outlineViewPr>
    <p:cViewPr>
      <p:scale>
        <a:sx n="33" d="100"/>
        <a:sy n="33" d="100"/>
      </p:scale>
      <p:origin x="0" y="-210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C3D68-AAF3-4967-A8B9-2E2E5D7E9261}" type="datetimeFigureOut">
              <a:rPr lang="es-AR" smtClean="0"/>
              <a:t>20/4/2023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D4E24-E92D-4BCB-BF9E-CDEAB8D734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06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D4E24-E92D-4BCB-BF9E-CDEAB8D734A6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649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6772-996A-43B2-87D8-DFC43C379AC7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489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200A-1D9C-4894-9F58-30706A4E5E5B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510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8139-80BF-4FAE-9066-ABC6EC75D3A6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939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820A-B7DB-4C2F-9553-34908A1A0F33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201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18695-E5BE-43BD-AA38-ED5DB1999DC1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054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333F-4300-4D14-A370-F1C8D97A78FC}" type="datetime1">
              <a:rPr lang="es-AR" smtClean="0"/>
              <a:t>20/4/2023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089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2818-C024-4DDA-AEA2-873461C6D765}" type="datetime1">
              <a:rPr lang="es-AR" smtClean="0"/>
              <a:t>20/4/2023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809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3983C-5308-4257-A4F1-496E9CE4B2BA}" type="datetime1">
              <a:rPr lang="es-AR" smtClean="0"/>
              <a:t>20/4/2023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554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4374-FC2E-437D-88C5-E1F0C6DBE596}" type="datetime1">
              <a:rPr lang="es-AR" smtClean="0"/>
              <a:t>20/4/2023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411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F879-2CAC-4126-A281-948AB5F4DF9B}" type="datetime1">
              <a:rPr lang="es-AR" smtClean="0"/>
              <a:t>20/4/2023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667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55C1-1A8A-4BAD-BD51-9AE021242FE6}" type="datetime1">
              <a:rPr lang="es-AR" smtClean="0"/>
              <a:t>20/4/2023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007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E097-547D-41B3-9DD7-BA8D9A6CF7AB}" type="datetime1">
              <a:rPr lang="es-AR" smtClean="0"/>
              <a:t>20/4/2023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C241E-1A1E-4DC3-99C7-616E947283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190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.ar/imgres?um=1&amp;hl=es&amp;sa=N&amp;biw=1280&amp;bih=630&amp;tbm=isch&amp;tbnid=Ds0z2c_z5PwXGM:&amp;imgrefurl=http://www.adelaide.edu.au/research/about/nobel/&amp;docid=BN2AowrbKIinLM&amp;imgurl=http://www.adelaide.edu.au/research/images/robin-warren.jpg&amp;w=230&amp;h=307&amp;ei=s5cOUJ68IejZ6wHrnoGABA&amp;zoom=1&amp;iact=hc&amp;vpx=700&amp;vpy=62&amp;dur=187&amp;hovh=245&amp;hovw=184&amp;tx=98&amp;ty=131&amp;sig=113030576425134804382&amp;page=1&amp;tbnh=130&amp;tbnw=104&amp;start=0&amp;ndsp=24&amp;ved=1t:429,r:4,s:0,i: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hyperlink" Target="http://www.google.com.ar/imgres?um=1&amp;hl=es&amp;sa=N&amp;biw=1280&amp;bih=630&amp;tbm=isch&amp;tbnid=h6trwFvg0cJnSM:&amp;imgrefurl=http://mileon.wordpress.com/2011/04/01/helicobacter-pylori/&amp;docid=kSsuJq2YbaF-NM&amp;imgurl=http://mileon.files.wordpress.com/2011/04/400px-h-pylori.gif&amp;w=400&amp;h=248&amp;ei=ApgOUJTFHs226QHEvoHYCw&amp;zoom=1&amp;iact=hc&amp;vpx=835&amp;vpy=186&amp;dur=2528&amp;hovh=177&amp;hovw=285&amp;tx=120&amp;ty=86&amp;sig=113030576425134804382&amp;page=1&amp;tbnh=102&amp;tbnw=164&amp;start=0&amp;ndsp=21&amp;ved=1t:429,r:5,s:0,i:150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52662"/>
            <a:ext cx="9144000" cy="899620"/>
          </a:xfrm>
        </p:spPr>
        <p:txBody>
          <a:bodyPr>
            <a:normAutofit/>
          </a:bodyPr>
          <a:lstStyle/>
          <a:p>
            <a:r>
              <a:rPr lang="es-AR" sz="4800" dirty="0" smtClean="0"/>
              <a:t>Cáncer de la unión esófago -gástrica</a:t>
            </a:r>
            <a:endParaRPr lang="es-AR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352282"/>
            <a:ext cx="9144000" cy="5232042"/>
          </a:xfrm>
        </p:spPr>
        <p:txBody>
          <a:bodyPr>
            <a:normAutofit/>
          </a:bodyPr>
          <a:lstStyle/>
          <a:p>
            <a:r>
              <a:rPr lang="es-AR" sz="4400" b="1" i="1" dirty="0" smtClean="0">
                <a:solidFill>
                  <a:srgbClr val="FF0000"/>
                </a:solidFill>
              </a:rPr>
              <a:t>Manejo quirúrgico</a:t>
            </a:r>
          </a:p>
          <a:p>
            <a:r>
              <a:rPr lang="es-AR" sz="4400" b="1" i="1" dirty="0" err="1" smtClean="0">
                <a:solidFill>
                  <a:srgbClr val="FF0000"/>
                </a:solidFill>
              </a:rPr>
              <a:t>Prrrr</a:t>
            </a:r>
            <a:endParaRPr lang="es-AR" sz="4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897" y="1759465"/>
            <a:ext cx="7105091" cy="5100145"/>
          </a:xfrm>
          <a:prstGeom prst="rect">
            <a:avLst/>
          </a:prstGeom>
        </p:spPr>
      </p:pic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778546"/>
          </a:xfrm>
        </p:spPr>
        <p:txBody>
          <a:bodyPr/>
          <a:lstStyle/>
          <a:p>
            <a:r>
              <a:rPr lang="it-IT" sz="1800" dirty="0" smtClean="0">
                <a:solidFill>
                  <a:srgbClr val="0070C0"/>
                </a:solidFill>
              </a:rPr>
              <a:t>Prof. Dr Gustavo Bertarelli MAAC</a:t>
            </a:r>
            <a:endParaRPr lang="es-AR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6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17" t="1514" r="2085" b="1125"/>
          <a:stretch>
            <a:fillRect/>
          </a:stretch>
        </p:blipFill>
        <p:spPr>
          <a:xfrm>
            <a:off x="3887865" y="1993552"/>
            <a:ext cx="4416269" cy="4015484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26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 </a:t>
            </a:r>
            <a:r>
              <a:rPr lang="es-AR" dirty="0"/>
              <a:t>T</a:t>
            </a:r>
            <a:r>
              <a:rPr lang="es-AR" dirty="0" smtClean="0"/>
              <a:t>ipo 1 </a:t>
            </a:r>
          </a:p>
          <a:p>
            <a:pPr marL="0" indent="0">
              <a:buNone/>
            </a:pPr>
            <a:r>
              <a:rPr lang="es-AR" dirty="0" smtClean="0"/>
              <a:t>                    80% relacionado al Barret y sexo masculino</a:t>
            </a:r>
          </a:p>
          <a:p>
            <a:pPr marL="0" indent="0">
              <a:buNone/>
            </a:pPr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Tipo2</a:t>
            </a:r>
          </a:p>
          <a:p>
            <a:pPr marL="0" indent="0">
              <a:buNone/>
            </a:pPr>
            <a:r>
              <a:rPr lang="es-AR" dirty="0" smtClean="0"/>
              <a:t>                    30-40 % relacionado al Barret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Tipo 3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               2% relacionado al Barret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906" t="28595" r="22093" b="8402"/>
          <a:stretch>
            <a:fillRect/>
          </a:stretch>
        </p:blipFill>
        <p:spPr>
          <a:xfrm>
            <a:off x="1402677" y="2307713"/>
            <a:ext cx="3942056" cy="2822237"/>
          </a:xfr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22852" t="28125" r="26075" b="22187"/>
          <a:stretch>
            <a:fillRect/>
          </a:stretch>
        </p:blipFill>
        <p:spPr bwMode="auto">
          <a:xfrm>
            <a:off x="6379237" y="2360902"/>
            <a:ext cx="4597788" cy="2795711"/>
          </a:xfrm>
          <a:prstGeom prst="rect">
            <a:avLst/>
          </a:prstGeom>
          <a:ln w="28575">
            <a:solidFill>
              <a:srgbClr val="DA16B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7" name="Rectángulo 6"/>
          <p:cNvSpPr/>
          <p:nvPr/>
        </p:nvSpPr>
        <p:spPr>
          <a:xfrm>
            <a:off x="3423634" y="1585775"/>
            <a:ext cx="5344732" cy="775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i="1" dirty="0" smtClean="0">
                <a:solidFill>
                  <a:schemeClr val="tx1"/>
                </a:solidFill>
              </a:rPr>
              <a:t>Epidemiologia en Córdoba</a:t>
            </a:r>
            <a:endParaRPr lang="es-AR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AR" dirty="0" smtClean="0">
                <a:solidFill>
                  <a:srgbClr val="003300"/>
                </a:solidFill>
              </a:rPr>
              <a:t>Diagnóstico adecuado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/>
              <a:t>Rx</a:t>
            </a:r>
            <a:r>
              <a:rPr lang="es-AR" dirty="0" smtClean="0"/>
              <a:t> seriada gastroduodenal         </a:t>
            </a:r>
            <a:r>
              <a:rPr lang="es-AR" b="1" i="1" dirty="0"/>
              <a:t>U</a:t>
            </a:r>
            <a:r>
              <a:rPr lang="es-AR" b="1" i="1" dirty="0" smtClean="0"/>
              <a:t>bicación correcta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Tac</a:t>
            </a:r>
          </a:p>
          <a:p>
            <a:pPr>
              <a:buFont typeface="Wingdings" panose="05000000000000000000" pitchFamily="2" charset="2"/>
              <a:buChar char="ü"/>
            </a:pPr>
            <a:endParaRPr lang="es-A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/>
              <a:t>Ecoendoscopia</a:t>
            </a:r>
            <a:r>
              <a:rPr lang="es-AR" dirty="0" smtClean="0"/>
              <a:t>                             </a:t>
            </a:r>
            <a:r>
              <a:rPr lang="es-AR" b="1" i="1" dirty="0" smtClean="0"/>
              <a:t>Invasión parietal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Tac</a:t>
            </a:r>
          </a:p>
          <a:p>
            <a:pPr>
              <a:buFont typeface="Wingdings" panose="05000000000000000000" pitchFamily="2" charset="2"/>
              <a:buChar char="ü"/>
            </a:pPr>
            <a:endParaRPr lang="es-A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Tac                                                  </a:t>
            </a:r>
            <a:r>
              <a:rPr lang="es-AR" b="1" i="1" dirty="0" err="1" smtClean="0"/>
              <a:t>Estadificación</a:t>
            </a:r>
            <a:r>
              <a:rPr lang="es-AR" b="1" i="1" dirty="0" smtClean="0"/>
              <a:t> sistémica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/>
              <a:t>Pet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378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16474" y="1825625"/>
            <a:ext cx="4359052" cy="4351338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46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6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55944" t="62252" r="33482" b="20411"/>
          <a:stretch>
            <a:fillRect/>
          </a:stretch>
        </p:blipFill>
        <p:spPr bwMode="auto">
          <a:xfrm>
            <a:off x="5593076" y="3008651"/>
            <a:ext cx="1966822" cy="2029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3 Marcador de contenido"/>
          <p:cNvPicPr>
            <a:picLocks/>
          </p:cNvPicPr>
          <p:nvPr/>
        </p:nvPicPr>
        <p:blipFill>
          <a:blip r:embed="rId2"/>
          <a:srcRect l="43144" t="61867" r="45169" b="20411"/>
          <a:stretch>
            <a:fillRect/>
          </a:stretch>
        </p:blipFill>
        <p:spPr>
          <a:xfrm>
            <a:off x="1143000" y="2286000"/>
            <a:ext cx="3071813" cy="3286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86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7 Imagen"/>
          <p:cNvPicPr>
            <a:picLocks noGrp="1"/>
          </p:cNvPicPr>
          <p:nvPr>
            <p:ph idx="1"/>
          </p:nvPr>
        </p:nvPicPr>
        <p:blipFill>
          <a:blip r:embed="rId2"/>
          <a:srcRect l="23269" t="33707" r="24542" b="17413"/>
          <a:stretch>
            <a:fillRect/>
          </a:stretch>
        </p:blipFill>
        <p:spPr bwMode="auto">
          <a:xfrm>
            <a:off x="2914558" y="2138966"/>
            <a:ext cx="6362883" cy="372465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Elipse 5"/>
          <p:cNvSpPr/>
          <p:nvPr/>
        </p:nvSpPr>
        <p:spPr>
          <a:xfrm>
            <a:off x="8153400" y="2614410"/>
            <a:ext cx="914400" cy="3400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2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43153" t="20924" r="34568" b="44561"/>
          <a:stretch>
            <a:fillRect/>
          </a:stretch>
        </p:blipFill>
        <p:spPr>
          <a:xfrm>
            <a:off x="3786389" y="2279562"/>
            <a:ext cx="3667739" cy="3036754"/>
          </a:xfr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24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25287" t="32897" r="32019" b="53037"/>
          <a:stretch>
            <a:fillRect/>
          </a:stretch>
        </p:blipFill>
        <p:spPr>
          <a:xfrm>
            <a:off x="2807594" y="2253803"/>
            <a:ext cx="5891032" cy="2399315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Elipse 5"/>
          <p:cNvSpPr/>
          <p:nvPr/>
        </p:nvSpPr>
        <p:spPr>
          <a:xfrm>
            <a:off x="7134896" y="2743199"/>
            <a:ext cx="811369" cy="45076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Elipse 6"/>
          <p:cNvSpPr/>
          <p:nvPr/>
        </p:nvSpPr>
        <p:spPr>
          <a:xfrm>
            <a:off x="7147774" y="2743199"/>
            <a:ext cx="785612" cy="436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/>
          <p:cNvSpPr/>
          <p:nvPr/>
        </p:nvSpPr>
        <p:spPr>
          <a:xfrm>
            <a:off x="5639345" y="4003181"/>
            <a:ext cx="785612" cy="436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/>
          <p:cNvSpPr/>
          <p:nvPr/>
        </p:nvSpPr>
        <p:spPr>
          <a:xfrm>
            <a:off x="4155582" y="4003181"/>
            <a:ext cx="785612" cy="436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79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2687" t="6948" r="37938" b="6428"/>
          <a:stretch>
            <a:fillRect/>
          </a:stretch>
        </p:blipFill>
        <p:spPr>
          <a:xfrm>
            <a:off x="4407043" y="1870075"/>
            <a:ext cx="3132965" cy="43068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4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356833"/>
            <a:ext cx="10515600" cy="382012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En contraste con el Ca Gástrico, el Ca Unión EG continua en ascenso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350% estimado en las últimas 3 décadas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Reflujo ácido y biliar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Metaplasia de Barret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Hábito de fumar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Obesidad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15070 muertes en EE.UU. en 2012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25331" t="30557" r="27204" b="26327"/>
          <a:stretch>
            <a:fillRect/>
          </a:stretch>
        </p:blipFill>
        <p:spPr>
          <a:xfrm>
            <a:off x="2876275" y="2021943"/>
            <a:ext cx="6439449" cy="3712182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cxnSp>
        <p:nvCxnSpPr>
          <p:cNvPr id="8" name="Conector recto 7"/>
          <p:cNvCxnSpPr/>
          <p:nvPr/>
        </p:nvCxnSpPr>
        <p:spPr>
          <a:xfrm>
            <a:off x="1416676" y="4739425"/>
            <a:ext cx="7899048" cy="3863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echa abajo 10"/>
          <p:cNvSpPr/>
          <p:nvPr/>
        </p:nvSpPr>
        <p:spPr>
          <a:xfrm flipV="1">
            <a:off x="1738648" y="3647930"/>
            <a:ext cx="467931" cy="7602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Flecha abajo 11"/>
          <p:cNvSpPr/>
          <p:nvPr/>
        </p:nvSpPr>
        <p:spPr>
          <a:xfrm rot="10800000" flipV="1">
            <a:off x="1704305" y="4973886"/>
            <a:ext cx="467931" cy="760239"/>
          </a:xfrm>
          <a:prstGeom prst="downArrow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17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b="1" i="1" dirty="0" smtClean="0"/>
              <a:t>Supervivencia a 5 años</a:t>
            </a:r>
          </a:p>
          <a:p>
            <a:pPr>
              <a:buFont typeface="Wingdings" panose="05000000000000000000" pitchFamily="2" charset="2"/>
              <a:buChar char="Ø"/>
            </a:pPr>
            <a:endParaRPr lang="es-AR" b="1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Estadio 1    90%</a:t>
            </a:r>
          </a:p>
          <a:p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Estadio 2    50%</a:t>
            </a:r>
          </a:p>
          <a:p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 Estadio 3    10%</a:t>
            </a:r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3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0" t="15464" r="23596" b="53459"/>
          <a:stretch/>
        </p:blipFill>
        <p:spPr>
          <a:xfrm>
            <a:off x="1738647" y="3232596"/>
            <a:ext cx="7942832" cy="2614412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t="11363" r="45859" b="15778"/>
          <a:stretch/>
        </p:blipFill>
        <p:spPr bwMode="auto">
          <a:xfrm>
            <a:off x="4038600" y="3541690"/>
            <a:ext cx="4747484" cy="2814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t="7849" r="41785" b="49973"/>
          <a:stretch/>
        </p:blipFill>
        <p:spPr bwMode="auto">
          <a:xfrm>
            <a:off x="4038600" y="1690688"/>
            <a:ext cx="5066763" cy="1850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14766" t="26263" r="16667" b="31777"/>
          <a:stretch/>
        </p:blipFill>
        <p:spPr bwMode="auto">
          <a:xfrm>
            <a:off x="467360" y="3409156"/>
            <a:ext cx="3571240" cy="1228725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ipse 7"/>
          <p:cNvSpPr/>
          <p:nvPr/>
        </p:nvSpPr>
        <p:spPr>
          <a:xfrm>
            <a:off x="7791718" y="2266682"/>
            <a:ext cx="994366" cy="4089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9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l="27494" t="6943" r="31263" b="5514"/>
          <a:stretch/>
        </p:blipFill>
        <p:spPr bwMode="auto">
          <a:xfrm>
            <a:off x="4038600" y="1893194"/>
            <a:ext cx="4149887" cy="4463156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46975" y="2794715"/>
            <a:ext cx="2807594" cy="2163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i="1" dirty="0" smtClean="0">
                <a:solidFill>
                  <a:srgbClr val="FF0000"/>
                </a:solidFill>
              </a:rPr>
              <a:t>Causas de muertes y sus probabilidades</a:t>
            </a:r>
            <a:endParaRPr lang="es-AR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9645" t="-85621" r="27487" b="140750"/>
          <a:stretch/>
        </p:blipFill>
        <p:spPr>
          <a:xfrm>
            <a:off x="7196919" y="-2274084"/>
            <a:ext cx="1674253" cy="3925463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13" t="20495" r="35079" b="63818"/>
          <a:stretch/>
        </p:blipFill>
        <p:spPr>
          <a:xfrm>
            <a:off x="2009104" y="2086376"/>
            <a:ext cx="10838660" cy="1622739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7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3 Marcador de contenido"/>
          <p:cNvPicPr>
            <a:picLocks/>
          </p:cNvPicPr>
          <p:nvPr/>
        </p:nvPicPr>
        <p:blipFill>
          <a:blip r:embed="rId2"/>
          <a:srcRect l="6110" t="39674" r="37305" b="28804"/>
          <a:stretch>
            <a:fillRect/>
          </a:stretch>
        </p:blipFill>
        <p:spPr>
          <a:xfrm>
            <a:off x="526127" y="2905125"/>
            <a:ext cx="600075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 Marcador de contenido"/>
          <p:cNvPicPr>
            <a:picLocks/>
          </p:cNvPicPr>
          <p:nvPr/>
        </p:nvPicPr>
        <p:blipFill>
          <a:blip r:embed="rId4"/>
          <a:srcRect l="20395" t="22011" r="51730" b="10326"/>
          <a:stretch>
            <a:fillRect/>
          </a:stretch>
        </p:blipFill>
        <p:spPr>
          <a:xfrm>
            <a:off x="6743416" y="2380802"/>
            <a:ext cx="3480181" cy="3406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ipse 8"/>
          <p:cNvSpPr/>
          <p:nvPr/>
        </p:nvSpPr>
        <p:spPr>
          <a:xfrm>
            <a:off x="9412813" y="3043451"/>
            <a:ext cx="606950" cy="548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88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3 Marcador de contenido"/>
          <p:cNvPicPr>
            <a:picLocks/>
          </p:cNvPicPr>
          <p:nvPr/>
        </p:nvPicPr>
        <p:blipFill>
          <a:blip r:embed="rId2"/>
          <a:srcRect l="3226" t="38043" r="30177" b="50000"/>
          <a:stretch>
            <a:fillRect/>
          </a:stretch>
        </p:blipFill>
        <p:spPr>
          <a:xfrm>
            <a:off x="2036762" y="1870075"/>
            <a:ext cx="8118475" cy="1500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Marcador de contenido"/>
          <p:cNvPicPr>
            <a:picLocks/>
          </p:cNvPicPr>
          <p:nvPr/>
        </p:nvPicPr>
        <p:blipFill>
          <a:blip r:embed="rId3"/>
          <a:srcRect l="14104" t="60870" r="42566" b="15489"/>
          <a:stretch>
            <a:fillRect/>
          </a:stretch>
        </p:blipFill>
        <p:spPr>
          <a:xfrm>
            <a:off x="3275011" y="3414713"/>
            <a:ext cx="5641975" cy="25495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7001302" y="5107936"/>
            <a:ext cx="818865" cy="9007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67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3 Marcador de contenido"/>
          <p:cNvPicPr>
            <a:picLocks/>
          </p:cNvPicPr>
          <p:nvPr/>
        </p:nvPicPr>
        <p:blipFill>
          <a:blip r:embed="rId2"/>
          <a:srcRect l="22758" t="27446" r="5907" b="26086"/>
          <a:stretch>
            <a:fillRect/>
          </a:stretch>
        </p:blipFill>
        <p:spPr>
          <a:xfrm>
            <a:off x="3301693" y="1870075"/>
            <a:ext cx="6257925" cy="231298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4"/>
          <p:cNvPicPr>
            <a:picLocks noChangeAspect="1"/>
          </p:cNvPicPr>
          <p:nvPr/>
        </p:nvPicPr>
        <p:blipFill rotWithShape="1">
          <a:blip r:embed="rId3"/>
          <a:srcRect l="14967" t="31751" r="14850" b="37198"/>
          <a:stretch/>
        </p:blipFill>
        <p:spPr>
          <a:xfrm>
            <a:off x="3714750" y="4451185"/>
            <a:ext cx="5431809" cy="135112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3 Marcador de contenido"/>
          <p:cNvPicPr>
            <a:picLocks/>
          </p:cNvPicPr>
          <p:nvPr/>
        </p:nvPicPr>
        <p:blipFill>
          <a:blip r:embed="rId2"/>
          <a:srcRect l="2716" t="34782" r="33678" b="49185"/>
          <a:stretch>
            <a:fillRect/>
          </a:stretch>
        </p:blipFill>
        <p:spPr>
          <a:xfrm>
            <a:off x="1990867" y="1878335"/>
            <a:ext cx="8001000" cy="147161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Marcador de contenido 4"/>
          <p:cNvPicPr>
            <a:picLocks noChangeAspect="1"/>
          </p:cNvPicPr>
          <p:nvPr/>
        </p:nvPicPr>
        <p:blipFill rotWithShape="1">
          <a:blip r:embed="rId3"/>
          <a:srcRect l="13732" t="22969" r="15203" b="18379"/>
          <a:stretch/>
        </p:blipFill>
        <p:spPr>
          <a:xfrm>
            <a:off x="3480178" y="3529334"/>
            <a:ext cx="5322628" cy="246980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7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rg_hi" descr="https://encrypted-tbn3.google.com/images?q=tbn:ANd9GcRpI8uj-Rs8G-4BT36UymAzQHdm9QG39kIWZoJtDM2rKvmWEB1Ek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43956" y="2188313"/>
            <a:ext cx="2228044" cy="29416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g_hi" descr="https://encrypted-tbn3.google.com/images?q=tbn:ANd9GcTJNNY-6jgTIUatV3hoTLz-0tzMdnIIlLBQc0FVa7XOpRx-HDy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3118" y="2188313"/>
            <a:ext cx="3595688" cy="2941637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34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b="1" i="1" dirty="0" err="1" smtClean="0">
                <a:solidFill>
                  <a:srgbClr val="FF0000"/>
                </a:solidFill>
              </a:rPr>
              <a:t>Mucosectomía</a:t>
            </a:r>
            <a:r>
              <a:rPr lang="es-AR" b="1" i="1" dirty="0" smtClean="0">
                <a:solidFill>
                  <a:srgbClr val="FF0000"/>
                </a:solidFill>
              </a:rPr>
              <a:t> endoscópica</a:t>
            </a:r>
          </a:p>
          <a:p>
            <a:pPr marL="0" indent="0">
              <a:buNone/>
            </a:pPr>
            <a:r>
              <a:rPr lang="es-AR" dirty="0" smtClean="0"/>
              <a:t>  </a:t>
            </a:r>
            <a:r>
              <a:rPr lang="es-AR" dirty="0" smtClean="0">
                <a:solidFill>
                  <a:srgbClr val="00B0F0"/>
                </a:solidFill>
              </a:rPr>
              <a:t>Indicaciones :</a:t>
            </a:r>
          </a:p>
          <a:p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Adenocarcinoma confinado a la mucosa</a:t>
            </a:r>
          </a:p>
          <a:p>
            <a:pPr>
              <a:buFont typeface="Wingdings" panose="05000000000000000000" pitchFamily="2" charset="2"/>
              <a:buChar char="Ø"/>
            </a:pPr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Lesiones elevadas menores a 2 cm</a:t>
            </a:r>
          </a:p>
          <a:p>
            <a:pPr>
              <a:buFont typeface="Wingdings" panose="05000000000000000000" pitchFamily="2" charset="2"/>
              <a:buChar char="Ø"/>
            </a:pPr>
            <a:endParaRPr lang="es-A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Lesiones deprimidas sin úlceras menores a 1 cm</a:t>
            </a:r>
            <a:endParaRPr lang="es-A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14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 typeface="Arial" charset="0"/>
              <a:buNone/>
              <a:defRPr/>
            </a:pPr>
            <a:r>
              <a:rPr lang="es-MX" dirty="0"/>
              <a:t> </a:t>
            </a:r>
            <a:r>
              <a:rPr lang="es-MX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 factores de riesgo para el paciente de tener metástasis a distancia o ganglios positivos</a:t>
            </a:r>
            <a:endParaRPr lang="es-MX" sz="3200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  <a:buClrTx/>
              <a:buFont typeface="Wingdings" pitchFamily="2" charset="2"/>
              <a:buChar char="Ø"/>
              <a:defRPr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Tamaño tumoral</a:t>
            </a:r>
          </a:p>
          <a:p>
            <a:pPr>
              <a:lnSpc>
                <a:spcPct val="200000"/>
              </a:lnSpc>
              <a:buClrTx/>
              <a:buFont typeface="Wingdings" pitchFamily="2" charset="2"/>
              <a:buChar char="Ø"/>
              <a:defRPr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Diferenciación del tumor</a:t>
            </a:r>
          </a:p>
          <a:p>
            <a:pPr>
              <a:lnSpc>
                <a:spcPct val="200000"/>
              </a:lnSpc>
              <a:buClrTx/>
              <a:buFont typeface="Wingdings" pitchFamily="2" charset="2"/>
              <a:buChar char="Ø"/>
              <a:defRPr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Grado de profundidad del tumor </a:t>
            </a:r>
          </a:p>
          <a:p>
            <a:pPr>
              <a:lnSpc>
                <a:spcPct val="200000"/>
              </a:lnSpc>
              <a:buClrTx/>
              <a:buFont typeface="Wingdings" pitchFamily="2" charset="2"/>
              <a:buChar char="Ø"/>
              <a:defRPr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Invasión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angiolinfática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de la lesión</a:t>
            </a:r>
          </a:p>
          <a:p>
            <a:endParaRPr lang="es-A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19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298" y="2005012"/>
            <a:ext cx="2739122" cy="4351338"/>
          </a:xfrm>
          <a:ln w="57150">
            <a:solidFill>
              <a:srgbClr val="FF0000"/>
            </a:solidFill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838200" y="3566319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i="1" dirty="0" smtClean="0"/>
              <a:t>Tipo 1</a:t>
            </a:r>
            <a:endParaRPr lang="es-AR" sz="3600" b="1" i="1" dirty="0"/>
          </a:p>
        </p:txBody>
      </p:sp>
    </p:spTree>
    <p:extLst>
      <p:ext uri="{BB962C8B-B14F-4D97-AF65-F5344CB8AC3E}">
        <p14:creationId xmlns:p14="http://schemas.microsoft.com/office/powerpoint/2010/main" val="200745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AR" dirty="0" smtClean="0"/>
              <a:t>                           Ventajas                                              </a:t>
            </a:r>
            <a:r>
              <a:rPr lang="es-AR" dirty="0"/>
              <a:t>D</a:t>
            </a:r>
            <a:r>
              <a:rPr lang="es-AR" dirty="0" smtClean="0"/>
              <a:t>esventajas</a:t>
            </a:r>
          </a:p>
          <a:p>
            <a:endParaRPr lang="es-AR" dirty="0"/>
          </a:p>
          <a:p>
            <a:pPr marL="0" indent="0">
              <a:buNone/>
            </a:pPr>
            <a:r>
              <a:rPr lang="es-AR" dirty="0" smtClean="0"/>
              <a:t>                       </a:t>
            </a:r>
            <a:r>
              <a:rPr lang="es-AR" sz="1800" dirty="0" smtClean="0"/>
              <a:t>menor morbilidad pulmonar                                     mayor injuria nervio </a:t>
            </a:r>
            <a:r>
              <a:rPr lang="es-AR" sz="1800" dirty="0" err="1" smtClean="0"/>
              <a:t>laringeo</a:t>
            </a:r>
            <a:endParaRPr lang="es-AR" sz="1800" dirty="0" smtClean="0"/>
          </a:p>
          <a:p>
            <a:pPr marL="0" indent="0">
              <a:buNone/>
            </a:pPr>
            <a:r>
              <a:rPr lang="es-AR" sz="1800" dirty="0" smtClean="0"/>
              <a:t> </a:t>
            </a:r>
            <a:r>
              <a:rPr lang="es-AR" sz="1800" i="1" dirty="0" smtClean="0"/>
              <a:t> </a:t>
            </a:r>
            <a:r>
              <a:rPr lang="es-AR" sz="1800" b="1" i="1" dirty="0" err="1" smtClean="0"/>
              <a:t>tranhiatal</a:t>
            </a:r>
            <a:r>
              <a:rPr lang="es-AR" sz="1800" b="1" i="1" dirty="0" smtClean="0"/>
              <a:t> </a:t>
            </a:r>
            <a:r>
              <a:rPr lang="es-AR" sz="1800" i="1" dirty="0" smtClean="0"/>
              <a:t>              </a:t>
            </a:r>
            <a:r>
              <a:rPr lang="es-AR" sz="1800" dirty="0" smtClean="0"/>
              <a:t>operación mas corta                                                   inadecuada disección linfática</a:t>
            </a:r>
          </a:p>
          <a:p>
            <a:pPr marL="0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                                  menor sangrado                                                          potencial injuria traqueal</a:t>
            </a:r>
          </a:p>
          <a:p>
            <a:pPr marL="0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                                  menor mortalidad operatoria                                   mayor fístulas </a:t>
            </a:r>
            <a:r>
              <a:rPr lang="es-AR" sz="1800" dirty="0" err="1" smtClean="0"/>
              <a:t>anastomóticas</a:t>
            </a:r>
            <a:endParaRPr lang="es-AR" sz="1800" dirty="0" smtClean="0"/>
          </a:p>
          <a:p>
            <a:pPr marL="0" indent="0">
              <a:buNone/>
            </a:pPr>
            <a:r>
              <a:rPr lang="es-AR" sz="1800" dirty="0" smtClean="0"/>
              <a:t>                                                                                                                          mayor </a:t>
            </a:r>
            <a:r>
              <a:rPr lang="es-AR" sz="1800" dirty="0" err="1" smtClean="0"/>
              <a:t>estricturas</a:t>
            </a:r>
            <a:r>
              <a:rPr lang="es-AR" sz="1800" dirty="0" smtClean="0"/>
              <a:t> </a:t>
            </a:r>
            <a:r>
              <a:rPr lang="es-AR" sz="1800" dirty="0" err="1" smtClean="0"/>
              <a:t>anastomóticas</a:t>
            </a:r>
            <a:endParaRPr lang="es-AR" sz="1800" dirty="0" smtClean="0"/>
          </a:p>
          <a:p>
            <a:pPr marL="0" indent="0">
              <a:buNone/>
            </a:pPr>
            <a:endParaRPr lang="es-AR" sz="1800" dirty="0" smtClean="0"/>
          </a:p>
          <a:p>
            <a:pPr marL="0" indent="0">
              <a:buNone/>
            </a:pPr>
            <a:r>
              <a:rPr lang="es-AR" sz="1800" b="1" i="1" dirty="0" err="1"/>
              <a:t>t</a:t>
            </a:r>
            <a:r>
              <a:rPr lang="es-AR" sz="1800" b="1" i="1" dirty="0" err="1" smtClean="0"/>
              <a:t>ranstoracica</a:t>
            </a:r>
            <a:r>
              <a:rPr lang="es-AR" sz="1800" b="1" i="1" dirty="0" smtClean="0"/>
              <a:t>           </a:t>
            </a:r>
            <a:r>
              <a:rPr lang="es-AR" sz="1800" dirty="0" smtClean="0"/>
              <a:t>mejor disección linfática                                            mayor morbilidad peri operatoria</a:t>
            </a:r>
          </a:p>
          <a:p>
            <a:pPr marL="0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                                  mejores márgenes circunferenciales                       </a:t>
            </a:r>
            <a:r>
              <a:rPr lang="es-AR" sz="1800" dirty="0"/>
              <a:t>f</a:t>
            </a:r>
            <a:r>
              <a:rPr lang="es-AR" sz="1800" dirty="0" smtClean="0"/>
              <a:t>ístulas </a:t>
            </a:r>
            <a:r>
              <a:rPr lang="es-AR" sz="1800" dirty="0" err="1" smtClean="0"/>
              <a:t>anastomóticas</a:t>
            </a:r>
            <a:r>
              <a:rPr lang="es-AR" sz="1800" dirty="0" smtClean="0"/>
              <a:t> mas serias</a:t>
            </a:r>
          </a:p>
          <a:p>
            <a:pPr marL="0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                                  menores fístulas </a:t>
            </a:r>
            <a:r>
              <a:rPr lang="es-AR" sz="1800" dirty="0" err="1" smtClean="0"/>
              <a:t>anastomóticas</a:t>
            </a:r>
            <a:r>
              <a:rPr lang="es-AR" sz="1800" dirty="0" smtClean="0"/>
              <a:t>                               operación mas larga</a:t>
            </a:r>
          </a:p>
          <a:p>
            <a:pPr marL="0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                                  mejor resultado </a:t>
            </a:r>
            <a:r>
              <a:rPr lang="es-AR" sz="1800" dirty="0"/>
              <a:t>o</a:t>
            </a:r>
            <a:r>
              <a:rPr lang="es-AR" sz="1800" dirty="0" smtClean="0"/>
              <a:t>ncológico ????                             </a:t>
            </a:r>
            <a:r>
              <a:rPr lang="es-AR" sz="1800" dirty="0"/>
              <a:t>m</a:t>
            </a:r>
            <a:r>
              <a:rPr lang="es-AR" sz="1800" dirty="0" smtClean="0"/>
              <a:t>ayor sangrado</a:t>
            </a:r>
            <a:endParaRPr lang="es-AR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68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1385" t="25055" r="23116" b="41135"/>
          <a:stretch/>
        </p:blipFill>
        <p:spPr bwMode="auto">
          <a:xfrm>
            <a:off x="2021832" y="1690688"/>
            <a:ext cx="7221058" cy="2473269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5601" t="64601" r="29905" b="29739"/>
          <a:stretch/>
        </p:blipFill>
        <p:spPr bwMode="auto">
          <a:xfrm>
            <a:off x="2021832" y="4688885"/>
            <a:ext cx="7426969" cy="882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4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sz="3200" dirty="0" smtClean="0">
                <a:solidFill>
                  <a:srgbClr val="FF0000"/>
                </a:solidFill>
              </a:rPr>
              <a:t>Algunos </a:t>
            </a:r>
            <a:r>
              <a:rPr lang="es-AR" sz="3200" dirty="0" err="1" smtClean="0">
                <a:solidFill>
                  <a:srgbClr val="FF0000"/>
                </a:solidFill>
              </a:rPr>
              <a:t>tips</a:t>
            </a:r>
            <a:r>
              <a:rPr lang="es-AR" sz="3200" dirty="0" smtClean="0">
                <a:solidFill>
                  <a:srgbClr val="FF0000"/>
                </a:solidFill>
              </a:rPr>
              <a:t>…..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2"/>
                </a:solidFill>
              </a:rPr>
              <a:t>Amplia apertura del hiato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2"/>
                </a:solidFill>
              </a:rPr>
              <a:t>Disección en lo posible de ganglios linfáticos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2"/>
                </a:solidFill>
              </a:rPr>
              <a:t>Tubo gástrico con sutura mecánica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>
                <a:solidFill>
                  <a:schemeClr val="tx2"/>
                </a:solidFill>
              </a:rPr>
              <a:t>Piloroplastia</a:t>
            </a:r>
            <a:endParaRPr lang="es-AR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>
                <a:solidFill>
                  <a:schemeClr val="tx2"/>
                </a:solidFill>
              </a:rPr>
              <a:t>Ligasure</a:t>
            </a:r>
            <a:r>
              <a:rPr lang="es-AR" dirty="0" smtClean="0">
                <a:solidFill>
                  <a:schemeClr val="tx2"/>
                </a:solidFill>
              </a:rPr>
              <a:t> o </a:t>
            </a:r>
            <a:r>
              <a:rPr lang="es-AR" dirty="0" err="1" smtClean="0">
                <a:solidFill>
                  <a:schemeClr val="tx2"/>
                </a:solidFill>
              </a:rPr>
              <a:t>Bísturi</a:t>
            </a:r>
            <a:r>
              <a:rPr lang="es-AR" dirty="0" smtClean="0">
                <a:solidFill>
                  <a:schemeClr val="tx2"/>
                </a:solidFill>
              </a:rPr>
              <a:t> armónico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2"/>
                </a:solidFill>
              </a:rPr>
              <a:t>Sutura Cervical mecánica ?????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2"/>
                </a:solidFill>
              </a:rPr>
              <a:t>Siempre </a:t>
            </a:r>
            <a:r>
              <a:rPr lang="es-AR" dirty="0" err="1" smtClean="0">
                <a:solidFill>
                  <a:schemeClr val="tx2"/>
                </a:solidFill>
              </a:rPr>
              <a:t>yeyunostomia</a:t>
            </a:r>
            <a:endParaRPr lang="es-AR" dirty="0">
              <a:solidFill>
                <a:schemeClr val="tx2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2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9746" y="1847850"/>
            <a:ext cx="2626771" cy="4351338"/>
          </a:xfrm>
          <a:ln w="57150">
            <a:solidFill>
              <a:srgbClr val="FF0000"/>
            </a:solidFill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838200" y="3566319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i="1" dirty="0" smtClean="0"/>
              <a:t>Tipo 2 y 3</a:t>
            </a:r>
            <a:endParaRPr lang="es-AR" sz="3600" b="1" i="1" dirty="0"/>
          </a:p>
        </p:txBody>
      </p:sp>
    </p:spTree>
    <p:extLst>
      <p:ext uri="{BB962C8B-B14F-4D97-AF65-F5344CB8AC3E}">
        <p14:creationId xmlns:p14="http://schemas.microsoft.com/office/powerpoint/2010/main" val="7777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2065" t="10868" r="22946" b="66491"/>
          <a:stretch/>
        </p:blipFill>
        <p:spPr bwMode="auto">
          <a:xfrm>
            <a:off x="2518649" y="3173177"/>
            <a:ext cx="7154701" cy="1656234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51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dirty="0" smtClean="0"/>
              <a:t>Cirugía Laparoscópica</a:t>
            </a:r>
          </a:p>
          <a:p>
            <a:pPr marL="0" indent="0">
              <a:buNone/>
            </a:pPr>
            <a:r>
              <a:rPr lang="es-AR" dirty="0" smtClean="0">
                <a:solidFill>
                  <a:srgbClr val="00B050"/>
                </a:solidFill>
              </a:rPr>
              <a:t>Hace 2 años……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42600" t="36527" r="10896" b="21513"/>
          <a:stretch/>
        </p:blipFill>
        <p:spPr bwMode="auto">
          <a:xfrm>
            <a:off x="3385355" y="2876194"/>
            <a:ext cx="6386442" cy="312882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1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dirty="0"/>
              <a:t>Cirugía </a:t>
            </a:r>
            <a:r>
              <a:rPr lang="es-AR" dirty="0" smtClean="0"/>
              <a:t>Laparoscópica</a:t>
            </a:r>
          </a:p>
          <a:p>
            <a:pPr marL="0" indent="0">
              <a:buNone/>
            </a:pPr>
            <a:r>
              <a:rPr lang="es-AR" dirty="0" smtClean="0">
                <a:solidFill>
                  <a:srgbClr val="FFFF00"/>
                </a:solidFill>
              </a:rPr>
              <a:t>Ahora…….</a:t>
            </a:r>
            <a:endParaRPr lang="es-AR" dirty="0">
              <a:solidFill>
                <a:srgbClr val="FFFF00"/>
              </a:solidFill>
            </a:endParaRPr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5091" r="16497" b="67398"/>
          <a:stretch/>
        </p:blipFill>
        <p:spPr bwMode="auto">
          <a:xfrm>
            <a:off x="3499940" y="2559807"/>
            <a:ext cx="4866138" cy="128886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ipse 6"/>
          <p:cNvSpPr/>
          <p:nvPr/>
        </p:nvSpPr>
        <p:spPr>
          <a:xfrm>
            <a:off x="4271750" y="3487641"/>
            <a:ext cx="1309474" cy="447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3747" t="27168" r="15479" b="28074"/>
          <a:stretch/>
        </p:blipFill>
        <p:spPr bwMode="auto">
          <a:xfrm>
            <a:off x="3499941" y="4230805"/>
            <a:ext cx="4866138" cy="1542197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96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21741" t="26901" r="5228" b="4890"/>
          <a:stretch>
            <a:fillRect/>
          </a:stretch>
        </p:blipFill>
        <p:spPr>
          <a:xfrm>
            <a:off x="2368837" y="1825625"/>
            <a:ext cx="7454325" cy="4351338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48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dirty="0"/>
              <a:t>Cirugía </a:t>
            </a:r>
            <a:r>
              <a:rPr lang="es-AR" dirty="0" smtClean="0"/>
              <a:t>Laparoscópica</a:t>
            </a:r>
          </a:p>
          <a:p>
            <a:pPr marL="0" indent="0" algn="ctr">
              <a:buNone/>
            </a:pPr>
            <a:endParaRPr lang="es-A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Cirugía técnicamente factible pero desafiante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/>
              <a:t>Linfadenectomía</a:t>
            </a:r>
            <a:r>
              <a:rPr lang="es-AR" dirty="0" smtClean="0"/>
              <a:t> D2 es exigente pero obligatoria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Es segura pero</a:t>
            </a:r>
            <a:r>
              <a:rPr lang="es-AR" dirty="0" smtClean="0">
                <a:solidFill>
                  <a:srgbClr val="FF0000"/>
                </a:solidFill>
              </a:rPr>
              <a:t> NO </a:t>
            </a:r>
            <a:r>
              <a:rPr lang="es-AR" dirty="0" smtClean="0"/>
              <a:t>superior a la cirugía abierta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Evaluar </a:t>
            </a:r>
            <a:r>
              <a:rPr lang="es-AR" smtClean="0"/>
              <a:t>supervivencia a largo </a:t>
            </a:r>
            <a:r>
              <a:rPr lang="es-AR" dirty="0" smtClean="0"/>
              <a:t>plazo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Calidad de Vida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rgbClr val="00B050"/>
                </a:solidFill>
              </a:rPr>
              <a:t>Costo!!!!!!!!</a:t>
            </a:r>
          </a:p>
          <a:p>
            <a:pPr marL="0" indent="0">
              <a:buNone/>
            </a:pPr>
            <a:endParaRPr lang="es-AR" dirty="0"/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4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dirty="0"/>
              <a:t>Cirugía </a:t>
            </a:r>
            <a:r>
              <a:rPr lang="es-AR" dirty="0" smtClean="0"/>
              <a:t>Laparoscópica</a:t>
            </a:r>
          </a:p>
          <a:p>
            <a:pPr marL="0" indent="0">
              <a:buNone/>
            </a:pPr>
            <a:r>
              <a:rPr lang="es-AR" dirty="0" smtClean="0">
                <a:solidFill>
                  <a:srgbClr val="002060"/>
                </a:solidFill>
              </a:rPr>
              <a:t>El futuro…..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2404" t="24451" r="24779" b="39626"/>
          <a:stretch/>
        </p:blipFill>
        <p:spPr bwMode="auto">
          <a:xfrm>
            <a:off x="2498505" y="2957795"/>
            <a:ext cx="6154175" cy="261049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8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 smtClean="0"/>
          </a:p>
          <a:p>
            <a:pPr marL="0" indent="0">
              <a:buNone/>
            </a:pPr>
            <a:r>
              <a:rPr lang="es-AR" dirty="0">
                <a:solidFill>
                  <a:srgbClr val="002060"/>
                </a:solidFill>
              </a:rPr>
              <a:t>El futuro</a:t>
            </a:r>
            <a:r>
              <a:rPr lang="es-AR" dirty="0" smtClean="0">
                <a:solidFill>
                  <a:srgbClr val="002060"/>
                </a:solidFill>
              </a:rPr>
              <a:t>…..</a:t>
            </a:r>
          </a:p>
          <a:p>
            <a:pPr marL="0" indent="0">
              <a:buNone/>
            </a:pPr>
            <a:endParaRPr lang="es-AR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Cirugía robótica </a:t>
            </a:r>
          </a:p>
          <a:p>
            <a:pPr>
              <a:buFont typeface="Wingdings" panose="05000000000000000000" pitchFamily="2" charset="2"/>
              <a:buChar char="ü"/>
            </a:pPr>
            <a:endParaRPr lang="es-A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Nódulo centinela</a:t>
            </a:r>
          </a:p>
          <a:p>
            <a:pPr>
              <a:buFont typeface="Wingdings" panose="05000000000000000000" pitchFamily="2" charset="2"/>
              <a:buChar char="ü"/>
            </a:pPr>
            <a:endParaRPr lang="es-A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Nuevas técnicas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16123" t="39243" r="48744" b="21815"/>
          <a:stretch/>
        </p:blipFill>
        <p:spPr bwMode="auto">
          <a:xfrm>
            <a:off x="7423811" y="2588457"/>
            <a:ext cx="3365098" cy="1634533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3 Marcador de contenido"/>
          <p:cNvPicPr>
            <a:picLocks/>
          </p:cNvPicPr>
          <p:nvPr/>
        </p:nvPicPr>
        <p:blipFill>
          <a:blip r:embed="rId4"/>
          <a:srcRect l="8667" t="45211" r="48741" b="10870"/>
          <a:stretch>
            <a:fillRect/>
          </a:stretch>
        </p:blipFill>
        <p:spPr>
          <a:xfrm>
            <a:off x="4167791" y="3712191"/>
            <a:ext cx="3370996" cy="161819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7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20262" t="23543" r="15744" b="21912"/>
          <a:stretch>
            <a:fillRect/>
          </a:stretch>
        </p:blipFill>
        <p:spPr>
          <a:xfrm>
            <a:off x="1906073" y="2240924"/>
            <a:ext cx="7537209" cy="3915807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96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49898" t="26376" r="29099" b="44836"/>
          <a:stretch>
            <a:fillRect/>
          </a:stretch>
        </p:blipFill>
        <p:spPr>
          <a:xfrm>
            <a:off x="3142444" y="2570931"/>
            <a:ext cx="4852084" cy="2905176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03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11711" t="36140" r="38663" b="22011"/>
          <a:stretch>
            <a:fillRect/>
          </a:stretch>
        </p:blipFill>
        <p:spPr>
          <a:xfrm>
            <a:off x="2459864" y="2253803"/>
            <a:ext cx="6748529" cy="3477296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30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6941" y="2351881"/>
            <a:ext cx="5676900" cy="3343275"/>
          </a:xfr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38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831" t="27048" r="13489" b="4539"/>
          <a:stretch>
            <a:fillRect/>
          </a:stretch>
        </p:blipFill>
        <p:spPr>
          <a:xfrm>
            <a:off x="3211942" y="1825625"/>
            <a:ext cx="5768116" cy="4351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4224269" y="4301544"/>
            <a:ext cx="1068947" cy="1056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strella de 5 puntas 5"/>
          <p:cNvSpPr/>
          <p:nvPr/>
        </p:nvSpPr>
        <p:spPr>
          <a:xfrm>
            <a:off x="2457253" y="4340179"/>
            <a:ext cx="497052" cy="489398"/>
          </a:xfrm>
          <a:prstGeom prst="star5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12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8352" y="191577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 err="1" smtClean="0"/>
              <a:t>Cunningham</a:t>
            </a:r>
            <a:r>
              <a:rPr lang="es-AR" dirty="0" smtClean="0"/>
              <a:t> D y </a:t>
            </a:r>
            <a:r>
              <a:rPr lang="es-AR" dirty="0" err="1" smtClean="0"/>
              <a:t>cols</a:t>
            </a:r>
            <a:r>
              <a:rPr lang="es-AR" dirty="0" smtClean="0"/>
              <a:t> </a:t>
            </a:r>
          </a:p>
          <a:p>
            <a:pPr marL="0" indent="0" algn="ctr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                                          </a:t>
            </a:r>
            <a:r>
              <a:rPr lang="es-AR" b="1" i="1" dirty="0" smtClean="0"/>
              <a:t>Reemplazaron ECF x EOX</a:t>
            </a:r>
          </a:p>
          <a:p>
            <a:pPr marL="0" indent="0">
              <a:buNone/>
            </a:pPr>
            <a:r>
              <a:rPr lang="es-AR" dirty="0" smtClean="0">
                <a:solidFill>
                  <a:srgbClr val="00B050"/>
                </a:solidFill>
              </a:rPr>
              <a:t> E   </a:t>
            </a:r>
            <a:r>
              <a:rPr lang="es-AR" dirty="0" err="1" smtClean="0"/>
              <a:t>Epidoxorubicina</a:t>
            </a: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 </a:t>
            </a:r>
            <a:r>
              <a:rPr lang="es-AR" dirty="0" smtClean="0">
                <a:solidFill>
                  <a:srgbClr val="00B050"/>
                </a:solidFill>
              </a:rPr>
              <a:t>C </a:t>
            </a:r>
            <a:r>
              <a:rPr lang="es-AR" dirty="0" smtClean="0"/>
              <a:t>   </a:t>
            </a:r>
            <a:r>
              <a:rPr lang="es-AR" dirty="0" smtClean="0">
                <a:solidFill>
                  <a:schemeClr val="accent1"/>
                </a:solidFill>
              </a:rPr>
              <a:t>Cisplatino</a:t>
            </a:r>
          </a:p>
          <a:p>
            <a:pPr marL="0" indent="0">
              <a:buNone/>
            </a:pPr>
            <a:r>
              <a:rPr lang="es-AR" dirty="0" smtClean="0">
                <a:solidFill>
                  <a:srgbClr val="00B050"/>
                </a:solidFill>
              </a:rPr>
              <a:t> F    </a:t>
            </a:r>
            <a:r>
              <a:rPr lang="es-AR" dirty="0" smtClean="0">
                <a:solidFill>
                  <a:schemeClr val="accent1"/>
                </a:solidFill>
              </a:rPr>
              <a:t>5 </a:t>
            </a:r>
            <a:r>
              <a:rPr lang="es-AR" dirty="0" err="1" smtClean="0">
                <a:solidFill>
                  <a:schemeClr val="accent1"/>
                </a:solidFill>
              </a:rPr>
              <a:t>fluoracilo</a:t>
            </a:r>
            <a:r>
              <a:rPr lang="es-AR" dirty="0" smtClean="0">
                <a:solidFill>
                  <a:schemeClr val="accent1"/>
                </a:solidFill>
              </a:rPr>
              <a:t> (en infusión)</a:t>
            </a:r>
          </a:p>
          <a:p>
            <a:pPr marL="0" indent="0">
              <a:buNone/>
            </a:pPr>
            <a:r>
              <a:rPr lang="es-AR" dirty="0" smtClean="0"/>
              <a:t>                                                    </a:t>
            </a:r>
            <a:r>
              <a:rPr lang="es-AR" dirty="0" smtClean="0">
                <a:solidFill>
                  <a:srgbClr val="00B050"/>
                </a:solidFill>
              </a:rPr>
              <a:t>O</a:t>
            </a:r>
            <a:r>
              <a:rPr lang="es-AR" dirty="0" smtClean="0"/>
              <a:t>   </a:t>
            </a:r>
            <a:r>
              <a:rPr lang="es-AR" dirty="0" err="1" smtClean="0"/>
              <a:t>Oxaliplatino</a:t>
            </a:r>
            <a:endParaRPr lang="es-AR" dirty="0" smtClean="0"/>
          </a:p>
          <a:p>
            <a:pPr marL="0" indent="0">
              <a:buNone/>
            </a:pPr>
            <a:r>
              <a:rPr lang="es-AR" dirty="0" smtClean="0">
                <a:solidFill>
                  <a:srgbClr val="00B050"/>
                </a:solidFill>
              </a:rPr>
              <a:t>                                                    X    </a:t>
            </a:r>
            <a:r>
              <a:rPr lang="es-AR" dirty="0" err="1" smtClean="0"/>
              <a:t>Xeloda</a:t>
            </a:r>
            <a:r>
              <a:rPr lang="es-AR" dirty="0" smtClean="0"/>
              <a:t>(</a:t>
            </a:r>
            <a:r>
              <a:rPr lang="es-AR" dirty="0" err="1" smtClean="0"/>
              <a:t>capacitabine</a:t>
            </a:r>
            <a:r>
              <a:rPr lang="es-AR" dirty="0" smtClean="0"/>
              <a:t>)(</a:t>
            </a:r>
            <a:r>
              <a:rPr lang="es-AR" dirty="0" err="1" smtClean="0"/>
              <a:t>via</a:t>
            </a:r>
            <a:r>
              <a:rPr lang="es-AR" dirty="0" smtClean="0"/>
              <a:t> oral)</a:t>
            </a:r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1046" t="10867" r="25152" b="38720"/>
          <a:stretch/>
        </p:blipFill>
        <p:spPr bwMode="auto">
          <a:xfrm>
            <a:off x="2595870" y="2157388"/>
            <a:ext cx="7000259" cy="3687812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22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Esófago de Barret</a:t>
            </a:r>
          </a:p>
          <a:p>
            <a:pPr algn="ctr">
              <a:buFont typeface="Arial" charset="0"/>
              <a:buNone/>
              <a:defRPr/>
            </a:pPr>
            <a:endParaRPr lang="es-MX" dirty="0"/>
          </a:p>
          <a:p>
            <a:pPr algn="ctr">
              <a:buFont typeface="Arial" charset="0"/>
              <a:buNone/>
              <a:defRPr/>
            </a:pPr>
            <a:endParaRPr lang="es-MX" dirty="0"/>
          </a:p>
          <a:p>
            <a:pPr>
              <a:buClrTx/>
              <a:buFont typeface="Wingdings" pitchFamily="2" charset="2"/>
              <a:buChar char="Ø"/>
              <a:defRPr/>
            </a:pPr>
            <a:r>
              <a:rPr 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Segmento largo: más de 3 cm</a:t>
            </a:r>
          </a:p>
          <a:p>
            <a:pPr>
              <a:buClrTx/>
              <a:buFont typeface="Wingdings" pitchFamily="2" charset="2"/>
              <a:buChar char="Ø"/>
              <a:defRPr/>
            </a:pPr>
            <a:endParaRPr lang="es-MX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  <a:defRPr/>
            </a:pPr>
            <a:r>
              <a:rPr 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Segmento corto: 1 a 3 cm</a:t>
            </a:r>
          </a:p>
          <a:p>
            <a:pPr>
              <a:buClrTx/>
              <a:buFont typeface="Wingdings" pitchFamily="2" charset="2"/>
              <a:buChar char="Ø"/>
              <a:defRPr/>
            </a:pPr>
            <a:endParaRPr lang="es-MX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  <a:defRPr/>
            </a:pPr>
            <a:r>
              <a:rPr 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Segmento ultra corto: menos de 1 cm</a:t>
            </a:r>
          </a:p>
          <a:p>
            <a:pPr>
              <a:defRPr/>
            </a:pPr>
            <a:endParaRPr lang="es-MX" dirty="0"/>
          </a:p>
          <a:p>
            <a:endParaRPr lang="es-AR" dirty="0"/>
          </a:p>
        </p:txBody>
      </p:sp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/>
          <a:srcRect l="46058" t="56250" r="42294" b="30978"/>
          <a:stretch>
            <a:fillRect/>
          </a:stretch>
        </p:blipFill>
        <p:spPr bwMode="auto">
          <a:xfrm>
            <a:off x="8863482" y="2135981"/>
            <a:ext cx="2071688" cy="1865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Marcador de contenido"/>
          <p:cNvPicPr>
            <a:picLocks/>
          </p:cNvPicPr>
          <p:nvPr/>
        </p:nvPicPr>
        <p:blipFill>
          <a:blip r:embed="rId2"/>
          <a:srcRect l="58959" t="56308" r="30855" b="30609"/>
          <a:stretch>
            <a:fillRect/>
          </a:stretch>
        </p:blipFill>
        <p:spPr bwMode="auto">
          <a:xfrm>
            <a:off x="8863482" y="4196160"/>
            <a:ext cx="2071688" cy="1785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78" y="5469662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15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3082" t="10565" r="23286" b="45059"/>
          <a:stretch/>
        </p:blipFill>
        <p:spPr bwMode="auto">
          <a:xfrm>
            <a:off x="2606930" y="2378197"/>
            <a:ext cx="6978140" cy="3246193"/>
          </a:xfrm>
          <a:prstGeom prst="rect">
            <a:avLst/>
          </a:prstGeom>
          <a:ln w="38100">
            <a:solidFill>
              <a:srgbClr val="00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322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21063" t="23370" r="19145" b="4076"/>
          <a:stretch>
            <a:fillRect/>
          </a:stretch>
        </p:blipFill>
        <p:spPr>
          <a:xfrm>
            <a:off x="3227238" y="2068287"/>
            <a:ext cx="5737524" cy="4351338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6233375" y="3606084"/>
            <a:ext cx="2498501" cy="253713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70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b="1" i="1" dirty="0" smtClean="0">
                <a:solidFill>
                  <a:srgbClr val="00B050"/>
                </a:solidFill>
              </a:rPr>
              <a:t>El futuro …..</a:t>
            </a:r>
          </a:p>
          <a:p>
            <a:pPr marL="0" indent="0">
              <a:buNone/>
            </a:pPr>
            <a:endParaRPr lang="es-AR" b="1" i="1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Diagnóstico temprano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Educación médica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Equipos multidisciplinarios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Correctas cirugías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Mejores tratamientos quimioterápicos</a:t>
            </a:r>
          </a:p>
          <a:p>
            <a:endParaRPr lang="es-AR" dirty="0" smtClean="0"/>
          </a:p>
          <a:p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3"/>
          <a:srcRect l="63922" t="50093" r="15610" b="23565"/>
          <a:stretch/>
        </p:blipFill>
        <p:spPr>
          <a:xfrm>
            <a:off x="7100820" y="2076137"/>
            <a:ext cx="3528811" cy="25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5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AR" sz="4400" dirty="0" smtClean="0"/>
          </a:p>
          <a:p>
            <a:pPr marL="0" indent="0" algn="ctr">
              <a:buNone/>
            </a:pPr>
            <a:endParaRPr lang="es-AR" sz="4400" dirty="0"/>
          </a:p>
          <a:p>
            <a:pPr marL="0" indent="0">
              <a:buNone/>
            </a:pPr>
            <a:r>
              <a:rPr lang="es-AR" sz="4400" dirty="0" smtClean="0"/>
              <a:t>Muchas gracias</a:t>
            </a:r>
            <a:endParaRPr lang="es-AR" sz="44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2" descr="Mvc-00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7" y="1556792"/>
            <a:ext cx="3870065" cy="510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l="22233" t="9962" r="24983" b="37814"/>
          <a:stretch/>
        </p:blipFill>
        <p:spPr bwMode="auto">
          <a:xfrm>
            <a:off x="2662097" y="2091149"/>
            <a:ext cx="6867805" cy="3820290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41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Cáncer de la unión esófago -gástrica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b="1" i="1" dirty="0" smtClean="0"/>
              <a:t>El cardias causa controversia entre :</a:t>
            </a:r>
          </a:p>
          <a:p>
            <a:endParaRPr lang="es-AR" dirty="0"/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Anatomistas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Histologistas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Cirujanos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/>
              <a:t>Oncólogos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err="1" smtClean="0"/>
              <a:t>Endoscopistas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1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pic>
        <p:nvPicPr>
          <p:cNvPr id="4" name="Picture 4" descr="http://t0.gstatic.com/images?q=tbn:ANd9GcTWVkrcs6htCszzAnXcm7mrfbPAQmRmuAQPcibVdvkqvvN6Fxhv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0775" y="2091525"/>
            <a:ext cx="2359248" cy="3038425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048000" y="2828836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AR" sz="1600" dirty="0" smtClean="0"/>
              <a:t>Adenocarcinoma of </a:t>
            </a:r>
            <a:r>
              <a:rPr lang="es-ES" altLang="es-AR" sz="1600" dirty="0" err="1" smtClean="0"/>
              <a:t>the</a:t>
            </a:r>
            <a:r>
              <a:rPr lang="es-ES" altLang="es-AR" sz="1600" dirty="0" smtClean="0"/>
              <a:t> </a:t>
            </a:r>
            <a:r>
              <a:rPr lang="es-ES" altLang="es-AR" sz="1600" dirty="0" err="1" smtClean="0"/>
              <a:t>Esophagogastric</a:t>
            </a:r>
            <a:r>
              <a:rPr lang="es-ES" altLang="es-AR" sz="1600" dirty="0" smtClean="0"/>
              <a:t> Junction </a:t>
            </a:r>
          </a:p>
          <a:p>
            <a:pPr algn="ctr"/>
            <a:r>
              <a:rPr lang="en-US" altLang="es-AR" sz="1600" dirty="0" smtClean="0"/>
              <a:t>Results of Surgical Therapy Based on Anatomical/Topographic </a:t>
            </a:r>
          </a:p>
          <a:p>
            <a:pPr algn="ctr"/>
            <a:r>
              <a:rPr lang="es-ES" altLang="es-AR" sz="1600" dirty="0" err="1" smtClean="0"/>
              <a:t>Classification</a:t>
            </a:r>
            <a:r>
              <a:rPr lang="es-ES" altLang="es-AR" sz="1600" dirty="0" smtClean="0"/>
              <a:t> in 1,002 </a:t>
            </a:r>
            <a:r>
              <a:rPr lang="es-ES" altLang="es-AR" sz="1600" dirty="0" err="1" smtClean="0"/>
              <a:t>Consecutive</a:t>
            </a:r>
            <a:r>
              <a:rPr lang="es-ES" altLang="es-AR" sz="1600" dirty="0" smtClean="0"/>
              <a:t> </a:t>
            </a:r>
            <a:r>
              <a:rPr lang="es-ES" altLang="es-AR" sz="1600" dirty="0" err="1" smtClean="0"/>
              <a:t>Patients</a:t>
            </a:r>
            <a:endParaRPr lang="es-ES" altLang="es-AR" sz="1600" dirty="0" smtClean="0"/>
          </a:p>
          <a:p>
            <a:pPr algn="ctr"/>
            <a:r>
              <a:rPr lang="es-ES" altLang="es-AR" sz="1600" dirty="0" smtClean="0"/>
              <a:t>ANNALS OF SURGERY © 2000</a:t>
            </a:r>
            <a:endParaRPr lang="es-ES" altLang="es-AR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02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Cáncer de la unión esófago -gástrica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Definición</a:t>
            </a:r>
          </a:p>
          <a:p>
            <a:pPr algn="ctr">
              <a:lnSpc>
                <a:spcPct val="150000"/>
              </a:lnSpc>
              <a:buNone/>
              <a:defRPr/>
            </a:pPr>
            <a:r>
              <a:rPr lang="es-MX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“Área localizada 5 cm proximales y distales </a:t>
            </a:r>
          </a:p>
          <a:p>
            <a:pPr algn="ctr">
              <a:lnSpc>
                <a:spcPct val="150000"/>
              </a:lnSpc>
              <a:buNone/>
              <a:defRPr/>
            </a:pPr>
            <a:r>
              <a:rPr lang="es-MX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 cardias anatómico “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MX" b="1" dirty="0">
                <a:latin typeface="Arial" pitchFamily="34" charset="0"/>
                <a:cs typeface="Arial" pitchFamily="34" charset="0"/>
              </a:rPr>
              <a:t>Tipo I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Adenocarcinoma que se localiza entre 1 y 5 cm proximal a la UEG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 II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Punto medio localizado entre 1 cm proximal y 2 cm distales a la UEG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 III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Adenocarcinoma cuyo centro se localiza entre los 2 y los 5 cm distales a la UEG</a:t>
            </a:r>
          </a:p>
          <a:p>
            <a:endParaRPr lang="es-A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63" y="5129950"/>
            <a:ext cx="1219737" cy="12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 Dr Gustavo Bertarelli MAAC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89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1188</Words>
  <Application>Microsoft Office PowerPoint</Application>
  <PresentationFormat>Panorámica</PresentationFormat>
  <Paragraphs>243</Paragraphs>
  <Slides>53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Wingdings 2</vt:lpstr>
      <vt:lpstr>Tema de Office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  <vt:lpstr>Cáncer de la unión esófago -gástrica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de la unión esófago -gástrica</dc:title>
  <dc:creator>gustavo bertarelli</dc:creator>
  <cp:lastModifiedBy>Usuario</cp:lastModifiedBy>
  <cp:revision>58</cp:revision>
  <dcterms:created xsi:type="dcterms:W3CDTF">2014-04-12T14:06:07Z</dcterms:created>
  <dcterms:modified xsi:type="dcterms:W3CDTF">2023-04-20T11:50:28Z</dcterms:modified>
</cp:coreProperties>
</file>