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6" r:id="rId2"/>
    <p:sldId id="276" r:id="rId3"/>
    <p:sldId id="260" r:id="rId4"/>
    <p:sldId id="261" r:id="rId5"/>
    <p:sldId id="285" r:id="rId6"/>
    <p:sldId id="286" r:id="rId7"/>
    <p:sldId id="287" r:id="rId8"/>
    <p:sldId id="300" r:id="rId9"/>
    <p:sldId id="301" r:id="rId10"/>
    <p:sldId id="302" r:id="rId11"/>
    <p:sldId id="277" r:id="rId12"/>
    <p:sldId id="293" r:id="rId13"/>
    <p:sldId id="309" r:id="rId14"/>
    <p:sldId id="305" r:id="rId15"/>
    <p:sldId id="310" r:id="rId16"/>
    <p:sldId id="306" r:id="rId17"/>
    <p:sldId id="311" r:id="rId18"/>
    <p:sldId id="307" r:id="rId19"/>
    <p:sldId id="312" r:id="rId20"/>
    <p:sldId id="308" r:id="rId21"/>
    <p:sldId id="315" r:id="rId22"/>
    <p:sldId id="313" r:id="rId23"/>
    <p:sldId id="316" r:id="rId24"/>
    <p:sldId id="314" r:id="rId25"/>
    <p:sldId id="304" r:id="rId26"/>
    <p:sldId id="303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0F35-C617-4ED1-A1E8-AB97433847AC}" type="datetimeFigureOut">
              <a:rPr lang="es-AR" smtClean="0"/>
              <a:t>9/3/2023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5264F-C6BE-4833-B63E-19F2EF1CC89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26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2800" dirty="0" smtClean="0"/>
              <a:t>Leucocitos monocitos macrófagos monocitos histiocitos factores de crecimiento epitelial </a:t>
            </a:r>
            <a:r>
              <a:rPr lang="es-AR" sz="2800" baseline="0" dirty="0" smtClean="0"/>
              <a:t>atracción fibroblastos queratinocitos linfocitos</a:t>
            </a:r>
            <a:endParaRPr lang="es-AR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5264F-C6BE-4833-B63E-19F2EF1CC893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106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Fibroblastos, </a:t>
            </a:r>
            <a:r>
              <a:rPr lang="es-AR" dirty="0" err="1" smtClean="0"/>
              <a:t>angiogenersis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5264F-C6BE-4833-B63E-19F2EF1CC893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741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8494221"/>
      </p:ext>
    </p:extLst>
  </p:cSld>
  <p:clrMapOvr>
    <a:masterClrMapping/>
  </p:clrMapOvr>
  <p:transition spd="slow" advTm="5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6663126"/>
      </p:ext>
    </p:extLst>
  </p:cSld>
  <p:clrMapOvr>
    <a:masterClrMapping/>
  </p:clrMapOvr>
  <p:transition spd="slow" advTm="5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6906163"/>
      </p:ext>
    </p:extLst>
  </p:cSld>
  <p:clrMapOvr>
    <a:masterClrMapping/>
  </p:clrMapOvr>
  <p:transition spd="slow" advTm="5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964547"/>
      </p:ext>
    </p:extLst>
  </p:cSld>
  <p:clrMapOvr>
    <a:masterClrMapping/>
  </p:clrMapOvr>
  <p:transition spd="slow" advTm="5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0259908"/>
      </p:ext>
    </p:extLst>
  </p:cSld>
  <p:clrMapOvr>
    <a:masterClrMapping/>
  </p:clrMapOvr>
  <p:transition spd="slow" advTm="5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2332793"/>
      </p:ext>
    </p:extLst>
  </p:cSld>
  <p:clrMapOvr>
    <a:masterClrMapping/>
  </p:clrMapOvr>
  <p:transition spd="slow" advTm="5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7226538"/>
      </p:ext>
    </p:extLst>
  </p:cSld>
  <p:clrMapOvr>
    <a:masterClrMapping/>
  </p:clrMapOvr>
  <p:transition spd="slow" advTm="5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0707832"/>
      </p:ext>
    </p:extLst>
  </p:cSld>
  <p:clrMapOvr>
    <a:masterClrMapping/>
  </p:clrMapOvr>
  <p:transition spd="slow" advTm="5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6810933"/>
      </p:ext>
    </p:extLst>
  </p:cSld>
  <p:clrMapOvr>
    <a:masterClrMapping/>
  </p:clrMapOvr>
  <p:transition spd="slow" advTm="5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5004925"/>
      </p:ext>
    </p:extLst>
  </p:cSld>
  <p:clrMapOvr>
    <a:masterClrMapping/>
  </p:clrMapOvr>
  <p:transition spd="slow" advTm="5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1681980"/>
      </p:ext>
    </p:extLst>
  </p:cSld>
  <p:clrMapOvr>
    <a:masterClrMapping/>
  </p:clrMapOvr>
  <p:transition spd="slow" advTm="5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0498287"/>
      </p:ext>
    </p:extLst>
  </p:cSld>
  <p:clrMapOvr>
    <a:masterClrMapping/>
  </p:clrMapOvr>
  <p:transition spd="slow" advTm="5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7862428"/>
      </p:ext>
    </p:extLst>
  </p:cSld>
  <p:clrMapOvr>
    <a:masterClrMapping/>
  </p:clrMapOvr>
  <p:transition spd="slow" advTm="5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151291"/>
      </p:ext>
    </p:extLst>
  </p:cSld>
  <p:clrMapOvr>
    <a:masterClrMapping/>
  </p:clrMapOvr>
  <p:transition spd="slow" advTm="5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2411895"/>
      </p:ext>
    </p:extLst>
  </p:cSld>
  <p:clrMapOvr>
    <a:masterClrMapping/>
  </p:clrMapOvr>
  <p:transition spd="slow" advTm="5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2471298"/>
      </p:ext>
    </p:extLst>
  </p:cSld>
  <p:clrMapOvr>
    <a:masterClrMapping/>
  </p:clrMapOvr>
  <p:transition spd="slow" advTm="5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2081860"/>
      </p:ext>
    </p:extLst>
  </p:cSld>
  <p:clrMapOvr>
    <a:masterClrMapping/>
  </p:clrMapOvr>
  <p:transition spd="slow" advTm="5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83F88B-1693-489C-A695-836C522E85CC}" type="datetimeFigureOut">
              <a:rPr lang="es-AR" smtClean="0"/>
              <a:t>9/3/2023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625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500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6294" y="758891"/>
            <a:ext cx="11041224" cy="313508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AR" spc="300" dirty="0" smtClean="0">
                <a:solidFill>
                  <a:schemeClr val="tx1"/>
                </a:solidFill>
              </a:rPr>
              <a:t>Cicatrización</a:t>
            </a:r>
            <a:endParaRPr lang="es-AR" spc="30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704114" y="5679232"/>
            <a:ext cx="6021355" cy="625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AR" sz="2800" spc="300" dirty="0" smtClean="0">
                <a:solidFill>
                  <a:schemeClr val="tx1"/>
                </a:solidFill>
              </a:rPr>
              <a:t>Rogelio López Guillemain</a:t>
            </a:r>
            <a:endParaRPr lang="es-AR" sz="2800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95486"/>
      </p:ext>
    </p:extLst>
  </p:cSld>
  <p:clrMapOvr>
    <a:masterClrMapping/>
  </p:clrMapOvr>
  <p:transition spd="slow" advTm="2533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076" y="397168"/>
            <a:ext cx="8410803" cy="1400530"/>
          </a:xfrm>
        </p:spPr>
        <p:txBody>
          <a:bodyPr/>
          <a:lstStyle/>
          <a:p>
            <a:r>
              <a:rPr lang="es-AR" sz="7200" dirty="0" smtClean="0"/>
              <a:t>Factores Adversos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1013" y="2625012"/>
            <a:ext cx="10823509" cy="3222172"/>
          </a:xfrm>
        </p:spPr>
        <p:txBody>
          <a:bodyPr numCol="2" spcCol="360000"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Malignidad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Citotóxicos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Radiación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Corticoides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AINEs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Iatrogenia</a:t>
            </a:r>
            <a:endParaRPr lang="es-AR" sz="4400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908716"/>
      </p:ext>
    </p:extLst>
  </p:cSld>
  <p:clrMapOvr>
    <a:masterClrMapping/>
  </p:clrMapOvr>
  <p:transition spd="slow" advTm="1578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639331"/>
            <a:ext cx="10618237" cy="1400530"/>
          </a:xfrm>
        </p:spPr>
        <p:txBody>
          <a:bodyPr/>
          <a:lstStyle/>
          <a:p>
            <a:r>
              <a:rPr lang="es-AR" sz="7200" dirty="0" smtClean="0"/>
              <a:t>Tipos de Cicatrización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01" y="2767367"/>
            <a:ext cx="8198498" cy="3079816"/>
          </a:xfrm>
        </p:spPr>
        <p:txBody>
          <a:bodyPr numCol="1">
            <a:noAutofit/>
          </a:bodyPr>
          <a:lstStyle/>
          <a:p>
            <a:pPr marL="514350" indent="-514350">
              <a:buAutoNum type="arabicPeriod"/>
            </a:pPr>
            <a:r>
              <a:rPr lang="es-ES" sz="4400" dirty="0" smtClean="0"/>
              <a:t>Cicatrización </a:t>
            </a:r>
            <a:r>
              <a:rPr lang="es-ES" sz="4400" dirty="0"/>
              <a:t>primaria </a:t>
            </a:r>
            <a:endParaRPr lang="es-ES" sz="4400" dirty="0" smtClean="0"/>
          </a:p>
          <a:p>
            <a:pPr marL="514350" indent="-514350">
              <a:buAutoNum type="arabicPeriod"/>
            </a:pPr>
            <a:r>
              <a:rPr lang="es-AR" sz="4400" dirty="0" smtClean="0"/>
              <a:t>Cicatrización secundaria</a:t>
            </a:r>
          </a:p>
          <a:p>
            <a:pPr marL="514350" indent="-514350">
              <a:buAutoNum type="arabicPeriod"/>
            </a:pPr>
            <a:r>
              <a:rPr lang="es-ES" sz="4400" dirty="0"/>
              <a:t>Cicatrización </a:t>
            </a:r>
            <a:r>
              <a:rPr lang="es-ES" sz="4400" dirty="0" smtClean="0"/>
              <a:t>terciaria</a:t>
            </a:r>
            <a:endParaRPr lang="es-AR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099688"/>
      </p:ext>
    </p:extLst>
  </p:cSld>
  <p:clrMapOvr>
    <a:masterClrMapping/>
  </p:clrMapOvr>
  <p:transition spd="slow" advTm="981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143" y="639331"/>
            <a:ext cx="9404723" cy="1400530"/>
          </a:xfrm>
        </p:spPr>
        <p:txBody>
          <a:bodyPr/>
          <a:lstStyle/>
          <a:p>
            <a:r>
              <a:rPr lang="es-AR" sz="7200" dirty="0" smtClean="0"/>
              <a:t>Cicatriz Patológica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275" y="2530896"/>
            <a:ext cx="12863804" cy="353860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s-ES" sz="4400" dirty="0" smtClean="0"/>
              <a:t>Hipertrófica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713549"/>
      </p:ext>
    </p:extLst>
  </p:cSld>
  <p:clrMapOvr>
    <a:masterClrMapping/>
  </p:clrMapOvr>
  <p:transition spd="slow" advTm="477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47" y="839755"/>
            <a:ext cx="6991613" cy="5263956"/>
          </a:xfrm>
        </p:spPr>
      </p:pic>
    </p:spTree>
    <p:extLst>
      <p:ext uri="{BB962C8B-B14F-4D97-AF65-F5344CB8AC3E}">
        <p14:creationId xmlns:p14="http://schemas.microsoft.com/office/powerpoint/2010/main" val="3706953594"/>
      </p:ext>
    </p:extLst>
  </p:cSld>
  <p:clrMapOvr>
    <a:masterClrMapping/>
  </p:clrMapOvr>
  <p:transition spd="slow" advTm="1561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143" y="639331"/>
            <a:ext cx="9404723" cy="1400530"/>
          </a:xfrm>
        </p:spPr>
        <p:txBody>
          <a:bodyPr/>
          <a:lstStyle/>
          <a:p>
            <a:r>
              <a:rPr lang="es-AR" sz="7200" dirty="0" smtClean="0"/>
              <a:t>Cicatriz Patológica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275" y="2530896"/>
            <a:ext cx="12863804" cy="353860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s-ES" sz="4400" dirty="0" smtClean="0"/>
              <a:t>Hipertrófica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Distendida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187510"/>
      </p:ext>
    </p:extLst>
  </p:cSld>
  <p:clrMapOvr>
    <a:masterClrMapping/>
  </p:clrMapOvr>
  <p:transition spd="slow" advTm="324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87" y="1152983"/>
            <a:ext cx="8697951" cy="5073805"/>
          </a:xfrm>
        </p:spPr>
      </p:pic>
    </p:spTree>
    <p:extLst>
      <p:ext uri="{BB962C8B-B14F-4D97-AF65-F5344CB8AC3E}">
        <p14:creationId xmlns:p14="http://schemas.microsoft.com/office/powerpoint/2010/main" val="4038777702"/>
      </p:ext>
    </p:extLst>
  </p:cSld>
  <p:clrMapOvr>
    <a:masterClrMapping/>
  </p:clrMapOvr>
  <p:transition spd="slow" advTm="1632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143" y="639331"/>
            <a:ext cx="9404723" cy="1400530"/>
          </a:xfrm>
        </p:spPr>
        <p:txBody>
          <a:bodyPr/>
          <a:lstStyle/>
          <a:p>
            <a:r>
              <a:rPr lang="es-AR" sz="7200" dirty="0" smtClean="0"/>
              <a:t>Cicatriz Patológica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275" y="2530896"/>
            <a:ext cx="12863804" cy="353860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s-ES" sz="4400" dirty="0" smtClean="0"/>
              <a:t>Hipertrófica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Distendida </a:t>
            </a:r>
          </a:p>
          <a:p>
            <a:pPr marL="514350" indent="-514350">
              <a:buAutoNum type="arabicPeriod"/>
            </a:pPr>
            <a:r>
              <a:rPr lang="es-AR" sz="4400" dirty="0" err="1" smtClean="0"/>
              <a:t>Queloide</a:t>
            </a:r>
            <a:endParaRPr lang="es-AR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843728"/>
      </p:ext>
    </p:extLst>
  </p:cSld>
  <p:clrMapOvr>
    <a:masterClrMapping/>
  </p:clrMapOvr>
  <p:transition spd="slow" advTm="443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96" y="791736"/>
            <a:ext cx="8372260" cy="5579327"/>
          </a:xfrm>
        </p:spPr>
      </p:pic>
    </p:spTree>
    <p:extLst>
      <p:ext uri="{BB962C8B-B14F-4D97-AF65-F5344CB8AC3E}">
        <p14:creationId xmlns:p14="http://schemas.microsoft.com/office/powerpoint/2010/main" val="3633582892"/>
      </p:ext>
    </p:extLst>
  </p:cSld>
  <p:clrMapOvr>
    <a:masterClrMapping/>
  </p:clrMapOvr>
  <p:transition spd="slow" advTm="154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143" y="639331"/>
            <a:ext cx="9404723" cy="1400530"/>
          </a:xfrm>
        </p:spPr>
        <p:txBody>
          <a:bodyPr/>
          <a:lstStyle/>
          <a:p>
            <a:r>
              <a:rPr lang="es-AR" sz="7200" dirty="0" smtClean="0"/>
              <a:t>Cicatriz Patológica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275" y="2530896"/>
            <a:ext cx="12863804" cy="353860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s-ES" sz="4400" dirty="0" smtClean="0"/>
              <a:t>Hipertrófica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Distendida </a:t>
            </a:r>
          </a:p>
          <a:p>
            <a:pPr marL="514350" indent="-514350">
              <a:buAutoNum type="arabicPeriod"/>
            </a:pPr>
            <a:r>
              <a:rPr lang="es-AR" sz="4400" dirty="0" err="1" smtClean="0"/>
              <a:t>Queloide</a:t>
            </a:r>
            <a:endParaRPr lang="es-AR" sz="4400" dirty="0"/>
          </a:p>
          <a:p>
            <a:pPr marL="514350" indent="-514350">
              <a:buAutoNum type="arabicPeriod"/>
            </a:pPr>
            <a:r>
              <a:rPr lang="es-ES" sz="4400" dirty="0" smtClean="0"/>
              <a:t>Retráctil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768188"/>
      </p:ext>
    </p:extLst>
  </p:cSld>
  <p:clrMapOvr>
    <a:masterClrMapping/>
  </p:clrMapOvr>
  <p:transition spd="slow" advTm="31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00" y="350590"/>
            <a:ext cx="4893295" cy="6209924"/>
          </a:xfrm>
        </p:spPr>
      </p:pic>
    </p:spTree>
    <p:extLst>
      <p:ext uri="{BB962C8B-B14F-4D97-AF65-F5344CB8AC3E}">
        <p14:creationId xmlns:p14="http://schemas.microsoft.com/office/powerpoint/2010/main" val="1464501014"/>
      </p:ext>
    </p:extLst>
  </p:cSld>
  <p:clrMapOvr>
    <a:masterClrMapping/>
  </p:clrMapOvr>
  <p:transition spd="slow" advTm="127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30156" y="1045031"/>
            <a:ext cx="115637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AR" sz="4000" spc="300" dirty="0"/>
              <a:t>La cicatrización es un proceso </a:t>
            </a:r>
            <a:r>
              <a:rPr lang="es-AR" sz="4000" spc="300" dirty="0" smtClean="0"/>
              <a:t>biológico, </a:t>
            </a:r>
            <a:r>
              <a:rPr lang="es-AR" sz="4000" spc="300" dirty="0"/>
              <a:t>encaminado a la reparación correcta de las heridas, por medio de reacciones e interacciones celulares, cuya proliferación y diferenciación esta mediada </a:t>
            </a:r>
            <a:r>
              <a:rPr lang="es-AR" sz="4000" spc="300"/>
              <a:t>por </a:t>
            </a:r>
            <a:r>
              <a:rPr lang="es-AR" sz="4000" spc="300" smtClean="0"/>
              <a:t>citoquinas </a:t>
            </a:r>
            <a:r>
              <a:rPr lang="es-AR" sz="4000" spc="300" dirty="0"/>
              <a:t>liberadas al medio </a:t>
            </a:r>
            <a:r>
              <a:rPr lang="es-AR" sz="4000" spc="300" dirty="0" smtClean="0"/>
              <a:t>extracelular.</a:t>
            </a:r>
            <a:endParaRPr lang="es-AR" sz="4000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980620"/>
      </p:ext>
    </p:extLst>
  </p:cSld>
  <p:clrMapOvr>
    <a:masterClrMapping/>
  </p:clrMapOvr>
  <p:transition spd="slow" advTm="895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143" y="639331"/>
            <a:ext cx="9404723" cy="1400530"/>
          </a:xfrm>
        </p:spPr>
        <p:txBody>
          <a:bodyPr/>
          <a:lstStyle/>
          <a:p>
            <a:r>
              <a:rPr lang="es-AR" sz="7200" dirty="0" smtClean="0"/>
              <a:t>Cicatriz Patológica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275" y="2530896"/>
            <a:ext cx="12863804" cy="353860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s-ES" sz="4400" dirty="0" smtClean="0"/>
              <a:t>Hipertrófica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Distendida </a:t>
            </a:r>
          </a:p>
          <a:p>
            <a:pPr marL="514350" indent="-514350">
              <a:buAutoNum type="arabicPeriod"/>
            </a:pPr>
            <a:r>
              <a:rPr lang="es-AR" sz="4400" dirty="0" err="1" smtClean="0"/>
              <a:t>Queloide</a:t>
            </a:r>
            <a:endParaRPr lang="es-AR" sz="4400" dirty="0"/>
          </a:p>
          <a:p>
            <a:pPr marL="514350" indent="-514350">
              <a:buAutoNum type="arabicPeriod"/>
            </a:pPr>
            <a:r>
              <a:rPr lang="es-ES" sz="4400" dirty="0" smtClean="0"/>
              <a:t>Retráctil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Inestable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071115"/>
      </p:ext>
    </p:extLst>
  </p:cSld>
  <p:clrMapOvr>
    <a:masterClrMapping/>
  </p:clrMapOvr>
  <p:transition spd="slow" advTm="299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50" y="278781"/>
            <a:ext cx="8396549" cy="6297412"/>
          </a:xfrm>
        </p:spPr>
      </p:pic>
    </p:spTree>
    <p:extLst>
      <p:ext uri="{BB962C8B-B14F-4D97-AF65-F5344CB8AC3E}">
        <p14:creationId xmlns:p14="http://schemas.microsoft.com/office/powerpoint/2010/main" val="748483053"/>
      </p:ext>
    </p:extLst>
  </p:cSld>
  <p:clrMapOvr>
    <a:masterClrMapping/>
  </p:clrMapOvr>
  <p:transition spd="slow" advTm="2403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143" y="639331"/>
            <a:ext cx="9404723" cy="1400530"/>
          </a:xfrm>
        </p:spPr>
        <p:txBody>
          <a:bodyPr/>
          <a:lstStyle/>
          <a:p>
            <a:r>
              <a:rPr lang="es-AR" sz="7200" dirty="0" smtClean="0"/>
              <a:t>Cicatriz Patológica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275" y="2530896"/>
            <a:ext cx="12863804" cy="353860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s-ES" sz="4400" dirty="0" smtClean="0"/>
              <a:t>Hipertrófica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Distendida </a:t>
            </a:r>
          </a:p>
          <a:p>
            <a:pPr marL="514350" indent="-514350">
              <a:buAutoNum type="arabicPeriod"/>
            </a:pPr>
            <a:r>
              <a:rPr lang="es-AR" sz="4400" dirty="0" err="1" smtClean="0"/>
              <a:t>Queloide</a:t>
            </a:r>
            <a:endParaRPr lang="es-AR" sz="4400" dirty="0"/>
          </a:p>
          <a:p>
            <a:pPr marL="514350" indent="-514350">
              <a:buAutoNum type="arabicPeriod"/>
            </a:pPr>
            <a:r>
              <a:rPr lang="es-ES" sz="4400" dirty="0" smtClean="0"/>
              <a:t>Retráctil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Inestable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Herida Crónica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835651"/>
      </p:ext>
    </p:extLst>
  </p:cSld>
  <p:clrMapOvr>
    <a:masterClrMapping/>
  </p:clrMapOvr>
  <p:transition spd="slow" advTm="38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0" y="358928"/>
            <a:ext cx="8272230" cy="6199994"/>
          </a:xfrm>
        </p:spPr>
      </p:pic>
    </p:spTree>
    <p:extLst>
      <p:ext uri="{BB962C8B-B14F-4D97-AF65-F5344CB8AC3E}">
        <p14:creationId xmlns:p14="http://schemas.microsoft.com/office/powerpoint/2010/main" val="369510301"/>
      </p:ext>
    </p:extLst>
  </p:cSld>
  <p:clrMapOvr>
    <a:masterClrMapping/>
  </p:clrMapOvr>
  <p:transition spd="slow" advTm="2277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143" y="639331"/>
            <a:ext cx="9404723" cy="1400530"/>
          </a:xfrm>
        </p:spPr>
        <p:txBody>
          <a:bodyPr/>
          <a:lstStyle/>
          <a:p>
            <a:r>
              <a:rPr lang="es-AR" sz="7200" dirty="0" smtClean="0"/>
              <a:t>Cicatriz Patológica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275" y="2530896"/>
            <a:ext cx="12863804" cy="353860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s-ES" sz="4400" dirty="0" smtClean="0"/>
              <a:t>Hipertrófica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Distendida </a:t>
            </a:r>
          </a:p>
          <a:p>
            <a:pPr marL="514350" indent="-514350">
              <a:buAutoNum type="arabicPeriod"/>
            </a:pPr>
            <a:r>
              <a:rPr lang="es-AR" sz="4400" dirty="0" err="1" smtClean="0"/>
              <a:t>Queloide</a:t>
            </a:r>
            <a:endParaRPr lang="es-AR" sz="4400" dirty="0"/>
          </a:p>
          <a:p>
            <a:pPr marL="514350" indent="-514350">
              <a:buAutoNum type="arabicPeriod"/>
            </a:pPr>
            <a:r>
              <a:rPr lang="es-ES" sz="4400" dirty="0" smtClean="0"/>
              <a:t>Retráctil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Inestable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Herida Crónica</a:t>
            </a:r>
          </a:p>
          <a:p>
            <a:pPr marL="514350" indent="-514350">
              <a:buAutoNum type="arabicPeriod"/>
            </a:pPr>
            <a:r>
              <a:rPr lang="es-ES" sz="4400" dirty="0" smtClean="0"/>
              <a:t>¿Antiestética?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474540"/>
      </p:ext>
    </p:extLst>
  </p:cSld>
  <p:clrMapOvr>
    <a:masterClrMapping/>
  </p:clrMapOvr>
  <p:transition spd="slow" advTm="36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2" y="869795"/>
            <a:ext cx="9367736" cy="5352992"/>
          </a:xfrm>
        </p:spPr>
      </p:pic>
    </p:spTree>
    <p:extLst>
      <p:ext uri="{BB962C8B-B14F-4D97-AF65-F5344CB8AC3E}">
        <p14:creationId xmlns:p14="http://schemas.microsoft.com/office/powerpoint/2010/main" val="1014994417"/>
      </p:ext>
    </p:extLst>
  </p:cSld>
  <p:clrMapOvr>
    <a:masterClrMapping/>
  </p:clrMapOvr>
  <p:transition spd="slow" advTm="2222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7379" y="2738719"/>
            <a:ext cx="7783495" cy="1400530"/>
          </a:xfrm>
        </p:spPr>
        <p:txBody>
          <a:bodyPr/>
          <a:lstStyle/>
          <a:p>
            <a:r>
              <a:rPr lang="es-AR" sz="7200" dirty="0" smtClean="0"/>
              <a:t>Muchas Gracias</a:t>
            </a:r>
            <a:endParaRPr lang="es-AR" sz="7200" dirty="0"/>
          </a:p>
        </p:txBody>
      </p:sp>
    </p:spTree>
    <p:extLst>
      <p:ext uri="{BB962C8B-B14F-4D97-AF65-F5344CB8AC3E}">
        <p14:creationId xmlns:p14="http://schemas.microsoft.com/office/powerpoint/2010/main" val="1870308872"/>
      </p:ext>
    </p:extLst>
  </p:cSld>
  <p:clrMapOvr>
    <a:masterClrMapping/>
  </p:clrMapOvr>
  <p:transition spd="slow" advTm="2402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38384" y="2766370"/>
            <a:ext cx="6033795" cy="29795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AR" sz="4400" spc="300" dirty="0" smtClean="0">
                <a:solidFill>
                  <a:srgbClr val="FFFFFF"/>
                </a:solidFill>
              </a:rPr>
              <a:t>Coagulación</a:t>
            </a:r>
          </a:p>
          <a:p>
            <a:pPr>
              <a:lnSpc>
                <a:spcPct val="120000"/>
              </a:lnSpc>
            </a:pPr>
            <a:r>
              <a:rPr lang="es-AR" sz="4400" spc="300" dirty="0" smtClean="0">
                <a:solidFill>
                  <a:srgbClr val="FFFFFF"/>
                </a:solidFill>
              </a:rPr>
              <a:t>Inflamatoria</a:t>
            </a:r>
          </a:p>
          <a:p>
            <a:pPr>
              <a:lnSpc>
                <a:spcPct val="120000"/>
              </a:lnSpc>
            </a:pPr>
            <a:r>
              <a:rPr lang="es-AR" sz="4400" spc="300" dirty="0" smtClean="0"/>
              <a:t>Proliferativa</a:t>
            </a:r>
          </a:p>
          <a:p>
            <a:pPr>
              <a:lnSpc>
                <a:spcPct val="120000"/>
              </a:lnSpc>
            </a:pPr>
            <a:r>
              <a:rPr lang="es-AR" sz="4400" spc="300" dirty="0" smtClean="0"/>
              <a:t>Maduración</a:t>
            </a:r>
          </a:p>
          <a:p>
            <a:pPr>
              <a:lnSpc>
                <a:spcPct val="120000"/>
              </a:lnSpc>
            </a:pPr>
            <a:r>
              <a:rPr lang="es-AR" sz="4400" spc="300" dirty="0" smtClean="0"/>
              <a:t>Remodelación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24108" y="285873"/>
            <a:ext cx="63561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de la </a:t>
            </a:r>
          </a:p>
          <a:p>
            <a:r>
              <a:rPr lang="es-AR" sz="6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Cicatrización</a:t>
            </a:r>
            <a:endParaRPr lang="es-AR" sz="6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784496"/>
      </p:ext>
    </p:extLst>
  </p:cSld>
  <p:clrMapOvr>
    <a:masterClrMapping/>
  </p:clrMapOvr>
  <p:transition spd="slow" advTm="167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450" y="720195"/>
            <a:ext cx="8242852" cy="1400530"/>
          </a:xfrm>
        </p:spPr>
        <p:txBody>
          <a:bodyPr/>
          <a:lstStyle/>
          <a:p>
            <a:r>
              <a:rPr lang="es-AR" sz="7200" dirty="0" smtClean="0"/>
              <a:t>Fase Inflamatoria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2694" y="2985980"/>
            <a:ext cx="5138058" cy="24693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Hemostasia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Fagocitosis</a:t>
            </a:r>
            <a:endParaRPr lang="es-AR" sz="4400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274140"/>
      </p:ext>
    </p:extLst>
  </p:cSld>
  <p:clrMapOvr>
    <a:masterClrMapping/>
  </p:clrMapOvr>
  <p:transition spd="slow" advTm="915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450" y="720195"/>
            <a:ext cx="8043799" cy="1400530"/>
          </a:xfrm>
        </p:spPr>
        <p:txBody>
          <a:bodyPr/>
          <a:lstStyle/>
          <a:p>
            <a:r>
              <a:rPr lang="es-AR" sz="7200" dirty="0" smtClean="0"/>
              <a:t>Fase Proliferativa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1510" y="2818027"/>
            <a:ext cx="5187822" cy="30540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Granulación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Epitelización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Contracción</a:t>
            </a:r>
            <a:endParaRPr lang="es-AR" sz="4400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911446"/>
      </p:ext>
    </p:extLst>
  </p:cSld>
  <p:clrMapOvr>
    <a:masterClrMapping/>
  </p:clrMapOvr>
  <p:transition spd="slow" advTm="96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801" y="782399"/>
            <a:ext cx="10942509" cy="1400530"/>
          </a:xfrm>
        </p:spPr>
        <p:txBody>
          <a:bodyPr/>
          <a:lstStyle/>
          <a:p>
            <a:r>
              <a:rPr lang="es-AR" sz="7200" dirty="0" smtClean="0"/>
              <a:t>Fase de Remodelación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7268" y="3496053"/>
            <a:ext cx="6226626" cy="2189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Reorganización </a:t>
            </a:r>
            <a:r>
              <a:rPr lang="es-AR" sz="4400" spc="300" dirty="0" smtClean="0"/>
              <a:t>del </a:t>
            </a:r>
            <a:r>
              <a:rPr lang="es-AR" sz="4400" spc="300" dirty="0" smtClean="0"/>
              <a:t>Colágeno</a:t>
            </a:r>
            <a:endParaRPr lang="es-AR" sz="4400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992367"/>
      </p:ext>
    </p:extLst>
  </p:cSld>
  <p:clrMapOvr>
    <a:masterClrMapping/>
  </p:clrMapOvr>
  <p:transition spd="slow" advTm="529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687" y="452717"/>
            <a:ext cx="8410803" cy="1400530"/>
          </a:xfrm>
        </p:spPr>
        <p:txBody>
          <a:bodyPr/>
          <a:lstStyle/>
          <a:p>
            <a:r>
              <a:rPr lang="es-AR" sz="7200" dirty="0" smtClean="0"/>
              <a:t>Co-factores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9258" y="2245567"/>
            <a:ext cx="8758334" cy="43698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Nutrición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Oxigeno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Zinc, Cobre, Oxido Ferroso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Vitamina C y A</a:t>
            </a:r>
            <a:endParaRPr lang="es-AR" sz="4400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823983"/>
      </p:ext>
    </p:extLst>
  </p:cSld>
  <p:clrMapOvr>
    <a:masterClrMapping/>
  </p:clrMapOvr>
  <p:transition spd="slow" advTm="1220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533" y="459372"/>
            <a:ext cx="8410803" cy="1400530"/>
          </a:xfrm>
        </p:spPr>
        <p:txBody>
          <a:bodyPr/>
          <a:lstStyle/>
          <a:p>
            <a:r>
              <a:rPr lang="es-AR" sz="7200" dirty="0" smtClean="0"/>
              <a:t>Factores Adversos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107" y="2488163"/>
            <a:ext cx="11657044" cy="3912636"/>
          </a:xfrm>
        </p:spPr>
        <p:txBody>
          <a:bodyPr numCol="2" spcCol="360000"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Obesidad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Vejez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Desnutrición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Deshidratación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Necrosis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Cuerpo Extraño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Mecanismo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Infección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180956"/>
      </p:ext>
    </p:extLst>
  </p:cSld>
  <p:clrMapOvr>
    <a:masterClrMapping/>
  </p:clrMapOvr>
  <p:transition spd="slow" advTm="2013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414" y="397168"/>
            <a:ext cx="8410803" cy="1400530"/>
          </a:xfrm>
        </p:spPr>
        <p:txBody>
          <a:bodyPr/>
          <a:lstStyle/>
          <a:p>
            <a:r>
              <a:rPr lang="es-AR" sz="7200" dirty="0" smtClean="0"/>
              <a:t>Factores Adversos</a:t>
            </a:r>
            <a:endParaRPr lang="es-AR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1651" y="2189584"/>
            <a:ext cx="11657044" cy="4285862"/>
          </a:xfrm>
        </p:spPr>
        <p:txBody>
          <a:bodyPr numCol="2" spcCol="36000"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Inflamatoria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Posturales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Frío/Calor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Tabaco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Diabetes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Vasculares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Hematológicas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4400" spc="300" dirty="0" smtClean="0"/>
              <a:t>Anemia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680767"/>
      </p:ext>
    </p:extLst>
  </p:cSld>
  <p:clrMapOvr>
    <a:masterClrMapping/>
  </p:clrMapOvr>
  <p:transition spd="slow" advTm="201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6|2.9|3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2.4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4|2.3|2.2|2.3|2.1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2.4|2.1|2.6|2.6|2.5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2.5|2.1|2.6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2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FFFFFF"/>
      </a:hlink>
      <a:folHlink>
        <a:srgbClr val="FFFFF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27062</TotalTime>
  <Words>182</Words>
  <Application>Microsoft Office PowerPoint</Application>
  <PresentationFormat>Panorámica</PresentationFormat>
  <Paragraphs>93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Ion</vt:lpstr>
      <vt:lpstr>Cicatrización</vt:lpstr>
      <vt:lpstr>Presentación de PowerPoint</vt:lpstr>
      <vt:lpstr>Presentación de PowerPoint</vt:lpstr>
      <vt:lpstr>Fase Inflamatoria</vt:lpstr>
      <vt:lpstr>Fase Proliferativa</vt:lpstr>
      <vt:lpstr>Fase de Remodelación</vt:lpstr>
      <vt:lpstr>Co-factores</vt:lpstr>
      <vt:lpstr>Factores Adversos</vt:lpstr>
      <vt:lpstr>Factores Adversos</vt:lpstr>
      <vt:lpstr>Factores Adversos</vt:lpstr>
      <vt:lpstr>Tipos de Cicatrización</vt:lpstr>
      <vt:lpstr>Cicatriz Patológica</vt:lpstr>
      <vt:lpstr>Presentación de PowerPoint</vt:lpstr>
      <vt:lpstr>Cicatriz Patológica</vt:lpstr>
      <vt:lpstr>Presentación de PowerPoint</vt:lpstr>
      <vt:lpstr>Cicatriz Patológica</vt:lpstr>
      <vt:lpstr>Presentación de PowerPoint</vt:lpstr>
      <vt:lpstr>Cicatriz Patológica</vt:lpstr>
      <vt:lpstr>Presentación de PowerPoint</vt:lpstr>
      <vt:lpstr>Cicatriz Patológica</vt:lpstr>
      <vt:lpstr>Presentación de PowerPoint</vt:lpstr>
      <vt:lpstr>Cicatriz Patológica</vt:lpstr>
      <vt:lpstr>Presentación de PowerPoint</vt:lpstr>
      <vt:lpstr>Cicatriz Patológica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Cicatrización</dc:title>
  <dc:creator>Rogelio Lopez Guillemain</dc:creator>
  <cp:lastModifiedBy>Rogelio Lopez Guillemain</cp:lastModifiedBy>
  <cp:revision>96</cp:revision>
  <dcterms:created xsi:type="dcterms:W3CDTF">2019-03-20T22:06:16Z</dcterms:created>
  <dcterms:modified xsi:type="dcterms:W3CDTF">2023-03-09T13:14:09Z</dcterms:modified>
</cp:coreProperties>
</file>