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8" r:id="rId2"/>
  </p:sldMasterIdLst>
  <p:sldIdLst>
    <p:sldId id="256" r:id="rId3"/>
    <p:sldId id="257" r:id="rId4"/>
    <p:sldId id="258" r:id="rId5"/>
    <p:sldId id="259" r:id="rId6"/>
    <p:sldId id="260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0086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420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9814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33660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38262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26368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90642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71671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2573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11195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1152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90215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6164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24315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44894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565678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233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33664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807539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583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4119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966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76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2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51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8999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1373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3400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D6F4B-3176-413B-81DE-BDF84CE08623}" type="datetimeFigureOut">
              <a:rPr lang="es-AR" smtClean="0"/>
              <a:t>19/4/2017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E6FFBF-C7F9-467D-BC5D-059DAF56A61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118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Curso de Postgrado </a:t>
            </a:r>
            <a:br>
              <a:rPr lang="es-AR" dirty="0"/>
            </a:br>
            <a:r>
              <a:rPr lang="es-AR" dirty="0"/>
              <a:t>Oncología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Dr. Beltramo Pablo</a:t>
            </a:r>
          </a:p>
          <a:p>
            <a:r>
              <a:rPr lang="es-AR" dirty="0"/>
              <a:t>Principios Generales de Cirugía Oncológica</a:t>
            </a:r>
          </a:p>
        </p:txBody>
      </p:sp>
    </p:spTree>
    <p:extLst>
      <p:ext uri="{BB962C8B-B14F-4D97-AF65-F5344CB8AC3E}">
        <p14:creationId xmlns:p14="http://schemas.microsoft.com/office/powerpoint/2010/main" val="268071033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Principio 2. Todas las biopsias deben dirigirse a la identificación del tumor primario.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Existe una tendencia inadecuada que prioriza realizar biopsias de un ganglio antes que hacer el diagnostico del tumor primario retardando el diagnostico y el tratamiento.</a:t>
            </a:r>
          </a:p>
          <a:p>
            <a:r>
              <a:rPr lang="es-AR" dirty="0"/>
              <a:t>La excepción la constituye el momento de un primario desconocido</a:t>
            </a:r>
          </a:p>
        </p:txBody>
      </p:sp>
    </p:spTree>
    <p:extLst>
      <p:ext uri="{BB962C8B-B14F-4D97-AF65-F5344CB8AC3E}">
        <p14:creationId xmlns:p14="http://schemas.microsoft.com/office/powerpoint/2010/main" val="1994900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Principio 3. Todos los pacientes deben ser estadificados.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TNM</a:t>
            </a:r>
          </a:p>
          <a:p>
            <a:r>
              <a:rPr lang="es-AR" dirty="0"/>
              <a:t>Búsqueda de Tumores Sincrónicos o Metacronicos</a:t>
            </a:r>
          </a:p>
        </p:txBody>
      </p:sp>
    </p:spTree>
    <p:extLst>
      <p:ext uri="{BB962C8B-B14F-4D97-AF65-F5344CB8AC3E}">
        <p14:creationId xmlns:p14="http://schemas.microsoft.com/office/powerpoint/2010/main" val="3139218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Principio 4. El primer intento del tratamiento debe ser curativo.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Actuar con proporcionalidad frente a la patología tumoral</a:t>
            </a:r>
          </a:p>
          <a:p>
            <a:r>
              <a:rPr lang="es-AR" dirty="0"/>
              <a:t>Objetivos</a:t>
            </a:r>
          </a:p>
          <a:p>
            <a:pPr lvl="1"/>
            <a:r>
              <a:rPr lang="es-AR" dirty="0"/>
              <a:t>Curación </a:t>
            </a:r>
          </a:p>
          <a:p>
            <a:pPr lvl="2"/>
            <a:r>
              <a:rPr lang="es-AR" dirty="0"/>
              <a:t>R0 No hay signos de enfermedad residual </a:t>
            </a:r>
          </a:p>
          <a:p>
            <a:pPr lvl="2"/>
            <a:r>
              <a:rPr lang="es-AR" dirty="0"/>
              <a:t>R1 Lesión residual microscópica</a:t>
            </a:r>
          </a:p>
          <a:p>
            <a:pPr lvl="2"/>
            <a:r>
              <a:rPr lang="es-AR" dirty="0"/>
              <a:t>R2 Lesión Residual macroscópica</a:t>
            </a:r>
          </a:p>
          <a:p>
            <a:pPr lvl="1"/>
            <a:r>
              <a:rPr lang="es-AR" dirty="0"/>
              <a:t>Aumento de la sobrevida libre de enfermedad con el menor impacto en la calidad de vida</a:t>
            </a:r>
          </a:p>
          <a:p>
            <a:pPr lvl="1"/>
            <a:r>
              <a:rPr lang="es-AR" dirty="0"/>
              <a:t>Algún grado de Alivio Sintomático </a:t>
            </a:r>
          </a:p>
        </p:txBody>
      </p:sp>
    </p:spTree>
    <p:extLst>
      <p:ext uri="{BB962C8B-B14F-4D97-AF65-F5344CB8AC3E}">
        <p14:creationId xmlns:p14="http://schemas.microsoft.com/office/powerpoint/2010/main" val="2331155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10060"/>
          </a:xfrm>
        </p:spPr>
        <p:txBody>
          <a:bodyPr>
            <a:normAutofit/>
          </a:bodyPr>
          <a:lstStyle/>
          <a:p>
            <a:r>
              <a:rPr lang="es-AR" b="1" dirty="0"/>
              <a:t>Principio 5. La resección inicial debe ser planeada para obtener márgenes libres de forma tridimensional y evitar violar los límites anatómicos del tumor.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288323"/>
            <a:ext cx="10515600" cy="2888640"/>
          </a:xfrm>
        </p:spPr>
        <p:txBody>
          <a:bodyPr/>
          <a:lstStyle/>
          <a:p>
            <a:r>
              <a:rPr lang="es-AR" dirty="0"/>
              <a:t>Tumor debe ser Resecado en Bloque</a:t>
            </a:r>
          </a:p>
          <a:p>
            <a:r>
              <a:rPr lang="es-AR" dirty="0"/>
              <a:t>La resección puede ser multiorgánica cuando sea necesaria </a:t>
            </a:r>
          </a:p>
        </p:txBody>
      </p:sp>
    </p:spTree>
    <p:extLst>
      <p:ext uri="{BB962C8B-B14F-4D97-AF65-F5344CB8AC3E}">
        <p14:creationId xmlns:p14="http://schemas.microsoft.com/office/powerpoint/2010/main" val="953093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85806"/>
          </a:xfrm>
        </p:spPr>
        <p:txBody>
          <a:bodyPr>
            <a:normAutofit/>
          </a:bodyPr>
          <a:lstStyle/>
          <a:p>
            <a:r>
              <a:rPr lang="es-AR" b="1" dirty="0"/>
              <a:t>Principio 6. La resección debe incluir el territorio linfático de drenaje.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40407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93637"/>
          </a:xfrm>
        </p:spPr>
        <p:txBody>
          <a:bodyPr>
            <a:normAutofit/>
          </a:bodyPr>
          <a:lstStyle/>
          <a:p>
            <a:r>
              <a:rPr lang="es-AR" b="1" dirty="0"/>
              <a:t>Principio 7. En todos los casos, se debe intentar mantener la función y la estética sin que esto comprometa la resección oncológica, y se deben hacer todos los intentos por reconstruir de inmediato los defectos anatómicos que queden.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61610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Principio 8. Tratamiento multimodal.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Terapia Neoadyuvante</a:t>
            </a:r>
          </a:p>
          <a:p>
            <a:r>
              <a:rPr lang="es-AR" dirty="0"/>
              <a:t>Terapia Adyuvante</a:t>
            </a:r>
          </a:p>
          <a:p>
            <a:r>
              <a:rPr lang="es-AR" dirty="0"/>
              <a:t>Terapia Definitiva</a:t>
            </a:r>
          </a:p>
        </p:txBody>
      </p:sp>
    </p:spTree>
    <p:extLst>
      <p:ext uri="{BB962C8B-B14F-4D97-AF65-F5344CB8AC3E}">
        <p14:creationId xmlns:p14="http://schemas.microsoft.com/office/powerpoint/2010/main" val="2096012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3098"/>
          </a:xfrm>
        </p:spPr>
        <p:txBody>
          <a:bodyPr>
            <a:normAutofit/>
          </a:bodyPr>
          <a:lstStyle/>
          <a:p>
            <a:r>
              <a:rPr lang="es-AR" b="1" dirty="0"/>
              <a:t>Principio 9. Las recurrencias deben ser tratadas cuando exista posibilidad de control de la enfermedad.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47099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Principio 10. Si no es posible curar, siempre es posible paliar.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Inoperable</a:t>
            </a:r>
          </a:p>
          <a:p>
            <a:pPr lvl="1"/>
            <a:r>
              <a:rPr lang="es-AR" dirty="0"/>
              <a:t>Condición por la cual el paciente no puede ser operado por sus comorbilidades.</a:t>
            </a:r>
          </a:p>
          <a:p>
            <a:r>
              <a:rPr lang="es-AR" dirty="0"/>
              <a:t>Irresecable</a:t>
            </a:r>
          </a:p>
          <a:p>
            <a:pPr lvl="1"/>
            <a:r>
              <a:rPr lang="es-AR" dirty="0"/>
              <a:t>Condición en la que el tumor no puede ser operado con criterios curativo (R0).</a:t>
            </a:r>
          </a:p>
          <a:p>
            <a:r>
              <a:rPr lang="es-AR" dirty="0"/>
              <a:t>Paliativo</a:t>
            </a:r>
          </a:p>
          <a:p>
            <a:pPr lvl="1"/>
            <a:r>
              <a:rPr lang="es-AR" dirty="0"/>
              <a:t>Todas aquellas acciones en pacientes irresecable o inoperables concernientes a mejorar la calidad de vida o tratamiento de algún síntoma invalidante.</a:t>
            </a:r>
          </a:p>
        </p:txBody>
      </p:sp>
    </p:spTree>
    <p:extLst>
      <p:ext uri="{BB962C8B-B14F-4D97-AF65-F5344CB8AC3E}">
        <p14:creationId xmlns:p14="http://schemas.microsoft.com/office/powerpoint/2010/main" val="376359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Cirujano Oncológico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/>
          </a:p>
          <a:p>
            <a:pPr marL="0" indent="0">
              <a:lnSpc>
                <a:spcPct val="150000"/>
              </a:lnSpc>
              <a:buNone/>
            </a:pPr>
            <a:r>
              <a:rPr lang="es-AR" b="1" i="1" dirty="0"/>
              <a:t>“Es un cirujano bien calificado que ha obtenido entrenamiento y experiencia adicionales en el enfoque multidisciplinario de la prevención, el diagnóstico, el Tratamiento, y la rehabilitación de los pacientes con c</a:t>
            </a:r>
            <a:r>
              <a:rPr lang="es-AR" b="1" dirty="0"/>
              <a:t>á</a:t>
            </a:r>
            <a:r>
              <a:rPr lang="es-AR" b="1" i="1" dirty="0"/>
              <a:t>ncer, y que dedica la mayor parte de su práctica profesional a dichas actividades y a la investigación sobre el c</a:t>
            </a:r>
            <a:r>
              <a:rPr lang="es-AR" b="1" dirty="0"/>
              <a:t>á</a:t>
            </a:r>
            <a:r>
              <a:rPr lang="es-AR" b="1" i="1" dirty="0"/>
              <a:t>ncer.” </a:t>
            </a:r>
            <a:endParaRPr lang="es-AR" dirty="0"/>
          </a:p>
          <a:p>
            <a:pPr marL="3657600" lvl="8" indent="0" algn="r">
              <a:buNone/>
            </a:pPr>
            <a:r>
              <a:rPr lang="es-AR" sz="1400" i="1" dirty="0"/>
              <a:t>Society of Surgical Oncology </a:t>
            </a:r>
            <a:endParaRPr lang="es-AR" sz="1400" dirty="0"/>
          </a:p>
          <a:p>
            <a:pPr marL="0" indent="0" algn="r">
              <a:buNone/>
            </a:pPr>
            <a:r>
              <a:rPr lang="es-AR" sz="1400" i="1" dirty="0"/>
              <a:t>Training Program Guidelines, 2004 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15263406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Cirujano del Cáncer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Denominación Antigua</a:t>
            </a:r>
          </a:p>
          <a:p>
            <a:r>
              <a:rPr lang="es-AR" dirty="0"/>
              <a:t>Representada por todos los cirujanos generales que operan a pacientes con cáncer.</a:t>
            </a:r>
          </a:p>
          <a:p>
            <a:r>
              <a:rPr lang="es-AR" dirty="0"/>
              <a:t>No presentan un enfoque multi disciplinario.</a:t>
            </a:r>
          </a:p>
          <a:p>
            <a:r>
              <a:rPr lang="es-AR" dirty="0"/>
              <a:t>No hace referencia a las capacidades técnicas en el proceso quirúrgico.</a:t>
            </a:r>
          </a:p>
          <a:p>
            <a:r>
              <a:rPr lang="es-AR" dirty="0"/>
              <a:t>No siempre respeta los principios oncológicos para la resección del cáncer.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532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Historia de la Cirugía Oncológica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En el ano 1846, en el </a:t>
            </a:r>
            <a:r>
              <a:rPr lang="es-AR" i="1" dirty="0"/>
              <a:t>Massachussets General Hospital </a:t>
            </a:r>
            <a:r>
              <a:rPr lang="es-AR" dirty="0"/>
              <a:t>de Boston, J. Warren extirpo un tumor en la región submaxilar, con el paciente bajo sedación utilizando éter etílico administrado por W. Morton.</a:t>
            </a:r>
          </a:p>
          <a:p>
            <a:r>
              <a:rPr lang="es-AR" dirty="0"/>
              <a:t>T. Billroth realizo la primera laringectomia total (1873), la primera gastrectomía (1881).</a:t>
            </a:r>
          </a:p>
          <a:p>
            <a:r>
              <a:rPr lang="es-AR" dirty="0"/>
              <a:t> 1900 W. Halsted estableció el concepto de resección en bloque, siendo el primero en realizar una mastectomía radical.</a:t>
            </a:r>
          </a:p>
          <a:p>
            <a:r>
              <a:rPr lang="es-AR" dirty="0"/>
              <a:t>1907 Crile adopta el concepto de cirugía en Bloque para la resección de los tumores de cabeza y cuello.</a:t>
            </a:r>
          </a:p>
        </p:txBody>
      </p:sp>
    </p:spTree>
    <p:extLst>
      <p:ext uri="{BB962C8B-B14F-4D97-AF65-F5344CB8AC3E}">
        <p14:creationId xmlns:p14="http://schemas.microsoft.com/office/powerpoint/2010/main" val="130804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1910 Miles realiza las  primeras descripciones de la AAP</a:t>
            </a:r>
          </a:p>
          <a:p>
            <a:r>
              <a:rPr lang="es-AR" dirty="0"/>
              <a:t>1935 Whipple describe el procedimiento para la realización de la DPC.</a:t>
            </a:r>
          </a:p>
          <a:p>
            <a:r>
              <a:rPr lang="es-AR" dirty="0"/>
              <a:t>1940 H Martin, diseña la cirugía comando del cuello para la resección tumoral.</a:t>
            </a:r>
          </a:p>
          <a:p>
            <a:r>
              <a:rPr lang="es-AR" dirty="0"/>
              <a:t>1955 R. McWither con el advenimiento de la QT y RT mostro resultados superiores a la mastectomía radical, realizando un procedimiento conservador.</a:t>
            </a:r>
          </a:p>
          <a:p>
            <a:r>
              <a:rPr lang="es-AR" dirty="0"/>
              <a:t>1970 Fisher cáncer como enfermedad sistémica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0304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/>
          </p:cNvSpPr>
          <p:nvPr/>
        </p:nvSpPr>
        <p:spPr bwMode="auto">
          <a:xfrm>
            <a:off x="2287588" y="44451"/>
            <a:ext cx="8196262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s-ES" sz="1800" b="1" dirty="0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DESARROLLO TUMORAL</a:t>
            </a:r>
          </a:p>
          <a:p>
            <a:pPr algn="ctr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s-ES" sz="1800" b="1" dirty="0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Nuevo </a:t>
            </a:r>
            <a:r>
              <a:rPr lang="en-US" altLang="es-ES" sz="1800" b="1" dirty="0" err="1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Enfoque</a:t>
            </a:r>
            <a:endParaRPr lang="es-AR" altLang="es-ES" sz="1800" b="1" dirty="0">
              <a:solidFill>
                <a:srgbClr val="002060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051" name="1 Rectángulo"/>
          <p:cNvSpPr>
            <a:spLocks noChangeArrowheads="1"/>
          </p:cNvSpPr>
          <p:nvPr/>
        </p:nvSpPr>
        <p:spPr bwMode="auto">
          <a:xfrm>
            <a:off x="8001000" y="5046663"/>
            <a:ext cx="241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1">
                <a:latin typeface="Arial" panose="020B0604020202020204" pitchFamily="34" charset="0"/>
              </a:rPr>
              <a:t>Hanahan and Weinberg, 2000; Stepherson et al, 2013</a:t>
            </a:r>
          </a:p>
        </p:txBody>
      </p:sp>
      <p:grpSp>
        <p:nvGrpSpPr>
          <p:cNvPr id="2052" name="1 Grupo"/>
          <p:cNvGrpSpPr>
            <a:grpSpLocks/>
          </p:cNvGrpSpPr>
          <p:nvPr/>
        </p:nvGrpSpPr>
        <p:grpSpPr bwMode="auto">
          <a:xfrm>
            <a:off x="3368675" y="1441451"/>
            <a:ext cx="6167438" cy="3228975"/>
            <a:chOff x="1840529" y="4057908"/>
            <a:chExt cx="6211844" cy="3251326"/>
          </a:xfrm>
        </p:grpSpPr>
        <p:sp>
          <p:nvSpPr>
            <p:cNvPr id="2073" name="3 Rectángulo"/>
            <p:cNvSpPr>
              <a:spLocks noChangeArrowheads="1"/>
            </p:cNvSpPr>
            <p:nvPr/>
          </p:nvSpPr>
          <p:spPr bwMode="auto">
            <a:xfrm>
              <a:off x="3447652" y="4057908"/>
              <a:ext cx="2730497" cy="495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es-ES" altLang="es-ES" sz="1300" b="1">
                  <a:latin typeface="Arial" panose="020B0604020202020204" pitchFamily="34" charset="0"/>
                  <a:ea typeface="Microsoft YaHei" panose="020B0503020204020204" pitchFamily="34" charset="-122"/>
                </a:rPr>
                <a:t>Producen sus propios factores de crecimiento</a:t>
              </a:r>
            </a:p>
          </p:txBody>
        </p:sp>
        <p:sp>
          <p:nvSpPr>
            <p:cNvPr id="2074" name="6 Rectángulo"/>
            <p:cNvSpPr>
              <a:spLocks noChangeArrowheads="1"/>
            </p:cNvSpPr>
            <p:nvPr/>
          </p:nvSpPr>
          <p:spPr bwMode="auto">
            <a:xfrm>
              <a:off x="3615351" y="6813376"/>
              <a:ext cx="2395094" cy="4958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es-ES" altLang="es-ES" sz="1300" b="1">
                  <a:latin typeface="Arial" panose="020B0604020202020204" pitchFamily="34" charset="0"/>
                  <a:ea typeface="Microsoft YaHei" panose="020B0503020204020204" pitchFamily="34" charset="-122"/>
                </a:rPr>
                <a:t>Capacidad de réplica </a:t>
              </a:r>
            </a:p>
            <a:p>
              <a:pPr algn="ctr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es-ES" altLang="es-ES" sz="1300" b="1">
                  <a:latin typeface="Arial" panose="020B0604020202020204" pitchFamily="34" charset="0"/>
                  <a:ea typeface="Microsoft YaHei" panose="020B0503020204020204" pitchFamily="34" charset="-122"/>
                </a:rPr>
                <a:t>ilimitada</a:t>
              </a:r>
            </a:p>
          </p:txBody>
        </p:sp>
        <p:pic>
          <p:nvPicPr>
            <p:cNvPr id="207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579" t="72217" b="4814"/>
            <a:stretch>
              <a:fillRect/>
            </a:stretch>
          </p:blipFill>
          <p:spPr bwMode="auto">
            <a:xfrm>
              <a:off x="3594505" y="4706402"/>
              <a:ext cx="1998165" cy="2034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76" name="8 Rectángulo"/>
            <p:cNvSpPr>
              <a:spLocks noChangeArrowheads="1"/>
            </p:cNvSpPr>
            <p:nvPr/>
          </p:nvSpPr>
          <p:spPr bwMode="auto">
            <a:xfrm>
              <a:off x="5704407" y="6165305"/>
              <a:ext cx="2031652" cy="294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es-ES" altLang="es-ES" sz="1300" b="1">
                  <a:latin typeface="Arial" panose="020B0604020202020204" pitchFamily="34" charset="0"/>
                  <a:ea typeface="Microsoft YaHei" panose="020B0503020204020204" pitchFamily="34" charset="-122"/>
                </a:rPr>
                <a:t>Invaden y metastatizan</a:t>
              </a:r>
            </a:p>
          </p:txBody>
        </p:sp>
        <p:sp>
          <p:nvSpPr>
            <p:cNvPr id="2077" name="5 Rectángulo"/>
            <p:cNvSpPr>
              <a:spLocks noChangeArrowheads="1"/>
            </p:cNvSpPr>
            <p:nvPr/>
          </p:nvSpPr>
          <p:spPr bwMode="auto">
            <a:xfrm>
              <a:off x="5603354" y="4811955"/>
              <a:ext cx="2449019" cy="495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es-ES" altLang="es-ES" sz="1300" b="1">
                  <a:latin typeface="Arial" panose="020B0604020202020204" pitchFamily="34" charset="0"/>
                  <a:ea typeface="Microsoft YaHei" panose="020B0503020204020204" pitchFamily="34" charset="-122"/>
                </a:rPr>
                <a:t>Insensibles a las señales de anti-crecimiento</a:t>
              </a:r>
            </a:p>
          </p:txBody>
        </p:sp>
        <p:sp>
          <p:nvSpPr>
            <p:cNvPr id="2078" name="7 Rectángulo"/>
            <p:cNvSpPr>
              <a:spLocks noChangeArrowheads="1"/>
            </p:cNvSpPr>
            <p:nvPr/>
          </p:nvSpPr>
          <p:spPr bwMode="auto">
            <a:xfrm>
              <a:off x="1840529" y="4919574"/>
              <a:ext cx="1816395" cy="294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es-ES" altLang="es-ES" sz="1300" b="1">
                  <a:latin typeface="Arial" panose="020B0604020202020204" pitchFamily="34" charset="0"/>
                  <a:ea typeface="Microsoft YaHei" panose="020B0503020204020204" pitchFamily="34" charset="-122"/>
                </a:rPr>
                <a:t>Evaden la apoptosis</a:t>
              </a:r>
            </a:p>
          </p:txBody>
        </p:sp>
        <p:sp>
          <p:nvSpPr>
            <p:cNvPr id="2079" name="9 Rectángulo"/>
            <p:cNvSpPr>
              <a:spLocks noChangeArrowheads="1"/>
            </p:cNvSpPr>
            <p:nvPr/>
          </p:nvSpPr>
          <p:spPr bwMode="auto">
            <a:xfrm>
              <a:off x="1876651" y="6165305"/>
              <a:ext cx="1744387" cy="294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es-ES" altLang="es-ES" sz="1300" b="1">
                  <a:latin typeface="Arial" panose="020B0604020202020204" pitchFamily="34" charset="0"/>
                  <a:ea typeface="Microsoft YaHei" panose="020B0503020204020204" pitchFamily="34" charset="-122"/>
                </a:rPr>
                <a:t>Angiogenesis</a:t>
              </a:r>
            </a:p>
          </p:txBody>
        </p:sp>
      </p:grp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62C89B-1186-4679-8EA9-056C028CAE7C}" type="slidenum">
              <a:rPr lang="es-ES_tradnl" altLang="es-AR">
                <a:solidFill>
                  <a:srgbClr val="898989"/>
                </a:solidFill>
              </a:rPr>
              <a:pPr eaLnBrk="1" hangingPunct="1"/>
              <a:t>6</a:t>
            </a:fld>
            <a:endParaRPr lang="es-ES_tradnl" altLang="es-AR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9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En la Actualidad “el tratamiento del cáncer requiere un enfoque multidisciplinario, que reúna al menos al cirujano oncólogo, oncólogo medico y radioterapeuta, ya que la correcta y sincronizada combinación de los tratamientos representa </a:t>
            </a:r>
            <a:r>
              <a:rPr lang="pt-BR" dirty="0"/>
              <a:t>una terapeutica aditiva o sinérgica mas efectiva”.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5197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PRINCIPIOS DE CIRUGIA ONCOLOGICA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4958541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1937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Principio 1. Solo se puede afirmar que un paciente tiene cáncer cuando existe una biopsia que así lo confirme.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8715" y="2054224"/>
            <a:ext cx="10515600" cy="4575175"/>
          </a:xfrm>
        </p:spPr>
        <p:txBody>
          <a:bodyPr>
            <a:normAutofit/>
          </a:bodyPr>
          <a:lstStyle/>
          <a:p>
            <a:r>
              <a:rPr lang="es-AR" dirty="0"/>
              <a:t>Biopsia por aspiración con Ajuga Fina (BACAF)</a:t>
            </a:r>
          </a:p>
          <a:p>
            <a:pPr lvl="1"/>
            <a:r>
              <a:rPr lang="es-AR" dirty="0"/>
              <a:t>Ambulatorio</a:t>
            </a:r>
          </a:p>
          <a:p>
            <a:pPr lvl="1"/>
            <a:r>
              <a:rPr lang="es-AR" dirty="0"/>
              <a:t>Procedimiento de bajo riesgo</a:t>
            </a:r>
          </a:p>
          <a:p>
            <a:pPr lvl="1"/>
            <a:r>
              <a:rPr lang="es-AR" dirty="0"/>
              <a:t>Orienta en el diagnostico muy difícil haga el diagnostico</a:t>
            </a:r>
          </a:p>
          <a:p>
            <a:r>
              <a:rPr lang="es-AR" dirty="0"/>
              <a:t>Biopsia con Ajuga Gruesa (Tru Cut)</a:t>
            </a:r>
          </a:p>
          <a:p>
            <a:pPr lvl="1"/>
            <a:r>
              <a:rPr lang="es-AR" dirty="0"/>
              <a:t>Remueve un cilindro de la lesión </a:t>
            </a:r>
          </a:p>
          <a:p>
            <a:pPr lvl="1"/>
            <a:r>
              <a:rPr lang="es-AR" dirty="0"/>
              <a:t>Riesgos de Sangrado </a:t>
            </a:r>
          </a:p>
          <a:p>
            <a:r>
              <a:rPr lang="es-AR" dirty="0"/>
              <a:t>Biopsia por Incisión</a:t>
            </a:r>
          </a:p>
          <a:p>
            <a:pPr lvl="1"/>
            <a:r>
              <a:rPr lang="es-AR" dirty="0"/>
              <a:t>Punch </a:t>
            </a:r>
          </a:p>
          <a:p>
            <a:r>
              <a:rPr lang="es-AR" dirty="0"/>
              <a:t>Biopsia por Escisión </a:t>
            </a:r>
          </a:p>
          <a:p>
            <a:pPr lvl="1"/>
            <a:r>
              <a:rPr lang="es-AR" dirty="0"/>
              <a:t>Cuidado donde dejamos la cicatriz</a:t>
            </a:r>
          </a:p>
        </p:txBody>
      </p:sp>
    </p:spTree>
    <p:extLst>
      <p:ext uri="{BB962C8B-B14F-4D97-AF65-F5344CB8AC3E}">
        <p14:creationId xmlns:p14="http://schemas.microsoft.com/office/powerpoint/2010/main" val="61630826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777</Words>
  <Application>Microsoft Office PowerPoint</Application>
  <PresentationFormat>Panorámica</PresentationFormat>
  <Paragraphs>81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Microsoft YaHei</vt:lpstr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Espiral</vt:lpstr>
      <vt:lpstr>Curso de Postgrado  Oncología</vt:lpstr>
      <vt:lpstr>Cirujano Oncológico</vt:lpstr>
      <vt:lpstr>Cirujano del Cáncer</vt:lpstr>
      <vt:lpstr>Historia de la Cirugía Oncológica</vt:lpstr>
      <vt:lpstr>Presentación de PowerPoint</vt:lpstr>
      <vt:lpstr>Presentación de PowerPoint</vt:lpstr>
      <vt:lpstr>Presentación de PowerPoint</vt:lpstr>
      <vt:lpstr>PRINCIPIOS DE CIRUGIA ONCOLOGICA</vt:lpstr>
      <vt:lpstr>Principio 1. Solo se puede afirmar que un paciente tiene cáncer cuando existe una biopsia que así lo confirme. </vt:lpstr>
      <vt:lpstr>Principio 2. Todas las biopsias deben dirigirse a la identificación del tumor primario. </vt:lpstr>
      <vt:lpstr>Principio 3. Todos los pacientes deben ser estadificados. </vt:lpstr>
      <vt:lpstr>Principio 4. El primer intento del tratamiento debe ser curativo. </vt:lpstr>
      <vt:lpstr>Principio 5. La resección inicial debe ser planeada para obtener márgenes libres de forma tridimensional y evitar violar los límites anatómicos del tumor. </vt:lpstr>
      <vt:lpstr>Principio 6. La resección debe incluir el territorio linfático de drenaje.</vt:lpstr>
      <vt:lpstr>Principio 7. En todos los casos, se debe intentar mantener la función y la estética sin que esto comprometa la resección oncológica, y se deben hacer todos los intentos por reconstruir de inmediato los defectos anatómicos que queden. </vt:lpstr>
      <vt:lpstr>Principio 8. Tratamiento multimodal. </vt:lpstr>
      <vt:lpstr>Principio 9. Las recurrencias deben ser tratadas cuando exista posibilidad de control de la enfermedad. </vt:lpstr>
      <vt:lpstr>Principio 10. Si no es posible curar, siempre es posible paliar.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Postgrado  Oncologia</dc:title>
  <dc:creator>Pablo Beltramo</dc:creator>
  <cp:lastModifiedBy>Pablo Beltramo</cp:lastModifiedBy>
  <cp:revision>16</cp:revision>
  <dcterms:created xsi:type="dcterms:W3CDTF">2017-04-18T10:36:49Z</dcterms:created>
  <dcterms:modified xsi:type="dcterms:W3CDTF">2017-04-19T11:57:04Z</dcterms:modified>
</cp:coreProperties>
</file>