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24" r:id="rId6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21180-5F13-4A86-BD76-97903663BCED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64B77-E0AD-484C-A5E3-FDD223F047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4989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696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57419D-D6F1-42C0-ADF2-0153A3C332AB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4253964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788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AFC2456-3B7D-433F-87B9-E3A107993DA1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297641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798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6B0B7F-DB36-4546-9A96-F79137C1CDD2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971705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808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AAA8A6-F1D2-43B5-8540-9083DEAE4EA3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267841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819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0CA070-2BBA-4239-B15F-F7DD8C00851D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879802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829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DB5451E-D020-4B24-AEC3-06A73B634F10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608013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839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F02E765-3044-44D2-B7A3-2EBF461696FA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146489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1FECE36-2747-4379-A496-86A2AC754381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241723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860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7FA4F51-5E7E-4ED1-94B3-72E85BEC779D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918788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870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F41C127-3BA4-4D6F-8A49-B9001432CD0A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54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27927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880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274219-2AF5-4D41-B41C-2F42414546CC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404163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706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CEBE60-A9DD-42AD-B225-2496A70B1928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461557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157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9D75981-DB81-4E75-85D3-BF89076C4C77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75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718526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890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725319-303B-47B7-A0CB-B4B866AE3D03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509416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901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1698EC3-8FD7-47A6-A97D-68762AE147D3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26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779857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7AD620-D840-4363-910C-E71E573EB16D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309429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921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16349E3-A3BA-47BA-A343-BEC14B92744F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016255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931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E2C5A7-1B27-462D-B33A-B5680B7634BD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29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739973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942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E48A6D-8217-4CF8-AAEF-0F3D5F82BA85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632057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952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48EE74-5CF4-4F14-85B0-B07731588588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437286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972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7CFCAA-7565-4671-8212-59AAFBB9B792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597395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983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5B013F5-50FE-43B7-865D-4104B5E9A51B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406035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601935-38F1-4AEF-9C50-BF602CB7AE95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541234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993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384B113-EDB0-4052-9CD9-8F4FA0284677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156335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003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A4C56B-50B0-4F87-B878-92CC33E60DAA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427837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013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18FE5E-BF49-4F63-B340-A6243646E9D0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98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429683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024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E4D799C-8D66-4B9C-9265-C96019C24D6B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2902393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034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1D6E3D5-8D6A-4251-801E-2601CDC3262D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18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354444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044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CDFDDB-109B-42FF-9C13-4B9B6B3E031D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2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61418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064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3BE91BE-5782-419A-A9CE-049092109545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4227506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075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F20431D-FF17-42A2-8DC6-CE9462D03C39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4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193370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085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3F332B0-7CA4-4F3A-A66E-095921FF2AE0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5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4140348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187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891958-6714-47F6-81A2-3CCAB80C272C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46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028039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727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A6B4B1C-82FB-481F-B13F-EC27F6797C72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4117410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095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55BA45-F68B-431D-A839-BA487A9ABB29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80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9716201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105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A3EE2E7-4197-4EA6-88DA-1FF9C5BCEA86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48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095835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116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4090DB-5DD3-4F86-9CE3-EE7BF44296B0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0356313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126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2259F8D-1CE7-45EF-A4BA-53BE5AF272E3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10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180980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136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D28CA5-8DAC-41C6-B61B-2CED116EA1E6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51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5107681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1146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F4BA3C-A65D-401A-B650-798009508E91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3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AR" altLang="es-AR" smtClean="0"/>
              <a:t>2- La primera cuestión es: Manejo de la coledocolitiasis? Dónde? Porque indudablemente no es el mismo en una Institución de una gran urbe, bien provista de insumos y tecnología, que en una ciudad pequeña del Interior, donde se aplicarán simplemente los que se encuentren disponibles. </a:t>
            </a:r>
          </a:p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972310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737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3DAAF4C-DFB0-4B27-A337-876647848F00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553265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747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9DFCD1-103D-4F6B-8F80-D764F0AECF80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588545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757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477AA75-BE72-43D6-B79E-82E1DBDE0BE0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901220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768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CD3689F-4E32-4678-90EC-E300CA542A38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839953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mtClean="0">
                <a:solidFill>
                  <a:srgbClr val="000000"/>
                </a:solidFill>
              </a:rPr>
              <a:t>EL TRATAMIENTO DE LA LITIASIS COLEDOCIANA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D1CEE5-2536-48B5-8627-B19AB2B6A76D}" type="slidenum">
              <a:rPr lang="es-AR" altLang="es-AR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es-AR" altLang="es-A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85021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883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6579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863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223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767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669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904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879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056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982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9485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A0BB0-3948-44E0-BD1B-CD6D066C5CE8}" type="datetimeFigureOut">
              <a:rPr lang="es-AR" smtClean="0"/>
              <a:t>25/8/2021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931B3-F441-4F80-B001-77B882581AC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55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 smtClean="0"/>
              <a:t>MANEJO DEL CA DIFERENCIADO DE TIROIDES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419" dirty="0" smtClean="0"/>
              <a:t>DR. </a:t>
            </a:r>
            <a:r>
              <a:rPr lang="es-419" dirty="0"/>
              <a:t>D</a:t>
            </a:r>
            <a:r>
              <a:rPr lang="es-419" dirty="0" smtClean="0"/>
              <a:t>ANIEL GARCIA ANDRADA</a:t>
            </a:r>
          </a:p>
          <a:p>
            <a:r>
              <a:rPr lang="es-419" dirty="0" smtClean="0"/>
              <a:t>CATEDRA DE CIRUGIA I – UHN°4</a:t>
            </a:r>
          </a:p>
          <a:p>
            <a:r>
              <a:rPr lang="es-419" dirty="0" smtClean="0"/>
              <a:t>PROF. DR. </a:t>
            </a:r>
            <a:r>
              <a:rPr lang="es-419" smtClean="0"/>
              <a:t>GUILLERMO MOLINA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1093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BBFE30-DD5B-4E84-929F-2B2483C47750}" type="slidenum">
              <a:rPr lang="es-AR" altLang="es-AR">
                <a:solidFill>
                  <a:srgbClr val="000000"/>
                </a:solidFill>
              </a:rPr>
              <a:pPr eaLnBrk="1" hangingPunct="1"/>
              <a:t>10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25603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6089651"/>
            <a:ext cx="4800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1" y="1412876"/>
            <a:ext cx="44418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2F31936-990D-43FC-9B8A-7A49D66C02FF}" type="slidenum">
              <a:rPr lang="es-AR" altLang="es-AR">
                <a:solidFill>
                  <a:srgbClr val="000000"/>
                </a:solidFill>
              </a:rPr>
              <a:pPr eaLnBrk="1" hangingPunct="1"/>
              <a:t>11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26627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349501"/>
            <a:ext cx="758825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5516564"/>
            <a:ext cx="4800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E7902E0-FA53-4D84-ABD4-9873AFE26F70}" type="slidenum">
              <a:rPr lang="es-AR" altLang="es-AR">
                <a:solidFill>
                  <a:srgbClr val="000000"/>
                </a:solidFill>
              </a:rPr>
              <a:pPr eaLnBrk="1" hangingPunct="1"/>
              <a:t>12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27651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3 CuadroTexto"/>
          <p:cNvSpPr txBox="1">
            <a:spLocks noChangeArrowheads="1"/>
          </p:cNvSpPr>
          <p:nvPr/>
        </p:nvSpPr>
        <p:spPr bwMode="auto">
          <a:xfrm>
            <a:off x="3792539" y="1844675"/>
            <a:ext cx="6048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0070C0"/>
                </a:solidFill>
              </a:rPr>
              <a:t>INCIDENTALOMAS DE TIROIDES</a:t>
            </a:r>
          </a:p>
          <a:p>
            <a:pPr eaLnBrk="1" hangingPunct="1"/>
            <a:endParaRPr lang="es-AR" altLang="es-AR" sz="2000"/>
          </a:p>
          <a:p>
            <a:pPr eaLnBrk="1" hangingPunct="1"/>
            <a:r>
              <a:rPr lang="es-AR" altLang="es-AR" sz="2000"/>
              <a:t>DETECTADOS POR:</a:t>
            </a:r>
          </a:p>
          <a:p>
            <a:pPr eaLnBrk="1" hangingPunct="1"/>
            <a:r>
              <a:rPr lang="es-AR" altLang="es-AR" sz="2000"/>
              <a:t>TAC </a:t>
            </a:r>
          </a:p>
          <a:p>
            <a:pPr eaLnBrk="1" hangingPunct="1"/>
            <a:r>
              <a:rPr lang="es-AR" altLang="es-AR" sz="2000"/>
              <a:t>RNM</a:t>
            </a:r>
          </a:p>
          <a:p>
            <a:pPr eaLnBrk="1" hangingPunct="1"/>
            <a:r>
              <a:rPr lang="es-AR" altLang="es-AR" sz="2000"/>
              <a:t>PET-TC</a:t>
            </a:r>
          </a:p>
          <a:p>
            <a:pPr eaLnBrk="1" hangingPunct="1"/>
            <a:r>
              <a:rPr lang="es-AR" altLang="es-AR" sz="2000"/>
              <a:t>SCAN TC -99 SESTAMIBI</a:t>
            </a:r>
          </a:p>
          <a:p>
            <a:pPr eaLnBrk="1" hangingPunct="1"/>
            <a:endParaRPr lang="es-AR" altLang="es-AR" sz="2000"/>
          </a:p>
          <a:p>
            <a:pPr eaLnBrk="1" hangingPunct="1"/>
            <a:r>
              <a:rPr lang="es-AR" altLang="es-AR" sz="2000">
                <a:solidFill>
                  <a:srgbClr val="FFC000"/>
                </a:solidFill>
              </a:rPr>
              <a:t>DEBERIAN SER INVESTIGADOS</a:t>
            </a:r>
          </a:p>
          <a:p>
            <a:pPr eaLnBrk="1" hangingPunct="1"/>
            <a:r>
              <a:rPr lang="es-AR" altLang="es-AR" sz="2000"/>
              <a:t>ECO</a:t>
            </a:r>
          </a:p>
          <a:p>
            <a:pPr eaLnBrk="1" hangingPunct="1"/>
            <a:r>
              <a:rPr lang="es-AR" altLang="es-AR" sz="2000"/>
              <a:t>PAAF</a:t>
            </a:r>
          </a:p>
          <a:p>
            <a:pPr eaLnBrk="1" hangingPunct="1"/>
            <a:endParaRPr lang="es-ES" altLang="es-AR" sz="2000"/>
          </a:p>
        </p:txBody>
      </p:sp>
      <p:sp>
        <p:nvSpPr>
          <p:cNvPr id="27653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7D5807C-060F-41E9-A902-3A465F08357F}" type="slidenum">
              <a:rPr lang="es-AR" altLang="es-AR">
                <a:solidFill>
                  <a:srgbClr val="000000"/>
                </a:solidFill>
              </a:rPr>
              <a:pPr eaLnBrk="1" hangingPunct="1"/>
              <a:t>13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28675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3 CuadroTexto"/>
          <p:cNvSpPr txBox="1">
            <a:spLocks noChangeArrowheads="1"/>
          </p:cNvSpPr>
          <p:nvPr/>
        </p:nvSpPr>
        <p:spPr bwMode="auto">
          <a:xfrm>
            <a:off x="3216276" y="1973263"/>
            <a:ext cx="69119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b="1">
                <a:solidFill>
                  <a:srgbClr val="0070C0"/>
                </a:solidFill>
              </a:rPr>
              <a:t>ECOGRAFÍA DE ALTA RESOLUCION</a:t>
            </a:r>
          </a:p>
          <a:p>
            <a:pPr eaLnBrk="1" hangingPunct="1"/>
            <a:endParaRPr lang="es-AR" altLang="es-AR">
              <a:solidFill>
                <a:srgbClr val="FF0000"/>
              </a:solidFill>
            </a:endParaRPr>
          </a:p>
          <a:p>
            <a:pPr eaLnBrk="1" hangingPunct="1"/>
            <a:r>
              <a:rPr lang="es-AR" altLang="es-AR">
                <a:solidFill>
                  <a:srgbClr val="FF0000"/>
                </a:solidFill>
              </a:rPr>
              <a:t>CRITERIOS SOSPECHOSOS DE MALIGNIDAD</a:t>
            </a:r>
          </a:p>
          <a:p>
            <a:pPr eaLnBrk="1" hangingPunct="1"/>
            <a:r>
              <a:rPr lang="es-AR" altLang="es-AR"/>
              <a:t>-  Hipogenicidad    41 al 92 %</a:t>
            </a:r>
          </a:p>
          <a:p>
            <a:pPr eaLnBrk="1" hangingPunct="1">
              <a:buFontTx/>
              <a:buChar char="-"/>
            </a:pPr>
            <a:r>
              <a:rPr lang="es-AR" altLang="es-AR"/>
              <a:t>  Microcalcificaciones   44 al 95 %</a:t>
            </a:r>
          </a:p>
          <a:p>
            <a:pPr eaLnBrk="1" hangingPunct="1">
              <a:buFontTx/>
              <a:buChar char="-"/>
            </a:pPr>
            <a:r>
              <a:rPr lang="es-AR" altLang="es-AR"/>
              <a:t>  Márgenes irregulares o lobulados   48 al 92 %</a:t>
            </a:r>
          </a:p>
          <a:p>
            <a:pPr eaLnBrk="1" hangingPunct="1">
              <a:buFontTx/>
              <a:buChar char="-"/>
            </a:pPr>
            <a:r>
              <a:rPr lang="es-AR" altLang="es-AR"/>
              <a:t>  Vascularización intranodular o caótica    80 %</a:t>
            </a:r>
            <a:endParaRPr lang="es-ES" altLang="es-AR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4508500"/>
            <a:ext cx="34956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4905375"/>
            <a:ext cx="32575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2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A8F99C-2122-4555-8600-C611268C9CB7}" type="slidenum">
              <a:rPr lang="es-AR" altLang="es-AR">
                <a:solidFill>
                  <a:srgbClr val="000000"/>
                </a:solidFill>
              </a:rPr>
              <a:pPr eaLnBrk="1" hangingPunct="1"/>
              <a:t>14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29699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3 Rectángulo"/>
          <p:cNvSpPr>
            <a:spLocks noChangeArrowheads="1"/>
          </p:cNvSpPr>
          <p:nvPr/>
        </p:nvSpPr>
        <p:spPr bwMode="auto">
          <a:xfrm>
            <a:off x="3810001" y="2312989"/>
            <a:ext cx="559911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AR" b="1">
                <a:solidFill>
                  <a:srgbClr val="0070C0"/>
                </a:solidFill>
              </a:rPr>
              <a:t>An Ultrasonogram Reporting System for Thyroid</a:t>
            </a:r>
          </a:p>
          <a:p>
            <a:pPr eaLnBrk="1" hangingPunct="1"/>
            <a:r>
              <a:rPr lang="en-US" altLang="es-AR" b="1">
                <a:solidFill>
                  <a:srgbClr val="0070C0"/>
                </a:solidFill>
              </a:rPr>
              <a:t>Nodules Stratifying Cancer Risk for Clinical</a:t>
            </a:r>
          </a:p>
          <a:p>
            <a:pPr eaLnBrk="1" hangingPunct="1"/>
            <a:r>
              <a:rPr lang="es-ES" altLang="es-AR" b="1">
                <a:solidFill>
                  <a:srgbClr val="0070C0"/>
                </a:solidFill>
              </a:rPr>
              <a:t>Management</a:t>
            </a:r>
          </a:p>
          <a:p>
            <a:pPr eaLnBrk="1" hangingPunct="1"/>
            <a:r>
              <a:rPr lang="es-ES" altLang="es-AR" sz="1600"/>
              <a:t>Eleonora Horvath, Sergio Majlis, Ricardo Rossi, Carmen Franco, Juan P. Niedmann, </a:t>
            </a:r>
            <a:r>
              <a:rPr lang="pt-BR" altLang="es-AR" sz="1600"/>
              <a:t>Alex Castro, and Miguel Dominguez</a:t>
            </a:r>
            <a:endParaRPr lang="es-ES" altLang="es-AR" sz="1600"/>
          </a:p>
          <a:p>
            <a:pPr eaLnBrk="1" hangingPunct="1"/>
            <a:endParaRPr lang="pt-BR" altLang="es-AR" sz="1600"/>
          </a:p>
        </p:txBody>
      </p:sp>
      <p:sp>
        <p:nvSpPr>
          <p:cNvPr id="29701" name="5 Rectángulo"/>
          <p:cNvSpPr>
            <a:spLocks noChangeArrowheads="1"/>
          </p:cNvSpPr>
          <p:nvPr/>
        </p:nvSpPr>
        <p:spPr bwMode="auto">
          <a:xfrm>
            <a:off x="3810000" y="4252913"/>
            <a:ext cx="4572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s-AR" b="1"/>
              <a:t>(</a:t>
            </a:r>
            <a:r>
              <a:rPr lang="it-IT" altLang="es-AR" sz="1600" b="1" i="1"/>
              <a:t>J Clin Endocrinol Metab 90: 1748–1751, 2009)</a:t>
            </a:r>
            <a:endParaRPr lang="es-ES" altLang="es-AR" sz="1600"/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AB13F3-0291-4B65-BDD6-E00F4DF0C820}" type="slidenum">
              <a:rPr lang="es-AR" altLang="es-AR">
                <a:solidFill>
                  <a:srgbClr val="000000"/>
                </a:solidFill>
              </a:rPr>
              <a:pPr eaLnBrk="1" hangingPunct="1"/>
              <a:t>15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30723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3 Rectángulo"/>
          <p:cNvSpPr>
            <a:spLocks noChangeArrowheads="1"/>
          </p:cNvSpPr>
          <p:nvPr/>
        </p:nvSpPr>
        <p:spPr bwMode="auto">
          <a:xfrm>
            <a:off x="3071814" y="2492376"/>
            <a:ext cx="69119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AR"/>
              <a:t>• </a:t>
            </a:r>
            <a:r>
              <a:rPr lang="es-ES" altLang="es-AR">
                <a:solidFill>
                  <a:srgbClr val="0070C0"/>
                </a:solidFill>
              </a:rPr>
              <a:t>TIRADS 1</a:t>
            </a:r>
            <a:r>
              <a:rPr lang="es-ES" altLang="es-AR"/>
              <a:t>: normal thyroid gland.</a:t>
            </a:r>
          </a:p>
          <a:p>
            <a:pPr eaLnBrk="1" hangingPunct="1"/>
            <a:r>
              <a:rPr lang="es-ES" altLang="es-AR"/>
              <a:t>• </a:t>
            </a:r>
            <a:r>
              <a:rPr lang="es-ES" altLang="es-AR">
                <a:solidFill>
                  <a:srgbClr val="0070C0"/>
                </a:solidFill>
              </a:rPr>
              <a:t>TIRADS 2</a:t>
            </a:r>
            <a:r>
              <a:rPr lang="es-ES" altLang="es-AR"/>
              <a:t>: benign conditions (0% malignancy).</a:t>
            </a:r>
          </a:p>
          <a:p>
            <a:pPr eaLnBrk="1" hangingPunct="1"/>
            <a:r>
              <a:rPr lang="en-US" altLang="es-AR"/>
              <a:t>• </a:t>
            </a:r>
            <a:r>
              <a:rPr lang="en-US" altLang="es-AR">
                <a:solidFill>
                  <a:srgbClr val="0070C0"/>
                </a:solidFill>
              </a:rPr>
              <a:t>TIRADS 3</a:t>
            </a:r>
            <a:r>
              <a:rPr lang="en-US" altLang="es-AR"/>
              <a:t>: probably benign nodules (5% malignancy).</a:t>
            </a:r>
          </a:p>
          <a:p>
            <a:pPr eaLnBrk="1" hangingPunct="1"/>
            <a:r>
              <a:rPr lang="en-US" altLang="es-AR"/>
              <a:t>• </a:t>
            </a:r>
            <a:r>
              <a:rPr lang="en-US" altLang="es-AR">
                <a:solidFill>
                  <a:srgbClr val="0070C0"/>
                </a:solidFill>
              </a:rPr>
              <a:t>TIRADS 4</a:t>
            </a:r>
            <a:r>
              <a:rPr lang="en-US" altLang="es-AR"/>
              <a:t>: suspicious nodules (5–80% malignancy rate). A subdivision into 4a (malignancy between 5 and 10%) and 4b (malignancy  between 10 and 80%) was optional.</a:t>
            </a:r>
          </a:p>
          <a:p>
            <a:pPr eaLnBrk="1" hangingPunct="1"/>
            <a:r>
              <a:rPr lang="fr-FR" altLang="es-AR"/>
              <a:t>• </a:t>
            </a:r>
            <a:r>
              <a:rPr lang="fr-FR" altLang="es-AR">
                <a:solidFill>
                  <a:srgbClr val="0070C0"/>
                </a:solidFill>
              </a:rPr>
              <a:t>TIRADS 5</a:t>
            </a:r>
            <a:r>
              <a:rPr lang="fr-FR" altLang="es-AR"/>
              <a:t>: probably malignant nodules (malignancy 80%).</a:t>
            </a:r>
          </a:p>
          <a:p>
            <a:pPr eaLnBrk="1" hangingPunct="1"/>
            <a:r>
              <a:rPr lang="en-US" altLang="es-AR"/>
              <a:t>• </a:t>
            </a:r>
            <a:r>
              <a:rPr lang="en-US" altLang="es-AR">
                <a:solidFill>
                  <a:srgbClr val="0070C0"/>
                </a:solidFill>
              </a:rPr>
              <a:t>TIRADS 6</a:t>
            </a:r>
            <a:r>
              <a:rPr lang="en-US" altLang="es-AR"/>
              <a:t>: category included biopsy proven malignant nodules.</a:t>
            </a:r>
            <a:endParaRPr lang="es-ES" altLang="es-AR"/>
          </a:p>
        </p:txBody>
      </p:sp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464AA84-C540-4CFE-811D-02A20B4B7721}" type="slidenum">
              <a:rPr lang="es-AR" altLang="es-AR">
                <a:solidFill>
                  <a:srgbClr val="000000"/>
                </a:solidFill>
              </a:rPr>
              <a:pPr eaLnBrk="1" hangingPunct="1"/>
              <a:t>16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31747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757364"/>
            <a:ext cx="73914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DFB481E-38F2-4299-A18E-8FCC3330DDD5}" type="slidenum">
              <a:rPr lang="es-AR" altLang="es-AR">
                <a:solidFill>
                  <a:srgbClr val="000000"/>
                </a:solidFill>
              </a:rPr>
              <a:pPr eaLnBrk="1" hangingPunct="1"/>
              <a:t>17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32771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3 CuadroTexto"/>
          <p:cNvSpPr txBox="1">
            <a:spLocks noChangeArrowheads="1"/>
          </p:cNvSpPr>
          <p:nvPr/>
        </p:nvSpPr>
        <p:spPr bwMode="auto">
          <a:xfrm>
            <a:off x="2855914" y="1268413"/>
            <a:ext cx="669607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0070C0"/>
                </a:solidFill>
              </a:rPr>
              <a:t>INDICACIONES PARA PAAF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NODULOS + 10 MM CON COMPONENTE SOLIDO E HIPOECOICO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NODULOS DE CUALQUIER TAMAÑO CON EVIDENCIAS DE CRECIMIENTO EXTRACAPSULAR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EVIDENCIA DE MTT GANGLIONARES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ANTECEDENTES RELEVANTES PARA CA TIROIDEO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NODULOS - 10 MM CON CRITERIOS DE SOSPECHA</a:t>
            </a:r>
            <a:endParaRPr lang="es-ES" altLang="es-AR" sz="2000"/>
          </a:p>
        </p:txBody>
      </p:sp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D96B7D-6CF4-4105-824D-B2C48696993E}" type="slidenum">
              <a:rPr lang="es-AR" altLang="es-AR">
                <a:solidFill>
                  <a:srgbClr val="000000"/>
                </a:solidFill>
              </a:rPr>
              <a:pPr eaLnBrk="1" hangingPunct="1"/>
              <a:t>18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33795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3 CuadroTexto"/>
          <p:cNvSpPr txBox="1">
            <a:spLocks noChangeArrowheads="1"/>
          </p:cNvSpPr>
          <p:nvPr/>
        </p:nvSpPr>
        <p:spPr bwMode="auto">
          <a:xfrm>
            <a:off x="3432175" y="2660650"/>
            <a:ext cx="5976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/>
              <a:t>A  causa de que la razón más común de un resultado falso negativo de la PAAF es el error de muestreo</a:t>
            </a:r>
            <a:r>
              <a:rPr lang="es-AR" altLang="es-AR">
                <a:solidFill>
                  <a:srgbClr val="00B050"/>
                </a:solidFill>
              </a:rPr>
              <a:t>, la punción debería ser realizada siempre bajo guía ecográfica. </a:t>
            </a:r>
            <a:endParaRPr lang="es-ES" altLang="es-AR">
              <a:solidFill>
                <a:srgbClr val="00B050"/>
              </a:solidFill>
            </a:endParaRPr>
          </a:p>
        </p:txBody>
      </p:sp>
      <p:pic>
        <p:nvPicPr>
          <p:cNvPr id="337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389438"/>
            <a:ext cx="32194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8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839887E-07F6-4E4A-B352-228B17F1789C}" type="slidenum">
              <a:rPr lang="es-AR" altLang="es-AR">
                <a:solidFill>
                  <a:srgbClr val="000000"/>
                </a:solidFill>
              </a:rPr>
              <a:pPr eaLnBrk="1" hangingPunct="1"/>
              <a:t>19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34819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3 CuadroTexto"/>
          <p:cNvSpPr txBox="1">
            <a:spLocks noChangeArrowheads="1"/>
          </p:cNvSpPr>
          <p:nvPr/>
        </p:nvSpPr>
        <p:spPr bwMode="auto">
          <a:xfrm>
            <a:off x="3216276" y="2273301"/>
            <a:ext cx="65516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b="1">
                <a:solidFill>
                  <a:srgbClr val="0070C0"/>
                </a:solidFill>
              </a:rPr>
              <a:t>PAAF - DIAGNOSTICO CITOLOGICO</a:t>
            </a:r>
          </a:p>
          <a:p>
            <a:pPr eaLnBrk="1" hangingPunct="1"/>
            <a:endParaRPr lang="es-AR" altLang="es-AR"/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CLASE 1 </a:t>
            </a:r>
            <a:r>
              <a:rPr lang="es-AR" altLang="es-AR"/>
              <a:t>- NO DIAGNOSTICO</a:t>
            </a:r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CLASE 2 </a:t>
            </a:r>
            <a:r>
              <a:rPr lang="es-AR" altLang="es-AR"/>
              <a:t>- BENIGNO (O NEGATIVO PARA MALIGNIDAD)</a:t>
            </a:r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CLASE 3 </a:t>
            </a:r>
            <a:r>
              <a:rPr lang="es-AR" altLang="es-AR"/>
              <a:t>- LESION FOLICULAR</a:t>
            </a:r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CLASE 4 </a:t>
            </a:r>
            <a:r>
              <a:rPr lang="es-AR" altLang="es-AR"/>
              <a:t>- SOSPECHOSO PARA MALIGNIDAD</a:t>
            </a:r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CLASE 5 </a:t>
            </a:r>
            <a:r>
              <a:rPr lang="es-AR" altLang="es-AR"/>
              <a:t>- POSITIVO PARA MALIGNIDAD</a:t>
            </a:r>
          </a:p>
          <a:p>
            <a:pPr eaLnBrk="1" hangingPunct="1"/>
            <a:endParaRPr lang="es-ES" altLang="es-AR"/>
          </a:p>
        </p:txBody>
      </p:sp>
      <p:pic>
        <p:nvPicPr>
          <p:cNvPr id="348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4681539"/>
            <a:ext cx="32289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2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AR" altLang="es-AR" smtClean="0"/>
          </a:p>
        </p:txBody>
      </p:sp>
      <p:sp>
        <p:nvSpPr>
          <p:cNvPr id="17411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AR" altLang="es-AR" smtClean="0"/>
          </a:p>
        </p:txBody>
      </p:sp>
      <p:sp>
        <p:nvSpPr>
          <p:cNvPr id="1741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EAEAF40-A3C1-4471-991D-AE6E4A669AA9}" type="slidenum">
              <a:rPr lang="es-AR" altLang="es-AR">
                <a:solidFill>
                  <a:srgbClr val="000000"/>
                </a:solidFill>
              </a:rPr>
              <a:pPr eaLnBrk="1" hangingPunct="1"/>
              <a:t>2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843088"/>
            <a:ext cx="3314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67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14BF86-F27B-43B8-AAC3-C84C7C8255BC}" type="slidenum">
              <a:rPr lang="es-AR" altLang="es-AR">
                <a:solidFill>
                  <a:srgbClr val="000000"/>
                </a:solidFill>
              </a:rPr>
              <a:pPr eaLnBrk="1" hangingPunct="1"/>
              <a:t>20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35843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3 Rectángulo"/>
          <p:cNvSpPr>
            <a:spLocks noChangeArrowheads="1"/>
          </p:cNvSpPr>
          <p:nvPr/>
        </p:nvSpPr>
        <p:spPr bwMode="auto">
          <a:xfrm>
            <a:off x="2495551" y="965201"/>
            <a:ext cx="7993063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AR" sz="1200" b="1"/>
          </a:p>
          <a:p>
            <a:pPr eaLnBrk="1" hangingPunct="1"/>
            <a:r>
              <a:rPr lang="en-US" altLang="es-AR" sz="1200" b="1"/>
              <a:t>The Bethesda System for Reporting Thyroid Cytopathology: Recommended Diagnostic Categories*</a:t>
            </a:r>
          </a:p>
          <a:p>
            <a:pPr eaLnBrk="1" hangingPunct="1"/>
            <a:r>
              <a:rPr lang="es-ES" altLang="es-AR" sz="1200" b="1"/>
              <a:t>I. Nondiagnostic or Unsatisfactory</a:t>
            </a:r>
          </a:p>
          <a:p>
            <a:pPr eaLnBrk="1" hangingPunct="1"/>
            <a:r>
              <a:rPr lang="es-ES" altLang="es-AR" sz="1200"/>
              <a:t>Cyst fluid only</a:t>
            </a:r>
          </a:p>
          <a:p>
            <a:pPr eaLnBrk="1" hangingPunct="1"/>
            <a:r>
              <a:rPr lang="es-ES" altLang="es-AR" sz="1200"/>
              <a:t>Virtually acellular specimen</a:t>
            </a:r>
          </a:p>
          <a:p>
            <a:pPr eaLnBrk="1" hangingPunct="1"/>
            <a:r>
              <a:rPr lang="en-US" altLang="es-AR" sz="1200"/>
              <a:t>Other (obscuring blood, clotting artifact, etc)</a:t>
            </a:r>
          </a:p>
          <a:p>
            <a:pPr eaLnBrk="1" hangingPunct="1"/>
            <a:r>
              <a:rPr lang="es-ES" altLang="es-AR" sz="1200" b="1"/>
              <a:t>II. Benign</a:t>
            </a:r>
          </a:p>
          <a:p>
            <a:pPr eaLnBrk="1" hangingPunct="1"/>
            <a:r>
              <a:rPr lang="en-US" altLang="es-AR" sz="1200"/>
              <a:t>Consistent with a benign follicular nodule (includes adenomatoid nodule, colloid nodule, etc)</a:t>
            </a:r>
          </a:p>
          <a:p>
            <a:pPr eaLnBrk="1" hangingPunct="1"/>
            <a:r>
              <a:rPr lang="en-US" altLang="es-AR" sz="1200"/>
              <a:t>Consistent with lymphocytic (Hashimoto) thyroiditis in the proper clinical context</a:t>
            </a:r>
          </a:p>
          <a:p>
            <a:pPr eaLnBrk="1" hangingPunct="1"/>
            <a:r>
              <a:rPr lang="es-ES" altLang="es-AR" sz="1200"/>
              <a:t>Consistent with granulomatous (subacute) thyroiditis</a:t>
            </a:r>
          </a:p>
          <a:p>
            <a:pPr eaLnBrk="1" hangingPunct="1"/>
            <a:r>
              <a:rPr lang="es-ES" altLang="es-AR" sz="1200"/>
              <a:t>Other</a:t>
            </a:r>
          </a:p>
          <a:p>
            <a:pPr eaLnBrk="1" hangingPunct="1"/>
            <a:r>
              <a:rPr lang="en-US" altLang="es-AR" sz="1200" b="1"/>
              <a:t>III. Atypia of Undetermined Significance or Follicular Lesion of Undetermined Significance</a:t>
            </a:r>
          </a:p>
          <a:p>
            <a:pPr eaLnBrk="1" hangingPunct="1"/>
            <a:r>
              <a:rPr lang="en-US" altLang="es-AR" sz="1200" b="1"/>
              <a:t>IV. Follicular Neoplasm or Suspicious for a Follicular Neoplasm</a:t>
            </a:r>
          </a:p>
          <a:p>
            <a:pPr eaLnBrk="1" hangingPunct="1"/>
            <a:r>
              <a:rPr lang="en-US" altLang="es-AR" sz="1200"/>
              <a:t>Specify if Hürthle cell (oncocytic) type</a:t>
            </a:r>
          </a:p>
          <a:p>
            <a:pPr eaLnBrk="1" hangingPunct="1"/>
            <a:r>
              <a:rPr lang="es-ES" altLang="es-AR" sz="1200" b="1"/>
              <a:t>V. Suspicious for Malignancy</a:t>
            </a:r>
          </a:p>
          <a:p>
            <a:pPr eaLnBrk="1" hangingPunct="1"/>
            <a:r>
              <a:rPr lang="es-ES" altLang="es-AR" sz="1200"/>
              <a:t>Suspicious for papillary carcinoma</a:t>
            </a:r>
          </a:p>
          <a:p>
            <a:pPr eaLnBrk="1" hangingPunct="1"/>
            <a:r>
              <a:rPr lang="es-ES" altLang="es-AR" sz="1200"/>
              <a:t>Suspicious for medullary carcinoma</a:t>
            </a:r>
          </a:p>
          <a:p>
            <a:pPr eaLnBrk="1" hangingPunct="1"/>
            <a:r>
              <a:rPr lang="es-ES" altLang="es-AR" sz="1200"/>
              <a:t>Suspicious for metastatic carcinoma</a:t>
            </a:r>
          </a:p>
          <a:p>
            <a:pPr eaLnBrk="1" hangingPunct="1"/>
            <a:r>
              <a:rPr lang="es-ES" altLang="es-AR" sz="1200"/>
              <a:t>Suspicious for lymphoma</a:t>
            </a:r>
          </a:p>
          <a:p>
            <a:pPr eaLnBrk="1" hangingPunct="1"/>
            <a:r>
              <a:rPr lang="es-ES" altLang="es-AR" sz="1200"/>
              <a:t>Other</a:t>
            </a:r>
          </a:p>
          <a:p>
            <a:pPr eaLnBrk="1" hangingPunct="1"/>
            <a:r>
              <a:rPr lang="es-ES" altLang="es-AR" sz="1200" b="1"/>
              <a:t>VI. Malignant</a:t>
            </a:r>
          </a:p>
          <a:p>
            <a:pPr eaLnBrk="1" hangingPunct="1"/>
            <a:r>
              <a:rPr lang="es-ES" altLang="es-AR" sz="1200"/>
              <a:t>Papillary thyroid carcinoma</a:t>
            </a:r>
          </a:p>
          <a:p>
            <a:pPr eaLnBrk="1" hangingPunct="1"/>
            <a:r>
              <a:rPr lang="es-ES" altLang="es-AR" sz="1200"/>
              <a:t>Poorly differentiated carcinoma</a:t>
            </a:r>
          </a:p>
          <a:p>
            <a:pPr eaLnBrk="1" hangingPunct="1"/>
            <a:r>
              <a:rPr lang="es-ES" altLang="es-AR" sz="1200"/>
              <a:t>Medullary thyroid carcinoma</a:t>
            </a:r>
          </a:p>
          <a:p>
            <a:pPr eaLnBrk="1" hangingPunct="1"/>
            <a:r>
              <a:rPr lang="es-ES" altLang="es-AR" sz="1200"/>
              <a:t>Undifferentiated (anaplastic) carcinoma</a:t>
            </a:r>
          </a:p>
          <a:p>
            <a:pPr eaLnBrk="1" hangingPunct="1"/>
            <a:r>
              <a:rPr lang="es-ES" altLang="es-AR" sz="1200"/>
              <a:t>Squamous cell carcinoma</a:t>
            </a:r>
          </a:p>
          <a:p>
            <a:pPr eaLnBrk="1" hangingPunct="1"/>
            <a:r>
              <a:rPr lang="en-US" altLang="es-AR" sz="1200"/>
              <a:t>Carcinoma with mixed features (specify)</a:t>
            </a:r>
          </a:p>
          <a:p>
            <a:pPr eaLnBrk="1" hangingPunct="1"/>
            <a:r>
              <a:rPr lang="es-ES" altLang="es-AR" sz="1200"/>
              <a:t>Metastatic carcinoma</a:t>
            </a:r>
          </a:p>
          <a:p>
            <a:pPr eaLnBrk="1" hangingPunct="1"/>
            <a:r>
              <a:rPr lang="es-ES" altLang="es-AR" sz="1200"/>
              <a:t>Non-Hodgkin lymphoma</a:t>
            </a:r>
          </a:p>
          <a:p>
            <a:pPr eaLnBrk="1" hangingPunct="1"/>
            <a:r>
              <a:rPr lang="es-ES" altLang="es-AR" sz="1200"/>
              <a:t>Other                                                                                                  </a:t>
            </a:r>
            <a:r>
              <a:rPr lang="en-US" altLang="es-AR" sz="1200" i="1"/>
              <a:t>Am J Clin Pathol 2009;132:658-665</a:t>
            </a:r>
            <a:endParaRPr lang="es-ES" altLang="es-AR" sz="1200"/>
          </a:p>
        </p:txBody>
      </p:sp>
      <p:sp>
        <p:nvSpPr>
          <p:cNvPr id="35845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5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9B913A-B7FA-4AA0-A836-F2963A32E462}" type="slidenum">
              <a:rPr lang="es-AR" altLang="es-AR">
                <a:solidFill>
                  <a:srgbClr val="000000"/>
                </a:solidFill>
              </a:rPr>
              <a:pPr eaLnBrk="1" hangingPunct="1"/>
              <a:t>21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36867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4" y="2349501"/>
            <a:ext cx="77041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5 Rectángulo"/>
          <p:cNvSpPr>
            <a:spLocks noChangeArrowheads="1"/>
          </p:cNvSpPr>
          <p:nvPr/>
        </p:nvSpPr>
        <p:spPr bwMode="auto">
          <a:xfrm>
            <a:off x="6165851" y="5291139"/>
            <a:ext cx="389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AR"/>
              <a:t> </a:t>
            </a:r>
            <a:r>
              <a:rPr lang="en-US" altLang="es-AR" i="1"/>
              <a:t>Am J Clin Pathol 2009;132:658-665</a:t>
            </a:r>
            <a:endParaRPr lang="es-ES" altLang="es-AR"/>
          </a:p>
        </p:txBody>
      </p:sp>
      <p:sp>
        <p:nvSpPr>
          <p:cNvPr id="36870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0E03D0-6E22-4A04-8A36-1F2341AA11F8}" type="slidenum">
              <a:rPr lang="es-AR" altLang="es-AR">
                <a:solidFill>
                  <a:srgbClr val="000000"/>
                </a:solidFill>
              </a:rPr>
              <a:pPr eaLnBrk="1" hangingPunct="1"/>
              <a:t>22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37891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963738"/>
            <a:ext cx="740092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B1390B-CF0F-4890-AB0C-E4791CAAFA8E}" type="slidenum">
              <a:rPr lang="es-AR" altLang="es-AR">
                <a:solidFill>
                  <a:srgbClr val="000000"/>
                </a:solidFill>
              </a:rPr>
              <a:pPr eaLnBrk="1" hangingPunct="1"/>
              <a:t>23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38915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3 CuadroTexto"/>
          <p:cNvSpPr txBox="1">
            <a:spLocks noChangeArrowheads="1"/>
          </p:cNvSpPr>
          <p:nvPr/>
        </p:nvSpPr>
        <p:spPr bwMode="auto">
          <a:xfrm>
            <a:off x="2711450" y="2805113"/>
            <a:ext cx="720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/>
              <a:t>La </a:t>
            </a:r>
            <a:r>
              <a:rPr lang="es-AR" altLang="es-AR">
                <a:solidFill>
                  <a:srgbClr val="00B050"/>
                </a:solidFill>
              </a:rPr>
              <a:t>adecuada selección de pacientes para ser operados</a:t>
            </a:r>
            <a:r>
              <a:rPr lang="es-AR" altLang="es-AR"/>
              <a:t>, basada en los resultados de la PAAF ha disminuído a la mitad el número de cirugías tiroideas y ha incrementado el porcentaje de cánceres del 15 al 50 %</a:t>
            </a:r>
            <a:endParaRPr lang="es-ES" altLang="es-AR"/>
          </a:p>
        </p:txBody>
      </p:sp>
      <p:pic>
        <p:nvPicPr>
          <p:cNvPr id="389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4475163"/>
            <a:ext cx="3238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5ACF5B-AFD4-41CA-9E90-191B71E54BC5}" type="slidenum">
              <a:rPr lang="es-AR" altLang="es-AR">
                <a:solidFill>
                  <a:srgbClr val="000000"/>
                </a:solidFill>
              </a:rPr>
              <a:pPr eaLnBrk="1" hangingPunct="1"/>
              <a:t>24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39939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pic>
        <p:nvPicPr>
          <p:cNvPr id="39941" name="Picture 5" descr="C:\Documents and Settings\Dani\My Documents\DANIEL C\fotos\aves y animales\cauquenes\cauquenes en ushuaia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7" y="1"/>
            <a:ext cx="11609388" cy="771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5 CuadroTexto"/>
          <p:cNvSpPr txBox="1">
            <a:spLocks noChangeArrowheads="1"/>
          </p:cNvSpPr>
          <p:nvPr/>
        </p:nvSpPr>
        <p:spPr bwMode="auto">
          <a:xfrm>
            <a:off x="6743701" y="6092826"/>
            <a:ext cx="3889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1600">
                <a:solidFill>
                  <a:srgbClr val="FFFF00"/>
                </a:solidFill>
              </a:rPr>
              <a:t>CAUQUENES - D GARCIA ANDRADA</a:t>
            </a:r>
            <a:endParaRPr lang="es-ES" altLang="es-AR" sz="1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BA415E0-7240-41E4-88BF-8F1390E89055}" type="slidenum">
              <a:rPr lang="es-AR" altLang="es-AR">
                <a:solidFill>
                  <a:srgbClr val="000000"/>
                </a:solidFill>
              </a:rPr>
              <a:pPr eaLnBrk="1" hangingPunct="1"/>
              <a:t>25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40963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3 CuadroTexto"/>
          <p:cNvSpPr txBox="1">
            <a:spLocks noChangeArrowheads="1"/>
          </p:cNvSpPr>
          <p:nvPr/>
        </p:nvSpPr>
        <p:spPr bwMode="auto">
          <a:xfrm>
            <a:off x="3071814" y="2006601"/>
            <a:ext cx="705643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b="1">
                <a:solidFill>
                  <a:srgbClr val="0070C0"/>
                </a:solidFill>
              </a:rPr>
              <a:t>INDICACIONES QUIRÚRGICAS</a:t>
            </a:r>
          </a:p>
          <a:p>
            <a:pPr eaLnBrk="1" hangingPunct="1"/>
            <a:endParaRPr lang="es-AR" altLang="es-AR">
              <a:solidFill>
                <a:srgbClr val="0070C0"/>
              </a:solidFill>
            </a:endParaRPr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BASADAS EN LA CLINICA, ECO Y PAAF</a:t>
            </a:r>
          </a:p>
          <a:p>
            <a:pPr eaLnBrk="1" hangingPunct="1"/>
            <a:r>
              <a:rPr lang="es-AR" altLang="es-AR"/>
              <a:t> </a:t>
            </a:r>
            <a:endParaRPr lang="es-ES" altLang="es-AR"/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CLASE 1 </a:t>
            </a:r>
            <a:r>
              <a:rPr lang="es-AR" altLang="es-AR"/>
              <a:t>- REPETIR LA PAAF</a:t>
            </a:r>
          </a:p>
          <a:p>
            <a:pPr eaLnBrk="1" hangingPunct="1"/>
            <a:r>
              <a:rPr lang="es-AR" altLang="es-AR"/>
              <a:t>                  BIOPSIA CON AGUJA GRUESA</a:t>
            </a:r>
          </a:p>
          <a:p>
            <a:pPr eaLnBrk="1" hangingPunct="1"/>
            <a:r>
              <a:rPr lang="es-AR" altLang="es-AR"/>
              <a:t>                  BIOPSIA QUIRURGICA</a:t>
            </a:r>
          </a:p>
          <a:p>
            <a:pPr eaLnBrk="1" hangingPunct="1"/>
            <a:r>
              <a:rPr lang="es-AR" altLang="es-AR"/>
              <a:t> </a:t>
            </a:r>
          </a:p>
          <a:p>
            <a:pPr eaLnBrk="1" hangingPunct="1"/>
            <a:r>
              <a:rPr lang="es-AR" altLang="es-AR"/>
              <a:t>                  PUEDE HABER DE UN  2 AL 12 % DE CANCERES</a:t>
            </a:r>
          </a:p>
          <a:p>
            <a:pPr eaLnBrk="1" hangingPunct="1"/>
            <a:r>
              <a:rPr lang="es-AR" altLang="es-AR"/>
              <a:t> 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979988"/>
            <a:ext cx="3238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3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2BA3DD1-9926-4E7A-8427-2A2D337A2751}" type="slidenum">
              <a:rPr lang="es-AR" altLang="es-AR">
                <a:solidFill>
                  <a:srgbClr val="000000"/>
                </a:solidFill>
              </a:rPr>
              <a:pPr eaLnBrk="1" hangingPunct="1"/>
              <a:t>26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41987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3 CuadroTexto"/>
          <p:cNvSpPr txBox="1">
            <a:spLocks noChangeArrowheads="1"/>
          </p:cNvSpPr>
          <p:nvPr/>
        </p:nvSpPr>
        <p:spPr bwMode="auto">
          <a:xfrm>
            <a:off x="3000376" y="1700213"/>
            <a:ext cx="56880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b="1">
                <a:solidFill>
                  <a:srgbClr val="0070C0"/>
                </a:solidFill>
              </a:rPr>
              <a:t>INDICACIONES QUIRÚRGICAS</a:t>
            </a:r>
          </a:p>
          <a:p>
            <a:pPr eaLnBrk="1" hangingPunct="1"/>
            <a:endParaRPr lang="es-AR" altLang="es-AR"/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BASADAS EN LA CLINICA, ECO Y PAAF</a:t>
            </a:r>
          </a:p>
          <a:p>
            <a:pPr eaLnBrk="1" hangingPunct="1"/>
            <a:r>
              <a:rPr lang="es-AR" altLang="es-AR"/>
              <a:t> </a:t>
            </a:r>
            <a:endParaRPr lang="es-ES" altLang="es-AR"/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CLASE 2 </a:t>
            </a:r>
            <a:r>
              <a:rPr lang="es-AR" altLang="es-AR"/>
              <a:t>- SEGUIMIENTO CLINICO - ECO</a:t>
            </a:r>
          </a:p>
          <a:p>
            <a:pPr eaLnBrk="1" hangingPunct="1"/>
            <a:r>
              <a:rPr lang="es-AR" altLang="es-AR"/>
              <a:t>                  TERAPIA SUPRESIVA T4</a:t>
            </a:r>
          </a:p>
          <a:p>
            <a:pPr eaLnBrk="1" hangingPunct="1"/>
            <a:r>
              <a:rPr lang="es-AR" altLang="es-AR"/>
              <a:t>                   </a:t>
            </a:r>
          </a:p>
          <a:p>
            <a:pPr eaLnBrk="1" hangingPunct="1"/>
            <a:r>
              <a:rPr lang="es-AR" altLang="es-AR"/>
              <a:t>                   CIRUGIA SI HAY EFECTO DE MASA</a:t>
            </a:r>
          </a:p>
          <a:p>
            <a:pPr eaLnBrk="1" hangingPunct="1"/>
            <a:r>
              <a:rPr lang="es-AR" altLang="es-AR"/>
              <a:t>                   CIRUGIA MINIMAMENTE INVASIVA</a:t>
            </a:r>
          </a:p>
          <a:p>
            <a:pPr eaLnBrk="1" hangingPunct="1"/>
            <a:r>
              <a:rPr lang="es-AR" altLang="es-AR"/>
              <a:t>                   PROCEDIMIENTOS PERCUTANEOS</a:t>
            </a:r>
          </a:p>
          <a:p>
            <a:pPr eaLnBrk="1" hangingPunct="1"/>
            <a:r>
              <a:rPr lang="es-AR" altLang="es-AR"/>
              <a:t>                   TRATAMIENTO CON I131</a:t>
            </a:r>
          </a:p>
          <a:p>
            <a:pPr eaLnBrk="1" hangingPunct="1"/>
            <a:endParaRPr lang="es-ES" altLang="es-AR"/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493C67-E4A8-491D-98B1-083969C616D1}" type="slidenum">
              <a:rPr lang="es-AR" altLang="es-AR">
                <a:solidFill>
                  <a:srgbClr val="000000"/>
                </a:solidFill>
              </a:rPr>
              <a:pPr eaLnBrk="1" hangingPunct="1"/>
              <a:t>27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43011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3 Rectángulo"/>
          <p:cNvSpPr>
            <a:spLocks noChangeArrowheads="1"/>
          </p:cNvSpPr>
          <p:nvPr/>
        </p:nvSpPr>
        <p:spPr bwMode="auto">
          <a:xfrm>
            <a:off x="3216276" y="2838451"/>
            <a:ext cx="66960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b="1">
                <a:solidFill>
                  <a:srgbClr val="0070C0"/>
                </a:solidFill>
              </a:rPr>
              <a:t>INDICACIONES QUIRÚRGICAS</a:t>
            </a:r>
          </a:p>
          <a:p>
            <a:pPr eaLnBrk="1" hangingPunct="1"/>
            <a:endParaRPr lang="es-AR" altLang="es-AR"/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BASADAS EN LA CLINICA, ECO Y PAAF</a:t>
            </a:r>
          </a:p>
          <a:p>
            <a:pPr eaLnBrk="1" hangingPunct="1"/>
            <a:r>
              <a:rPr lang="es-AR" altLang="es-AR"/>
              <a:t> </a:t>
            </a:r>
            <a:endParaRPr lang="es-ES" altLang="es-AR"/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CLASE 3 </a:t>
            </a:r>
            <a:r>
              <a:rPr lang="es-AR" altLang="es-AR"/>
              <a:t>- CIRUGIA EN LA MAYORIA DE LOS CASOS</a:t>
            </a:r>
          </a:p>
          <a:p>
            <a:pPr eaLnBrk="1" hangingPunct="1"/>
            <a:r>
              <a:rPr lang="es-AR" altLang="es-AR"/>
              <a:t>                   SEGUIMIENTO CLINICO. ECO Y PAAF EN     	  	    CASOS SELECCIONADOS</a:t>
            </a:r>
            <a:endParaRPr lang="es-ES" altLang="es-AR"/>
          </a:p>
        </p:txBody>
      </p:sp>
      <p:sp>
        <p:nvSpPr>
          <p:cNvPr id="43013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5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9CEC542-0195-4055-9524-7D06AF012871}" type="slidenum">
              <a:rPr lang="es-AR" altLang="es-AR">
                <a:solidFill>
                  <a:srgbClr val="000000"/>
                </a:solidFill>
              </a:rPr>
              <a:pPr eaLnBrk="1" hangingPunct="1"/>
              <a:t>28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44035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3 Rectángulo"/>
          <p:cNvSpPr>
            <a:spLocks noChangeArrowheads="1"/>
          </p:cNvSpPr>
          <p:nvPr/>
        </p:nvSpPr>
        <p:spPr bwMode="auto">
          <a:xfrm>
            <a:off x="3810000" y="2690814"/>
            <a:ext cx="457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b="1">
                <a:solidFill>
                  <a:srgbClr val="0070C0"/>
                </a:solidFill>
              </a:rPr>
              <a:t>INDICACIONES QUIRÚRGICAS</a:t>
            </a:r>
          </a:p>
          <a:p>
            <a:pPr eaLnBrk="1" hangingPunct="1"/>
            <a:endParaRPr lang="es-AR" altLang="es-AR"/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BASADAS EN LA CLINICA, ECO Y PAAF</a:t>
            </a:r>
          </a:p>
          <a:p>
            <a:pPr eaLnBrk="1" hangingPunct="1"/>
            <a:r>
              <a:rPr lang="es-AR" altLang="es-AR"/>
              <a:t> </a:t>
            </a:r>
            <a:endParaRPr lang="es-ES" altLang="es-AR">
              <a:solidFill>
                <a:srgbClr val="0070C0"/>
              </a:solidFill>
            </a:endParaRPr>
          </a:p>
          <a:p>
            <a:pPr eaLnBrk="1" hangingPunct="1"/>
            <a:r>
              <a:rPr lang="es-AR" altLang="es-AR">
                <a:solidFill>
                  <a:srgbClr val="0070C0"/>
                </a:solidFill>
              </a:rPr>
              <a:t>CLASE 4 Y 5 </a:t>
            </a:r>
            <a:r>
              <a:rPr lang="es-AR" altLang="es-AR"/>
              <a:t>- CIRUGIA</a:t>
            </a:r>
            <a:endParaRPr lang="es-ES" altLang="es-AR"/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2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BE4B4D-43B4-4EC4-A34A-CEBCC294B7D1}" type="slidenum">
              <a:rPr lang="es-AR" altLang="es-AR">
                <a:solidFill>
                  <a:srgbClr val="000000"/>
                </a:solidFill>
              </a:rPr>
              <a:pPr eaLnBrk="1" hangingPunct="1"/>
              <a:t>29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45059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5 CuadroTexto"/>
          <p:cNvSpPr txBox="1">
            <a:spLocks noChangeArrowheads="1"/>
          </p:cNvSpPr>
          <p:nvPr/>
        </p:nvSpPr>
        <p:spPr bwMode="auto">
          <a:xfrm>
            <a:off x="3359150" y="2754314"/>
            <a:ext cx="59769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AR"/>
              <a:t>El uso de </a:t>
            </a:r>
            <a:r>
              <a:rPr lang="en-US" altLang="es-AR">
                <a:solidFill>
                  <a:srgbClr val="00B050"/>
                </a:solidFill>
              </a:rPr>
              <a:t>marcadores moleculares </a:t>
            </a:r>
            <a:r>
              <a:rPr lang="en-US" altLang="es-AR"/>
              <a:t>(BRAF, RAS, RET/PTC, Pax8-PPARγ, o galectin-3)  puede ser considerado en pacientes con citología indeterminada en la PAAF, como ayuda en la indicación terapéutica. </a:t>
            </a:r>
          </a:p>
          <a:p>
            <a:pPr eaLnBrk="1" hangingPunct="1"/>
            <a:endParaRPr lang="en-US" altLang="es-AR"/>
          </a:p>
          <a:p>
            <a:pPr eaLnBrk="1" hangingPunct="1"/>
            <a:endParaRPr lang="es-ES" altLang="es-AR"/>
          </a:p>
        </p:txBody>
      </p:sp>
      <p:sp>
        <p:nvSpPr>
          <p:cNvPr id="45061" name="6 Rectángulo"/>
          <p:cNvSpPr>
            <a:spLocks noChangeArrowheads="1"/>
          </p:cNvSpPr>
          <p:nvPr/>
        </p:nvSpPr>
        <p:spPr bwMode="auto">
          <a:xfrm>
            <a:off x="3503614" y="4406901"/>
            <a:ext cx="5761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s-AR" sz="1200"/>
              <a:t>The American Thyroid Association (ATA) Guidelines Taskforce on Thyroid Nodules and Differentiated Thyroid Cancer</a:t>
            </a:r>
          </a:p>
        </p:txBody>
      </p:sp>
      <p:sp>
        <p:nvSpPr>
          <p:cNvPr id="4506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2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72A39C-F985-45DB-B8D6-7DBB3C14FA85}" type="slidenum">
              <a:rPr lang="es-AR" altLang="es-AR">
                <a:solidFill>
                  <a:srgbClr val="000000"/>
                </a:solidFill>
              </a:rPr>
              <a:pPr eaLnBrk="1" hangingPunct="1"/>
              <a:t>3</a:t>
            </a:fld>
            <a:endParaRPr lang="es-AR" altLang="es-AR">
              <a:solidFill>
                <a:srgbClr val="000000"/>
              </a:soli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18437" name="3 CuadroTexto"/>
          <p:cNvSpPr txBox="1">
            <a:spLocks noChangeArrowheads="1"/>
          </p:cNvSpPr>
          <p:nvPr/>
        </p:nvSpPr>
        <p:spPr bwMode="auto">
          <a:xfrm>
            <a:off x="3359150" y="3132138"/>
            <a:ext cx="720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400">
                <a:solidFill>
                  <a:srgbClr val="0070C0"/>
                </a:solidFill>
              </a:rPr>
              <a:t>MAÑANA OPERO UN CANCER DE TIROIDES</a:t>
            </a:r>
            <a:endParaRPr lang="es-ES" altLang="es-AR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C5690A2-FA58-4A89-BF33-C94230AC9ACB}" type="slidenum">
              <a:rPr lang="es-AR" altLang="es-AR">
                <a:solidFill>
                  <a:srgbClr val="000000"/>
                </a:solidFill>
              </a:rPr>
              <a:pPr eaLnBrk="1" hangingPunct="1"/>
              <a:t>30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46083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3 Rectángulo"/>
          <p:cNvSpPr>
            <a:spLocks noChangeArrowheads="1"/>
          </p:cNvSpPr>
          <p:nvPr/>
        </p:nvSpPr>
        <p:spPr bwMode="auto">
          <a:xfrm>
            <a:off x="2640013" y="1989139"/>
            <a:ext cx="763270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b="1">
                <a:solidFill>
                  <a:srgbClr val="0070C0"/>
                </a:solidFill>
              </a:rPr>
              <a:t>METAS DEL TRATAMIENTO QUIRURGICO INICIAL</a:t>
            </a:r>
          </a:p>
          <a:p>
            <a:pPr eaLnBrk="1" hangingPunct="1"/>
            <a:endParaRPr lang="es-AR" altLang="es-AR"/>
          </a:p>
          <a:p>
            <a:pPr eaLnBrk="1" hangingPunct="1"/>
            <a:r>
              <a:rPr lang="es-AR" altLang="es-AR" sz="1600"/>
              <a:t>1- REMOCIÓN DEL TUMOR PRIMARIO Y LOS GANGLIOS COMPROMETIDOS</a:t>
            </a:r>
          </a:p>
          <a:p>
            <a:pPr eaLnBrk="1" hangingPunct="1"/>
            <a:endParaRPr lang="es-AR" altLang="es-AR" sz="1600"/>
          </a:p>
          <a:p>
            <a:pPr eaLnBrk="1" hangingPunct="1"/>
            <a:r>
              <a:rPr lang="es-AR" altLang="es-AR" sz="1600"/>
              <a:t>2- MINIMIZAR LA MORBILIDAD QUIRURGICA</a:t>
            </a:r>
          </a:p>
          <a:p>
            <a:pPr eaLnBrk="1" hangingPunct="1"/>
            <a:endParaRPr lang="es-AR" altLang="es-AR" sz="1600"/>
          </a:p>
          <a:p>
            <a:pPr eaLnBrk="1" hangingPunct="1"/>
            <a:r>
              <a:rPr lang="es-AR" altLang="es-AR" sz="1600"/>
              <a:t>3- PERMITIR LA ESTADIFICACION SEGURA DE LA ENFERMEDAD</a:t>
            </a:r>
          </a:p>
          <a:p>
            <a:pPr eaLnBrk="1" hangingPunct="1"/>
            <a:endParaRPr lang="es-AR" altLang="es-AR" sz="1600"/>
          </a:p>
          <a:p>
            <a:pPr eaLnBrk="1" hangingPunct="1"/>
            <a:r>
              <a:rPr lang="es-AR" altLang="es-AR" sz="1600"/>
              <a:t>4- FACILITAR EL TRATAMIENTO POSTQX CON I131</a:t>
            </a:r>
          </a:p>
          <a:p>
            <a:pPr eaLnBrk="1" hangingPunct="1"/>
            <a:endParaRPr lang="es-AR" altLang="es-AR" sz="1600"/>
          </a:p>
          <a:p>
            <a:pPr eaLnBrk="1" hangingPunct="1"/>
            <a:r>
              <a:rPr lang="es-AR" altLang="es-AR" sz="1600"/>
              <a:t>5- PERMITIR LA VIGILANCIA A LARGO PLAZO DE LA RECURRENCIA</a:t>
            </a:r>
          </a:p>
          <a:p>
            <a:pPr eaLnBrk="1" hangingPunct="1"/>
            <a:endParaRPr lang="es-AR" altLang="es-AR" sz="1600"/>
          </a:p>
          <a:p>
            <a:pPr eaLnBrk="1" hangingPunct="1"/>
            <a:r>
              <a:rPr lang="es-AR" altLang="es-AR" sz="1600"/>
              <a:t>6- MINIMIZAR EL RIESGO DE RECURRENCIA Y DISEMINACION</a:t>
            </a:r>
          </a:p>
        </p:txBody>
      </p:sp>
      <p:sp>
        <p:nvSpPr>
          <p:cNvPr id="46085" name="5 Rectángulo"/>
          <p:cNvSpPr>
            <a:spLocks noChangeArrowheads="1"/>
          </p:cNvSpPr>
          <p:nvPr/>
        </p:nvSpPr>
        <p:spPr bwMode="auto">
          <a:xfrm>
            <a:off x="5826125" y="5446713"/>
            <a:ext cx="5670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AR" sz="1200"/>
              <a:t>Revised American Thyroid Association Management</a:t>
            </a:r>
          </a:p>
          <a:p>
            <a:pPr eaLnBrk="1" hangingPunct="1"/>
            <a:r>
              <a:rPr lang="en-US" altLang="es-AR" sz="1200"/>
              <a:t>Guidelines for Patients with Thyroid Nodules</a:t>
            </a:r>
          </a:p>
          <a:p>
            <a:pPr eaLnBrk="1" hangingPunct="1"/>
            <a:r>
              <a:rPr lang="es-ES" altLang="es-AR" sz="1200"/>
              <a:t>and Differentiated Thyroid Cancer</a:t>
            </a:r>
          </a:p>
        </p:txBody>
      </p:sp>
      <p:sp>
        <p:nvSpPr>
          <p:cNvPr id="46086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3 Rectángulo"/>
          <p:cNvSpPr>
            <a:spLocks noChangeArrowheads="1"/>
          </p:cNvSpPr>
          <p:nvPr/>
        </p:nvSpPr>
        <p:spPr bwMode="auto">
          <a:xfrm>
            <a:off x="2782888" y="2690813"/>
            <a:ext cx="756126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b="1">
                <a:solidFill>
                  <a:srgbClr val="0070C0"/>
                </a:solidFill>
              </a:rPr>
              <a:t>EXTENSION DE LA CIRUGIA TIROIDEA EN CA DIFERENCIADO</a:t>
            </a:r>
          </a:p>
          <a:p>
            <a:pPr eaLnBrk="1" hangingPunct="1"/>
            <a:r>
              <a:rPr lang="es-AR" altLang="es-AR"/>
              <a:t> </a:t>
            </a:r>
          </a:p>
          <a:p>
            <a:pPr eaLnBrk="1" hangingPunct="1">
              <a:buFontTx/>
              <a:buChar char="-"/>
            </a:pPr>
            <a:r>
              <a:rPr lang="es-AR" altLang="es-AR"/>
              <a:t>HEMITIROIDECTOMIA CON O SIN ISTMECTOMIA</a:t>
            </a:r>
          </a:p>
          <a:p>
            <a:pPr eaLnBrk="1" hangingPunct="1"/>
            <a:endParaRPr lang="es-AR" altLang="es-AR"/>
          </a:p>
          <a:p>
            <a:pPr eaLnBrk="1" hangingPunct="1">
              <a:buFontTx/>
              <a:buChar char="-"/>
            </a:pPr>
            <a:r>
              <a:rPr lang="es-AR" altLang="es-AR"/>
              <a:t>TIROIDECTOMIA SUBTOTAL</a:t>
            </a:r>
          </a:p>
          <a:p>
            <a:pPr eaLnBrk="1" hangingPunct="1"/>
            <a:endParaRPr lang="es-AR" altLang="es-AR"/>
          </a:p>
          <a:p>
            <a:pPr eaLnBrk="1" hangingPunct="1">
              <a:buFontTx/>
              <a:buChar char="-"/>
            </a:pPr>
            <a:r>
              <a:rPr lang="es-AR" altLang="es-AR"/>
              <a:t>TIROIDECTOMIA NEAR-TOTAL</a:t>
            </a:r>
          </a:p>
          <a:p>
            <a:pPr eaLnBrk="1" hangingPunct="1"/>
            <a:endParaRPr lang="es-AR" altLang="es-AR"/>
          </a:p>
          <a:p>
            <a:pPr eaLnBrk="1" hangingPunct="1">
              <a:buFontTx/>
              <a:buChar char="-"/>
            </a:pPr>
            <a:r>
              <a:rPr lang="es-AR" altLang="es-AR"/>
              <a:t>TIROIDETOMIA TOTAL</a:t>
            </a:r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47109" name="5 Rectángulo"/>
          <p:cNvSpPr>
            <a:spLocks noChangeArrowheads="1"/>
          </p:cNvSpPr>
          <p:nvPr/>
        </p:nvSpPr>
        <p:spPr bwMode="auto">
          <a:xfrm>
            <a:off x="9817101" y="6218239"/>
            <a:ext cx="4988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B35D75-5D78-4DFF-B242-209D024DE2FC}" type="slidenum">
              <a:rPr lang="es-AR" altLang="es-AR" sz="1400"/>
              <a:pPr eaLnBrk="1" hangingPunct="1"/>
              <a:t>31</a:t>
            </a:fld>
            <a:endParaRPr lang="es-ES" altLang="es-AR" sz="1400"/>
          </a:p>
        </p:txBody>
      </p:sp>
    </p:spTree>
    <p:extLst>
      <p:ext uri="{BB962C8B-B14F-4D97-AF65-F5344CB8AC3E}">
        <p14:creationId xmlns:p14="http://schemas.microsoft.com/office/powerpoint/2010/main" val="327059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0C211A-B0B0-46AB-AC24-4C4C5EFE6F2E}" type="slidenum">
              <a:rPr lang="es-AR" altLang="es-AR">
                <a:solidFill>
                  <a:srgbClr val="000000"/>
                </a:solidFill>
              </a:rPr>
              <a:pPr eaLnBrk="1" hangingPunct="1"/>
              <a:t>32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48131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3 CuadroTexto"/>
          <p:cNvSpPr txBox="1">
            <a:spLocks noChangeArrowheads="1"/>
          </p:cNvSpPr>
          <p:nvPr/>
        </p:nvSpPr>
        <p:spPr bwMode="auto">
          <a:xfrm>
            <a:off x="2855914" y="2492375"/>
            <a:ext cx="68405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AR" sz="2000" b="1">
                <a:solidFill>
                  <a:srgbClr val="0070C0"/>
                </a:solidFill>
                <a:cs typeface="Times New Roman" panose="02020603050405020304" pitchFamily="18" charset="0"/>
              </a:rPr>
              <a:t>RAZONES PARA LA TIROIDECTOMIA SUBTOTAL</a:t>
            </a:r>
            <a:r>
              <a:rPr lang="es-ES_tradnl" altLang="es-AR" sz="2000">
                <a:cs typeface="Times New Roman" panose="02020603050405020304" pitchFamily="18" charset="0"/>
              </a:rPr>
              <a:t/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/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Menor índice de lesión recurrencial e hipoparatiroidismo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Evolución indolente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Altas tasas de sobrevida, comparables a las de la T.T.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Aplicación según el grupo de riesgo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Aplicación de I</a:t>
            </a:r>
            <a:r>
              <a:rPr lang="es-ES_tradnl" altLang="es-AR" sz="2000" baseline="30000">
                <a:cs typeface="Times New Roman" panose="02020603050405020304" pitchFamily="18" charset="0"/>
              </a:rPr>
              <a:t>131</a:t>
            </a:r>
            <a:r>
              <a:rPr lang="es-ES_tradnl" altLang="es-AR" sz="2000">
                <a:cs typeface="Times New Roman" panose="02020603050405020304" pitchFamily="18" charset="0"/>
              </a:rPr>
              <a:t> para control de la masa remanente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Detección y reoperación de recidivas</a:t>
            </a:r>
            <a:endParaRPr lang="es-ES" altLang="es-AR" sz="2000"/>
          </a:p>
        </p:txBody>
      </p:sp>
      <p:sp>
        <p:nvSpPr>
          <p:cNvPr id="48133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3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B6C61B9-3463-4118-A16F-2B5EBBF01FC2}" type="slidenum">
              <a:rPr lang="es-AR" altLang="es-AR">
                <a:solidFill>
                  <a:srgbClr val="000000"/>
                </a:solidFill>
              </a:rPr>
              <a:pPr eaLnBrk="1" hangingPunct="1"/>
              <a:t>33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49155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3 CuadroTexto"/>
          <p:cNvSpPr txBox="1">
            <a:spLocks noChangeArrowheads="1"/>
          </p:cNvSpPr>
          <p:nvPr/>
        </p:nvSpPr>
        <p:spPr bwMode="auto">
          <a:xfrm>
            <a:off x="3143251" y="1557339"/>
            <a:ext cx="6913563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AR" sz="2000" b="1">
                <a:solidFill>
                  <a:srgbClr val="0070C0"/>
                </a:solidFill>
                <a:cs typeface="Times New Roman" panose="02020603050405020304" pitchFamily="18" charset="0"/>
              </a:rPr>
              <a:t>RAZONES PARA LA TIROIDECTOMIA TOTAL</a:t>
            </a:r>
            <a:r>
              <a:rPr lang="es-ES_tradnl" altLang="es-AR" sz="2000" b="1" u="sng">
                <a:cs typeface="Times New Roman" panose="02020603050405020304" pitchFamily="18" charset="0"/>
              </a:rPr>
              <a:t/>
            </a:r>
            <a:br>
              <a:rPr lang="es-ES_tradnl" altLang="es-AR" sz="2000" b="1" u="sng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/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Multicentricidad o bilateralidad del Ca</a:t>
            </a:r>
          </a:p>
          <a:p>
            <a:pPr eaLnBrk="1" hangingPunct="1"/>
            <a:r>
              <a:rPr lang="es-ES_tradnl" altLang="es-AR" sz="2000">
                <a:cs typeface="Times New Roman" panose="02020603050405020304" pitchFamily="18" charset="0"/>
              </a:rPr>
              <a:t>- Mayor incidencia de MTT distantes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Recidiva en lóbulo remanente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Recidiva local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Las recidivas pueden ser más indiferenciadas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Las reoperaciones aumentan la morbimortalidad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Facilita el uso de I</a:t>
            </a:r>
            <a:r>
              <a:rPr lang="es-ES_tradnl" altLang="es-AR" sz="2000" baseline="30000">
                <a:cs typeface="Times New Roman" panose="02020603050405020304" pitchFamily="18" charset="0"/>
              </a:rPr>
              <a:t>131</a:t>
            </a:r>
            <a:r>
              <a:rPr lang="es-ES_tradnl" altLang="es-AR" sz="2000">
                <a:cs typeface="Times New Roman" panose="02020603050405020304" pitchFamily="18" charset="0"/>
              </a:rPr>
              <a:t> para diagnóstico y Tto. precoz de las MTT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Facilita el uso del dosaje de tiroglobulina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Se puede compensar el hipotiroidismo e hipoparatiroidismo</a:t>
            </a:r>
            <a:endParaRPr lang="es-ES" altLang="es-AR" sz="2000"/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2F6BD98-1F4E-47BF-B8F4-82BF5FFB2A5A}" type="slidenum">
              <a:rPr lang="es-AR" altLang="es-AR">
                <a:solidFill>
                  <a:srgbClr val="000000"/>
                </a:solidFill>
              </a:rPr>
              <a:pPr eaLnBrk="1" hangingPunct="1"/>
              <a:t>34</a:t>
            </a:fld>
            <a:endParaRPr lang="es-AR" altLang="es-AR">
              <a:solidFill>
                <a:srgbClr val="000000"/>
              </a:solidFill>
            </a:endParaRPr>
          </a:p>
        </p:txBody>
      </p:sp>
      <p:sp>
        <p:nvSpPr>
          <p:cNvPr id="50179" name="2 Rectángulo"/>
          <p:cNvSpPr>
            <a:spLocks noChangeArrowheads="1"/>
          </p:cNvSpPr>
          <p:nvPr/>
        </p:nvSpPr>
        <p:spPr bwMode="auto">
          <a:xfrm>
            <a:off x="3810000" y="1997076"/>
            <a:ext cx="45720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AR" sz="2000" b="1">
                <a:solidFill>
                  <a:srgbClr val="0070C0"/>
                </a:solidFill>
                <a:cs typeface="Times New Roman" panose="02020603050405020304" pitchFamily="18" charset="0"/>
              </a:rPr>
              <a:t>INDICACIONES ABSOLUTAS PARA LA TIROIDECTOMIA TOTAL</a:t>
            </a:r>
            <a:r>
              <a:rPr lang="es-ES_tradnl" altLang="es-AR" sz="2000">
                <a:cs typeface="Times New Roman" panose="02020603050405020304" pitchFamily="18" charset="0"/>
              </a:rPr>
              <a:t/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/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Enfermedad grosera bilateral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Extensión extracapsular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Tamaño mayor de 4 cm.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Presencia de MTT contralaterales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Ca localmente invasivo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Edad mayor de 45 a.</a:t>
            </a:r>
            <a:br>
              <a:rPr lang="es-ES_tradnl" altLang="es-AR" sz="2000">
                <a:cs typeface="Times New Roman" panose="02020603050405020304" pitchFamily="18" charset="0"/>
              </a:rPr>
            </a:br>
            <a:r>
              <a:rPr lang="es-ES_tradnl" altLang="es-AR" sz="2000">
                <a:cs typeface="Times New Roman" panose="02020603050405020304" pitchFamily="18" charset="0"/>
              </a:rPr>
              <a:t>- grupos de alto riesgo, de mal pronóstico</a:t>
            </a:r>
            <a:endParaRPr lang="es-ES" altLang="es-AR" sz="2000"/>
          </a:p>
        </p:txBody>
      </p:sp>
      <p:pic>
        <p:nvPicPr>
          <p:cNvPr id="50180" name="Picture 9" descr="ESCUDO SERV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0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9B1BF25-17C8-4B87-A9F3-D236F75910EC}" type="slidenum">
              <a:rPr lang="es-AR" altLang="es-AR">
                <a:solidFill>
                  <a:srgbClr val="000000"/>
                </a:solidFill>
              </a:rPr>
              <a:pPr eaLnBrk="1" hangingPunct="1"/>
              <a:t>35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51203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51205" name="4 CuadroTexto"/>
          <p:cNvSpPr txBox="1">
            <a:spLocks noChangeArrowheads="1"/>
          </p:cNvSpPr>
          <p:nvPr/>
        </p:nvSpPr>
        <p:spPr bwMode="auto">
          <a:xfrm>
            <a:off x="3071814" y="1628776"/>
            <a:ext cx="60483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AR" b="1">
                <a:solidFill>
                  <a:srgbClr val="0070C0"/>
                </a:solidFill>
              </a:rPr>
              <a:t>CA PAPILAR DE TIROIDES</a:t>
            </a:r>
          </a:p>
          <a:p>
            <a:pPr eaLnBrk="1" hangingPunct="1"/>
            <a:endParaRPr lang="es-ES" altLang="es-AR"/>
          </a:p>
          <a:p>
            <a:pPr eaLnBrk="1" hangingPunct="1"/>
            <a:r>
              <a:rPr lang="es-ES" altLang="es-AR"/>
              <a:t>Compromiso ganglionar en el 20-50 % usando técnicas patológicas standard.</a:t>
            </a:r>
          </a:p>
          <a:p>
            <a:pPr eaLnBrk="1" hangingPunct="1"/>
            <a:endParaRPr lang="es-ES" altLang="es-AR"/>
          </a:p>
          <a:p>
            <a:pPr eaLnBrk="1" hangingPunct="1"/>
            <a:r>
              <a:rPr lang="es-ES" altLang="es-AR"/>
              <a:t>Puede haber micrometástasis en el 90 % de los casos.</a:t>
            </a:r>
          </a:p>
          <a:p>
            <a:pPr eaLnBrk="1" hangingPunct="1"/>
            <a:r>
              <a:rPr lang="en-US" altLang="es-AR"/>
              <a:t>Cuál es su significación clínica?</a:t>
            </a:r>
          </a:p>
          <a:p>
            <a:pPr eaLnBrk="1" hangingPunct="1"/>
            <a:endParaRPr lang="en-US" altLang="es-AR"/>
          </a:p>
          <a:p>
            <a:pPr eaLnBrk="1" hangingPunct="1"/>
            <a:r>
              <a:rPr lang="en-US" altLang="es-AR"/>
              <a:t>La ecografía identifica el 20-30 % de los ganglios cervicales, pero puede soslayar la mitad de los ganglios encontrados realmente en la cirugía.</a:t>
            </a:r>
            <a:endParaRPr lang="es-ES" altLang="es-AR"/>
          </a:p>
        </p:txBody>
      </p:sp>
      <p:sp>
        <p:nvSpPr>
          <p:cNvPr id="51206" name="5 CuadroTexto"/>
          <p:cNvSpPr txBox="1">
            <a:spLocks noChangeArrowheads="1"/>
          </p:cNvSpPr>
          <p:nvPr/>
        </p:nvSpPr>
        <p:spPr bwMode="auto">
          <a:xfrm>
            <a:off x="5591176" y="5157789"/>
            <a:ext cx="3673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AR" sz="1000"/>
              <a:t>Jeh SK, Jung SL, Kim BS, Lee YS 2007 Evaluating the degree</a:t>
            </a:r>
          </a:p>
          <a:p>
            <a:pPr eaLnBrk="1" hangingPunct="1"/>
            <a:r>
              <a:rPr lang="en-US" altLang="es-AR" sz="1000"/>
              <a:t>of conformity of papillary carcinoma and follicular carcinoma</a:t>
            </a:r>
          </a:p>
          <a:p>
            <a:pPr eaLnBrk="1" hangingPunct="1"/>
            <a:r>
              <a:rPr lang="en-US" altLang="es-AR" sz="1000"/>
              <a:t>to the reported ultrasonographic findings of malignant</a:t>
            </a:r>
          </a:p>
          <a:p>
            <a:pPr eaLnBrk="1" hangingPunct="1"/>
            <a:r>
              <a:rPr lang="nl-NL" altLang="es-AR" sz="1000"/>
              <a:t>thyroid tumor. Korean J Radiol 8:192–197.</a:t>
            </a:r>
            <a:endParaRPr lang="es-ES" altLang="es-AR" sz="1000"/>
          </a:p>
        </p:txBody>
      </p:sp>
    </p:spTree>
    <p:extLst>
      <p:ext uri="{BB962C8B-B14F-4D97-AF65-F5344CB8AC3E}">
        <p14:creationId xmlns:p14="http://schemas.microsoft.com/office/powerpoint/2010/main" val="36453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8F7DAB-2148-4827-AC8A-8AFA6D7D0C84}" type="slidenum">
              <a:rPr lang="es-AR" altLang="es-AR">
                <a:solidFill>
                  <a:srgbClr val="000000"/>
                </a:solidFill>
              </a:rPr>
              <a:pPr eaLnBrk="1" hangingPunct="1"/>
              <a:t>36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52227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52229" name="4 CuadroTexto"/>
          <p:cNvSpPr txBox="1">
            <a:spLocks noChangeArrowheads="1"/>
          </p:cNvSpPr>
          <p:nvPr/>
        </p:nvSpPr>
        <p:spPr bwMode="auto">
          <a:xfrm>
            <a:off x="2495550" y="1125539"/>
            <a:ext cx="76327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/>
              <a:t>MTT  ganglionares, edad mayor a 45 años, MTT a distancia y tumor grande son predictores de mala evolución.  </a:t>
            </a:r>
            <a:endParaRPr lang="es-ES" altLang="es-AR" sz="2000"/>
          </a:p>
        </p:txBody>
      </p:sp>
      <p:sp>
        <p:nvSpPr>
          <p:cNvPr id="52230" name="5 Rectángulo"/>
          <p:cNvSpPr>
            <a:spLocks noChangeArrowheads="1"/>
          </p:cNvSpPr>
          <p:nvPr/>
        </p:nvSpPr>
        <p:spPr bwMode="auto">
          <a:xfrm>
            <a:off x="5484813" y="1844676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AR" sz="1000"/>
              <a:t>Podnos YD, Smith D, Wagman LD, Ellenhorn JD 2005 The</a:t>
            </a:r>
          </a:p>
          <a:p>
            <a:pPr eaLnBrk="1" hangingPunct="1"/>
            <a:r>
              <a:rPr lang="en-US" altLang="es-AR" sz="1000"/>
              <a:t>implication of lymph node metastasis on survival in patients</a:t>
            </a:r>
          </a:p>
          <a:p>
            <a:pPr eaLnBrk="1" hangingPunct="1"/>
            <a:r>
              <a:rPr lang="en-US" altLang="es-AR" sz="1000"/>
              <a:t>with well-differentiated thyroid cancer. Am Surg</a:t>
            </a:r>
          </a:p>
          <a:p>
            <a:pPr eaLnBrk="1" hangingPunct="1"/>
            <a:r>
              <a:rPr lang="es-ES" altLang="es-AR" sz="1000"/>
              <a:t>71:731–734.</a:t>
            </a:r>
          </a:p>
        </p:txBody>
      </p:sp>
      <p:sp>
        <p:nvSpPr>
          <p:cNvPr id="52231" name="6 CuadroTexto"/>
          <p:cNvSpPr txBox="1">
            <a:spLocks noChangeArrowheads="1"/>
          </p:cNvSpPr>
          <p:nvPr/>
        </p:nvSpPr>
        <p:spPr bwMode="auto">
          <a:xfrm>
            <a:off x="2566988" y="2852739"/>
            <a:ext cx="7129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/>
              <a:t>Las MTT ganglionares son un factor independiente de riesgo en pacientes mayores a 45 años.</a:t>
            </a:r>
            <a:endParaRPr lang="es-ES" altLang="es-AR" sz="2000"/>
          </a:p>
        </p:txBody>
      </p:sp>
      <p:sp>
        <p:nvSpPr>
          <p:cNvPr id="52232" name="7 Rectángulo"/>
          <p:cNvSpPr>
            <a:spLocks noChangeArrowheads="1"/>
          </p:cNvSpPr>
          <p:nvPr/>
        </p:nvSpPr>
        <p:spPr bwMode="auto">
          <a:xfrm>
            <a:off x="5591175" y="3573464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AR" sz="1000"/>
              <a:t>Zaydfudim V, Feurer ID, Griffin MR, Phay JE 2008 The</a:t>
            </a:r>
          </a:p>
          <a:p>
            <a:pPr eaLnBrk="1" hangingPunct="1"/>
            <a:r>
              <a:rPr lang="en-US" altLang="es-AR" sz="1000"/>
              <a:t>impact of lymph node involvement on survival in patients</a:t>
            </a:r>
          </a:p>
          <a:p>
            <a:pPr eaLnBrk="1" hangingPunct="1"/>
            <a:r>
              <a:rPr lang="en-US" altLang="es-AR" sz="1000"/>
              <a:t>with papillary and follicular thyroid carcinoma. Surgery</a:t>
            </a:r>
          </a:p>
          <a:p>
            <a:pPr eaLnBrk="1" hangingPunct="1"/>
            <a:r>
              <a:rPr lang="es-ES" altLang="es-AR" sz="1000"/>
              <a:t>144:1070–1077; discussion 1077–1078.</a:t>
            </a:r>
          </a:p>
        </p:txBody>
      </p:sp>
      <p:sp>
        <p:nvSpPr>
          <p:cNvPr id="52233" name="9 CuadroTexto"/>
          <p:cNvSpPr txBox="1">
            <a:spLocks noChangeArrowheads="1"/>
          </p:cNvSpPr>
          <p:nvPr/>
        </p:nvSpPr>
        <p:spPr bwMode="auto">
          <a:xfrm>
            <a:off x="2711451" y="4508500"/>
            <a:ext cx="69135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/>
              <a:t>El riesgo de recurrencia locoregional es mayor en pacientes con MTT ganglionares, especialmente si son múltiples y/o con compromiso extranodal.</a:t>
            </a:r>
            <a:endParaRPr lang="es-ES" altLang="es-AR" sz="2000"/>
          </a:p>
        </p:txBody>
      </p:sp>
      <p:sp>
        <p:nvSpPr>
          <p:cNvPr id="52234" name="10 Rectángulo"/>
          <p:cNvSpPr>
            <a:spLocks noChangeArrowheads="1"/>
          </p:cNvSpPr>
          <p:nvPr/>
        </p:nvSpPr>
        <p:spPr bwMode="auto">
          <a:xfrm>
            <a:off x="5664200" y="5661025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AR" sz="1000"/>
              <a:t>Leboulleux S, Rubino C, Baudin E, Caillou B, Hartl DM,</a:t>
            </a:r>
          </a:p>
          <a:p>
            <a:pPr eaLnBrk="1" hangingPunct="1"/>
            <a:r>
              <a:rPr lang="es-ES" altLang="es-AR" sz="1000"/>
              <a:t>Bidart JM, Travagli JP, Schlumberger M 2005 Prognostic</a:t>
            </a:r>
          </a:p>
          <a:p>
            <a:pPr eaLnBrk="1" hangingPunct="1"/>
            <a:r>
              <a:rPr lang="en-US" altLang="es-AR" sz="1000"/>
              <a:t>factors for persistent or recurrent disease of papillary thyroid</a:t>
            </a:r>
          </a:p>
          <a:p>
            <a:pPr eaLnBrk="1" hangingPunct="1"/>
            <a:r>
              <a:rPr lang="en-US" altLang="es-AR" sz="1000"/>
              <a:t>carcinoma with neck lymph node metastases and=or</a:t>
            </a:r>
          </a:p>
          <a:p>
            <a:pPr eaLnBrk="1" hangingPunct="1"/>
            <a:r>
              <a:rPr lang="en-US" altLang="es-AR" sz="1000"/>
              <a:t>tumor extension beyond the thyroid capsule at initial diagnosis.</a:t>
            </a:r>
          </a:p>
          <a:p>
            <a:pPr eaLnBrk="1" hangingPunct="1"/>
            <a:r>
              <a:rPr lang="it-IT" altLang="es-AR" sz="1000"/>
              <a:t>J Clin Endocrinol Metab 90:5723–5729.</a:t>
            </a:r>
            <a:endParaRPr lang="es-ES" altLang="es-AR" sz="1000"/>
          </a:p>
        </p:txBody>
      </p:sp>
    </p:spTree>
    <p:extLst>
      <p:ext uri="{BB962C8B-B14F-4D97-AF65-F5344CB8AC3E}">
        <p14:creationId xmlns:p14="http://schemas.microsoft.com/office/powerpoint/2010/main" val="26762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239B57-7E96-4D0D-9EC6-2168AD0EBB50}" type="slidenum">
              <a:rPr lang="es-AR" altLang="es-AR">
                <a:solidFill>
                  <a:srgbClr val="000000"/>
                </a:solidFill>
              </a:rPr>
              <a:pPr eaLnBrk="1" hangingPunct="1"/>
              <a:t>37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53251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pic>
        <p:nvPicPr>
          <p:cNvPr id="532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836614"/>
            <a:ext cx="7720012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11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86D2FC-A88E-42CA-9BC2-CF4F470450C4}" type="slidenum">
              <a:rPr lang="es-AR" altLang="es-AR">
                <a:solidFill>
                  <a:srgbClr val="000000"/>
                </a:solidFill>
              </a:rPr>
              <a:pPr eaLnBrk="1" hangingPunct="1"/>
              <a:t>38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54275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54277" name="4 CuadroTexto"/>
          <p:cNvSpPr txBox="1">
            <a:spLocks noChangeArrowheads="1"/>
          </p:cNvSpPr>
          <p:nvPr/>
        </p:nvSpPr>
        <p:spPr bwMode="auto">
          <a:xfrm>
            <a:off x="2927350" y="2058989"/>
            <a:ext cx="65532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0070C0"/>
                </a:solidFill>
              </a:rPr>
              <a:t>COMPARTIMIENTO CENTRAL - VI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Vaciamiento terapéutico: en pacientes con MTT ganglionares evidentes 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Vaciamiento profiláctico: en pacientes sin MTT ganglionares evidentes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Tiroidectomía sin vaciamiento: en T pequeños, sin MTT ganglionares evidentes</a:t>
            </a:r>
            <a:endParaRPr lang="es-ES" altLang="es-AR" sz="2000"/>
          </a:p>
        </p:txBody>
      </p:sp>
    </p:spTree>
    <p:extLst>
      <p:ext uri="{BB962C8B-B14F-4D97-AF65-F5344CB8AC3E}">
        <p14:creationId xmlns:p14="http://schemas.microsoft.com/office/powerpoint/2010/main" val="9915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45058D-09C4-4364-ABC0-12CF83F1AF39}" type="slidenum">
              <a:rPr lang="es-AR" altLang="es-AR">
                <a:solidFill>
                  <a:srgbClr val="000000"/>
                </a:solidFill>
              </a:rPr>
              <a:pPr eaLnBrk="1" hangingPunct="1"/>
              <a:t>39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55299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55301" name="4 CuadroTexto"/>
          <p:cNvSpPr txBox="1">
            <a:spLocks noChangeArrowheads="1"/>
          </p:cNvSpPr>
          <p:nvPr/>
        </p:nvSpPr>
        <p:spPr bwMode="auto">
          <a:xfrm>
            <a:off x="3359150" y="2058988"/>
            <a:ext cx="65532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0070C0"/>
                </a:solidFill>
              </a:rPr>
              <a:t>COMPARTIMIENTOS LATERALES</a:t>
            </a:r>
          </a:p>
          <a:p>
            <a:pPr eaLnBrk="1" hangingPunct="1"/>
            <a:endParaRPr lang="es-AR" altLang="es-AR" sz="2000"/>
          </a:p>
          <a:p>
            <a:pPr eaLnBrk="1" hangingPunct="1"/>
            <a:r>
              <a:rPr lang="es-AR" altLang="es-AR" sz="2000">
                <a:solidFill>
                  <a:srgbClr val="0070C0"/>
                </a:solidFill>
              </a:rPr>
              <a:t>II AL V</a:t>
            </a:r>
          </a:p>
          <a:p>
            <a:pPr eaLnBrk="1" hangingPunct="1"/>
            <a:r>
              <a:rPr lang="es-AR" altLang="es-AR" sz="2000">
                <a:solidFill>
                  <a:srgbClr val="0070C0"/>
                </a:solidFill>
              </a:rPr>
              <a:t>RARA VEZ EL I</a:t>
            </a:r>
          </a:p>
          <a:p>
            <a:pPr eaLnBrk="1" hangingPunct="1"/>
            <a:endParaRPr lang="es-AR" altLang="es-AR" sz="2000"/>
          </a:p>
          <a:p>
            <a:pPr eaLnBrk="1" hangingPunct="1"/>
            <a:r>
              <a:rPr lang="es-AR" altLang="es-AR" sz="2000"/>
              <a:t>En pacientes con MTT ganglionares evidentes</a:t>
            </a:r>
          </a:p>
          <a:p>
            <a:pPr eaLnBrk="1" hangingPunct="1"/>
            <a:endParaRPr lang="es-AR" altLang="es-AR" sz="2000"/>
          </a:p>
          <a:p>
            <a:pPr eaLnBrk="1" hangingPunct="1"/>
            <a:r>
              <a:rPr lang="es-AR" altLang="es-AR" sz="2000"/>
              <a:t>Vaciamiento terapéutico en bloque</a:t>
            </a:r>
          </a:p>
          <a:p>
            <a:pPr eaLnBrk="1" hangingPunct="1"/>
            <a:r>
              <a:rPr lang="es-AR" altLang="es-AR" sz="2000"/>
              <a:t>Evitar el ¨berry picking¨ </a:t>
            </a:r>
          </a:p>
          <a:p>
            <a:pPr eaLnBrk="1" hangingPunct="1"/>
            <a:endParaRPr lang="es-AR" altLang="es-AR" sz="2000"/>
          </a:p>
          <a:p>
            <a:pPr eaLnBrk="1" hangingPunct="1"/>
            <a:endParaRPr lang="es-AR" altLang="es-AR" sz="2000"/>
          </a:p>
        </p:txBody>
      </p:sp>
    </p:spTree>
    <p:extLst>
      <p:ext uri="{BB962C8B-B14F-4D97-AF65-F5344CB8AC3E}">
        <p14:creationId xmlns:p14="http://schemas.microsoft.com/office/powerpoint/2010/main" val="40559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3 CuadroTexto"/>
          <p:cNvSpPr txBox="1">
            <a:spLocks noChangeArrowheads="1"/>
          </p:cNvSpPr>
          <p:nvPr/>
        </p:nvSpPr>
        <p:spPr bwMode="auto">
          <a:xfrm>
            <a:off x="3359150" y="3132138"/>
            <a:ext cx="720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400">
                <a:solidFill>
                  <a:srgbClr val="0070C0"/>
                </a:solidFill>
              </a:rPr>
              <a:t>MAÑANA OPERO UN CANCER DE TIROIDES</a:t>
            </a:r>
            <a:endParaRPr lang="es-ES" altLang="es-AR" sz="2400">
              <a:solidFill>
                <a:srgbClr val="0070C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 rot="2126817">
            <a:off x="3963988" y="3111500"/>
            <a:ext cx="48244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ES HOMBRE O MUJER?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rot="3783003">
            <a:off x="4129882" y="3098007"/>
            <a:ext cx="482441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QUÉ EDAD TIENE?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 rot="5400000">
            <a:off x="4371182" y="3156744"/>
            <a:ext cx="48244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DÓNDE ES NACIDA Y CRIADA?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 rot="7020330">
            <a:off x="4491038" y="3097213"/>
            <a:ext cx="48260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LE PEDISTE UNA ECO?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 rot="8830890">
            <a:off x="4518026" y="3028950"/>
            <a:ext cx="482441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LE HICISTE UNA PAAF?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rot="10800000">
            <a:off x="3935413" y="3141663"/>
            <a:ext cx="54737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PORQUÉ DECÍS QUE ES UN CA?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 rot="12837619">
            <a:off x="3779839" y="3146425"/>
            <a:ext cx="5634037" cy="649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QUÉ CIRUGÍA LE VAS A HACER?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 rot="14330341">
            <a:off x="4345782" y="3248819"/>
            <a:ext cx="48244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VAS A HACER VACIAMIENTO?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 rot="16200000">
            <a:off x="4435475" y="3155950"/>
            <a:ext cx="48260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LE VAS A HACER I131?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 rot="17896988">
            <a:off x="4464051" y="3149601"/>
            <a:ext cx="4824412" cy="64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LE VAS A DAR T4?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 rot="19542862">
            <a:off x="4367213" y="3141663"/>
            <a:ext cx="48244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HABLASTE DE LAS REOPERACIONES??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295776" y="3141663"/>
            <a:ext cx="482441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rgbClr val="FF0000"/>
                </a:solidFill>
              </a:rPr>
              <a:t>PORQUÉ NO SE LA MANDAS  A UN CABEZA Y CUELLO?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1947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EB716D-ACB4-4254-844E-178787F2A218}" type="slidenum">
              <a:rPr lang="es-AR" altLang="es-AR">
                <a:solidFill>
                  <a:srgbClr val="000000"/>
                </a:solidFill>
              </a:rPr>
              <a:pPr eaLnBrk="1" hangingPunct="1"/>
              <a:t>4</a:t>
            </a:fld>
            <a:endParaRPr lang="es-AR" altLang="es-AR">
              <a:solidFill>
                <a:srgbClr val="000000"/>
              </a:solidFill>
            </a:endParaRPr>
          </a:p>
        </p:txBody>
      </p:sp>
      <p:sp>
        <p:nvSpPr>
          <p:cNvPr id="19473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63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F30681-D8D4-4B81-BA48-C4E7425E950C}" type="slidenum">
              <a:rPr lang="es-AR" altLang="es-AR">
                <a:solidFill>
                  <a:srgbClr val="000000"/>
                </a:solidFill>
              </a:rPr>
              <a:pPr eaLnBrk="1" hangingPunct="1"/>
              <a:t>40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56323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56325" name="4 CuadroTexto"/>
          <p:cNvSpPr txBox="1">
            <a:spLocks noChangeArrowheads="1"/>
          </p:cNvSpPr>
          <p:nvPr/>
        </p:nvSpPr>
        <p:spPr bwMode="auto">
          <a:xfrm>
            <a:off x="3432176" y="1916114"/>
            <a:ext cx="590391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0070C0"/>
                </a:solidFill>
              </a:rPr>
              <a:t>ROL DE LA ESTADIFICACION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VALORAR EL PRONOSTICO DE UN PACIENTE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PERSONALIZAR LA TERAPIA ADYUVANTE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PERSONALIZAR EL SEGUIMIENTO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EVALUAR DIFERENTES ESTRATEGIAS ENTRE GRUPOS COMPARABLES</a:t>
            </a:r>
            <a:endParaRPr lang="es-ES" altLang="es-AR" sz="2000"/>
          </a:p>
        </p:txBody>
      </p:sp>
    </p:spTree>
    <p:extLst>
      <p:ext uri="{BB962C8B-B14F-4D97-AF65-F5344CB8AC3E}">
        <p14:creationId xmlns:p14="http://schemas.microsoft.com/office/powerpoint/2010/main" val="28829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2351088" y="1131889"/>
            <a:ext cx="7993062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AR" altLang="es-AR" b="1">
                <a:solidFill>
                  <a:srgbClr val="0070C0"/>
                </a:solidFill>
              </a:rPr>
              <a:t>Correlación de los resultados obtenidos entre PAAF y Bx por congelación</a:t>
            </a:r>
          </a:p>
          <a:p>
            <a:pPr eaLnBrk="1" hangingPunct="1">
              <a:spcBef>
                <a:spcPct val="50000"/>
              </a:spcBef>
            </a:pPr>
            <a:r>
              <a:rPr lang="es-AR" altLang="es-AR">
                <a:solidFill>
                  <a:srgbClr val="0070C0"/>
                </a:solidFill>
              </a:rPr>
              <a:t>  			PBA 		Biopsia por congelación </a:t>
            </a:r>
          </a:p>
          <a:p>
            <a:pPr eaLnBrk="1" hangingPunct="1">
              <a:spcBef>
                <a:spcPct val="50000"/>
              </a:spcBef>
            </a:pPr>
            <a:r>
              <a:rPr lang="es-AR" altLang="es-AR"/>
              <a:t> 			% 		% </a:t>
            </a:r>
          </a:p>
          <a:p>
            <a:pPr eaLnBrk="1" hangingPunct="1">
              <a:spcBef>
                <a:spcPct val="50000"/>
              </a:spcBef>
            </a:pPr>
            <a:r>
              <a:rPr lang="es-AR" altLang="es-AR"/>
              <a:t>Sensibilidad 		85 		68 </a:t>
            </a:r>
          </a:p>
          <a:p>
            <a:pPr eaLnBrk="1" hangingPunct="1">
              <a:spcBef>
                <a:spcPct val="50000"/>
              </a:spcBef>
            </a:pPr>
            <a:r>
              <a:rPr lang="es-AR" altLang="es-AR"/>
              <a:t>Especificidad 		99 		100 </a:t>
            </a:r>
          </a:p>
          <a:p>
            <a:pPr eaLnBrk="1" hangingPunct="1">
              <a:spcBef>
                <a:spcPct val="50000"/>
              </a:spcBef>
            </a:pPr>
            <a:r>
              <a:rPr lang="es-AR" altLang="es-AR"/>
              <a:t>Eficacia  		95 		90 </a:t>
            </a:r>
          </a:p>
          <a:p>
            <a:pPr eaLnBrk="1" hangingPunct="1">
              <a:spcBef>
                <a:spcPct val="50000"/>
              </a:spcBef>
            </a:pPr>
            <a:r>
              <a:rPr lang="es-AR" altLang="es-AR"/>
              <a:t>VPP 			99 		100 </a:t>
            </a:r>
          </a:p>
          <a:p>
            <a:pPr eaLnBrk="1" hangingPunct="1">
              <a:spcBef>
                <a:spcPct val="50000"/>
              </a:spcBef>
            </a:pPr>
            <a:r>
              <a:rPr lang="es-AR" altLang="es-AR"/>
              <a:t>VPN 			93 		88 </a:t>
            </a:r>
          </a:p>
          <a:p>
            <a:pPr eaLnBrk="1" hangingPunct="1">
              <a:spcBef>
                <a:spcPct val="50000"/>
              </a:spcBef>
            </a:pPr>
            <a:endParaRPr lang="es-ES" altLang="es-AR" sz="1200"/>
          </a:p>
          <a:p>
            <a:pPr eaLnBrk="1" hangingPunct="1">
              <a:spcBef>
                <a:spcPct val="50000"/>
              </a:spcBef>
            </a:pPr>
            <a:endParaRPr lang="es-ES" altLang="es-AR" sz="1200"/>
          </a:p>
          <a:p>
            <a:pPr eaLnBrk="1" hangingPunct="1">
              <a:spcBef>
                <a:spcPct val="50000"/>
              </a:spcBef>
            </a:pPr>
            <a:r>
              <a:rPr lang="es-ES" altLang="es-AR" sz="1000"/>
              <a:t>VALORACIÓN DE LA PUNCIÓN BIOPSIA CON AGUJA FINA Y DE LA BIOPSIA POR CONGELACIÓN EN EL DIAGNÓSTICO Y TRATAMIENTO DEL NÓDULO TIROIDEO. </a:t>
            </a:r>
            <a:br>
              <a:rPr lang="es-ES" altLang="es-AR" sz="1000"/>
            </a:br>
            <a:r>
              <a:rPr lang="es-ES" altLang="es-AR" sz="1000"/>
              <a:t> Roberto de Rosa MAAC, Marcelo Terrés MAAC y col. </a:t>
            </a:r>
          </a:p>
          <a:p>
            <a:pPr eaLnBrk="1" hangingPunct="1">
              <a:spcBef>
                <a:spcPct val="50000"/>
              </a:spcBef>
            </a:pPr>
            <a:r>
              <a:rPr lang="es-ES" altLang="es-AR" sz="1000"/>
              <a:t>Comunicado en la Academia Argentina de Cirugía, sesión del 01 de noviembre de 2000 </a:t>
            </a:r>
          </a:p>
        </p:txBody>
      </p:sp>
      <p:pic>
        <p:nvPicPr>
          <p:cNvPr id="57347" name="Picture 9" descr="ESCUDO SERV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7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0A8E33-6EF8-49CA-84BA-62CDB6F2C547}" type="slidenum">
              <a:rPr lang="es-AR" altLang="es-AR">
                <a:solidFill>
                  <a:srgbClr val="000000"/>
                </a:solidFill>
              </a:rPr>
              <a:pPr eaLnBrk="1" hangingPunct="1"/>
              <a:t>42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58371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58373" name="5 CuadroTexto"/>
          <p:cNvSpPr txBox="1">
            <a:spLocks noChangeArrowheads="1"/>
          </p:cNvSpPr>
          <p:nvPr/>
        </p:nvSpPr>
        <p:spPr bwMode="auto">
          <a:xfrm>
            <a:off x="2719388" y="549275"/>
            <a:ext cx="7129462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s-AR" b="1">
                <a:solidFill>
                  <a:srgbClr val="0070C0"/>
                </a:solidFill>
              </a:rPr>
              <a:t>CLASIFICACION TNM</a:t>
            </a:r>
          </a:p>
          <a:p>
            <a:pPr eaLnBrk="1" hangingPunct="1"/>
            <a:endParaRPr lang="de-DE" altLang="es-AR" b="1"/>
          </a:p>
          <a:p>
            <a:pPr eaLnBrk="1" hangingPunct="1"/>
            <a:r>
              <a:rPr lang="de-DE" altLang="es-AR" sz="1600" b="1">
                <a:solidFill>
                  <a:srgbClr val="0070C0"/>
                </a:solidFill>
              </a:rPr>
              <a:t>T1</a:t>
            </a:r>
            <a:r>
              <a:rPr lang="de-DE" altLang="es-AR" sz="1600"/>
              <a:t> Tumor diameter 2 cm or smaller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T2</a:t>
            </a:r>
            <a:r>
              <a:rPr lang="en-US" altLang="es-AR" sz="1600" b="1"/>
              <a:t> </a:t>
            </a:r>
            <a:r>
              <a:rPr lang="en-US" altLang="es-AR" sz="1600"/>
              <a:t>Primary tumor diameter &gt;2 to 4cm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T3</a:t>
            </a:r>
            <a:r>
              <a:rPr lang="en-US" altLang="es-AR" sz="1600">
                <a:solidFill>
                  <a:srgbClr val="0070C0"/>
                </a:solidFill>
              </a:rPr>
              <a:t> </a:t>
            </a:r>
            <a:r>
              <a:rPr lang="en-US" altLang="es-AR" sz="1600"/>
              <a:t>Primary tumor diameter &gt;4 cm limited to the thyroid or with minimal extrathyroidal extension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T4a</a:t>
            </a:r>
            <a:r>
              <a:rPr lang="en-US" altLang="es-AR" sz="1600">
                <a:solidFill>
                  <a:srgbClr val="0070C0"/>
                </a:solidFill>
              </a:rPr>
              <a:t> </a:t>
            </a:r>
            <a:r>
              <a:rPr lang="en-US" altLang="es-AR" sz="1600"/>
              <a:t>Tumor of any size extending beyond the thyroid capsule to invade subcutaneous soft tissues, larynx, trachea,</a:t>
            </a:r>
          </a:p>
          <a:p>
            <a:pPr eaLnBrk="1" hangingPunct="1"/>
            <a:r>
              <a:rPr lang="en-US" altLang="es-AR" sz="1600"/>
              <a:t>esophagus, or recurrent laryngeal nerve</a:t>
            </a:r>
          </a:p>
          <a:p>
            <a:pPr eaLnBrk="1" hangingPunct="1"/>
            <a:r>
              <a:rPr lang="es-ES" altLang="es-AR" sz="1600" b="1">
                <a:solidFill>
                  <a:srgbClr val="0070C0"/>
                </a:solidFill>
              </a:rPr>
              <a:t>T4b</a:t>
            </a:r>
            <a:r>
              <a:rPr lang="es-ES" altLang="es-AR" sz="1600">
                <a:solidFill>
                  <a:srgbClr val="0070C0"/>
                </a:solidFill>
              </a:rPr>
              <a:t> </a:t>
            </a:r>
            <a:r>
              <a:rPr lang="es-ES" altLang="es-AR" sz="1600"/>
              <a:t>Tumor invades prevertebral fascia or encases carotid artery or mediastinal vessels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TX</a:t>
            </a:r>
            <a:r>
              <a:rPr lang="en-US" altLang="es-AR" sz="1600"/>
              <a:t> Primary tumor size unknown, but without extrathyroidal invasion</a:t>
            </a:r>
          </a:p>
          <a:p>
            <a:pPr eaLnBrk="1" hangingPunct="1"/>
            <a:endParaRPr lang="en-US" altLang="es-AR" sz="1600"/>
          </a:p>
          <a:p>
            <a:pPr eaLnBrk="1" hangingPunct="1"/>
            <a:r>
              <a:rPr lang="es-ES" altLang="es-AR" sz="1600" b="1">
                <a:solidFill>
                  <a:srgbClr val="0070C0"/>
                </a:solidFill>
              </a:rPr>
              <a:t>NO</a:t>
            </a:r>
            <a:r>
              <a:rPr lang="es-ES" altLang="es-AR" sz="1600"/>
              <a:t> No metastatic nodes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N1a</a:t>
            </a:r>
            <a:r>
              <a:rPr lang="en-US" altLang="es-AR" sz="1600" b="1"/>
              <a:t> </a:t>
            </a:r>
            <a:r>
              <a:rPr lang="en-US" altLang="es-AR" sz="1600"/>
              <a:t>Metastases to level VI (pretracheal, paratracheal, and prelaryngeal=Delphian lymph nodes)</a:t>
            </a:r>
          </a:p>
          <a:p>
            <a:pPr eaLnBrk="1" hangingPunct="1"/>
            <a:r>
              <a:rPr lang="es-ES" altLang="es-AR" sz="1600" b="1">
                <a:solidFill>
                  <a:srgbClr val="0070C0"/>
                </a:solidFill>
              </a:rPr>
              <a:t>N1b</a:t>
            </a:r>
            <a:r>
              <a:rPr lang="es-ES" altLang="es-AR" sz="1600"/>
              <a:t> Metastasis to unilateral, bilateral, contralateral cervical or superior mediastinal nodes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NX </a:t>
            </a:r>
            <a:r>
              <a:rPr lang="en-US" altLang="es-AR" sz="1600"/>
              <a:t>Nodes not assessed at surgery</a:t>
            </a:r>
          </a:p>
          <a:p>
            <a:pPr eaLnBrk="1" hangingPunct="1"/>
            <a:endParaRPr lang="en-US" altLang="es-AR" sz="1600"/>
          </a:p>
          <a:p>
            <a:pPr eaLnBrk="1" hangingPunct="1"/>
            <a:r>
              <a:rPr lang="es-ES" altLang="es-AR" sz="1600" b="1">
                <a:solidFill>
                  <a:srgbClr val="0070C0"/>
                </a:solidFill>
              </a:rPr>
              <a:t>MO</a:t>
            </a:r>
            <a:r>
              <a:rPr lang="es-ES" altLang="es-AR" sz="1600"/>
              <a:t> No distant metastases</a:t>
            </a:r>
          </a:p>
          <a:p>
            <a:pPr eaLnBrk="1" hangingPunct="1"/>
            <a:r>
              <a:rPr lang="es-ES" altLang="es-AR" sz="1600" b="1">
                <a:solidFill>
                  <a:srgbClr val="0070C0"/>
                </a:solidFill>
              </a:rPr>
              <a:t>M1</a:t>
            </a:r>
            <a:r>
              <a:rPr lang="es-ES" altLang="es-AR" sz="1600" b="1"/>
              <a:t> </a:t>
            </a:r>
            <a:r>
              <a:rPr lang="es-ES" altLang="es-AR" sz="1600"/>
              <a:t>Distant metastases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MX</a:t>
            </a:r>
            <a:r>
              <a:rPr lang="en-US" altLang="es-AR" sz="1600">
                <a:solidFill>
                  <a:srgbClr val="0070C0"/>
                </a:solidFill>
              </a:rPr>
              <a:t> </a:t>
            </a:r>
            <a:r>
              <a:rPr lang="en-US" altLang="es-AR" sz="1600"/>
              <a:t>Distant metastases not assessed</a:t>
            </a:r>
          </a:p>
        </p:txBody>
      </p:sp>
    </p:spTree>
    <p:extLst>
      <p:ext uri="{BB962C8B-B14F-4D97-AF65-F5344CB8AC3E}">
        <p14:creationId xmlns:p14="http://schemas.microsoft.com/office/powerpoint/2010/main" val="41318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55B261-016A-4239-A220-956D17D858AB}" type="slidenum">
              <a:rPr lang="es-AR" altLang="es-AR">
                <a:solidFill>
                  <a:srgbClr val="000000"/>
                </a:solidFill>
              </a:rPr>
              <a:pPr eaLnBrk="1" hangingPunct="1"/>
              <a:t>43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59395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59397" name="4 CuadroTexto"/>
          <p:cNvSpPr txBox="1">
            <a:spLocks noChangeArrowheads="1"/>
          </p:cNvSpPr>
          <p:nvPr/>
        </p:nvSpPr>
        <p:spPr bwMode="auto">
          <a:xfrm>
            <a:off x="2711450" y="1125538"/>
            <a:ext cx="74882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AR" sz="2000" b="1">
                <a:solidFill>
                  <a:srgbClr val="0070C0"/>
                </a:solidFill>
              </a:rPr>
              <a:t>Stages TNM</a:t>
            </a:r>
          </a:p>
          <a:p>
            <a:pPr eaLnBrk="1" hangingPunct="1"/>
            <a:endParaRPr lang="es-ES" altLang="es-AR" sz="2000" b="1"/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                        Patient age &lt;45 years                   Patient age 45 years or older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Stage I    </a:t>
            </a:r>
            <a:r>
              <a:rPr lang="en-US" altLang="es-AR" sz="1600" b="1"/>
              <a:t>         </a:t>
            </a:r>
            <a:r>
              <a:rPr lang="en-US" altLang="es-AR" sz="1600"/>
              <a:t>Any T, any N, MO                           T1, NO, MO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Stage II            </a:t>
            </a:r>
            <a:r>
              <a:rPr lang="en-US" altLang="es-AR" sz="1600"/>
              <a:t>Any T, any N, M1                            T2, NO, MO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Stage III                                                                  </a:t>
            </a:r>
            <a:r>
              <a:rPr lang="en-US" altLang="es-AR" sz="1600"/>
              <a:t>T3, NO, MO</a:t>
            </a:r>
          </a:p>
          <a:p>
            <a:pPr eaLnBrk="1" hangingPunct="1"/>
            <a:r>
              <a:rPr lang="es-ES" altLang="es-AR" sz="1600"/>
              <a:t>                                                                                T1, N1a, MO</a:t>
            </a:r>
          </a:p>
          <a:p>
            <a:pPr eaLnBrk="1" hangingPunct="1"/>
            <a:r>
              <a:rPr lang="es-ES" altLang="es-AR" sz="1600"/>
              <a:t>                                                                                T2, N1a, MO</a:t>
            </a:r>
          </a:p>
          <a:p>
            <a:pPr eaLnBrk="1" hangingPunct="1"/>
            <a:r>
              <a:rPr lang="es-ES" altLang="es-AR" sz="1600"/>
              <a:t>                                                                                T3, N1a, MO</a:t>
            </a:r>
          </a:p>
          <a:p>
            <a:pPr eaLnBrk="1" hangingPunct="1"/>
            <a:r>
              <a:rPr lang="es-ES" altLang="es-AR" sz="1600" b="1">
                <a:solidFill>
                  <a:srgbClr val="0070C0"/>
                </a:solidFill>
              </a:rPr>
              <a:t>Stage IVA                                                                </a:t>
            </a:r>
            <a:r>
              <a:rPr lang="es-ES" altLang="es-AR" sz="1600"/>
              <a:t>T4a, NO, MO</a:t>
            </a:r>
          </a:p>
          <a:p>
            <a:pPr eaLnBrk="1" hangingPunct="1"/>
            <a:r>
              <a:rPr lang="es-ES" altLang="es-AR" sz="1600"/>
              <a:t>                                                                                T4a, N1a, MO</a:t>
            </a:r>
          </a:p>
          <a:p>
            <a:pPr eaLnBrk="1" hangingPunct="1"/>
            <a:r>
              <a:rPr lang="es-ES" altLang="es-AR" sz="1600"/>
              <a:t>                                                                                T1, N1b, MO</a:t>
            </a:r>
          </a:p>
          <a:p>
            <a:pPr eaLnBrk="1" hangingPunct="1"/>
            <a:r>
              <a:rPr lang="es-ES" altLang="es-AR" sz="1600"/>
              <a:t>                                                                                T2, N1b, MO</a:t>
            </a:r>
          </a:p>
          <a:p>
            <a:pPr eaLnBrk="1" hangingPunct="1"/>
            <a:r>
              <a:rPr lang="es-ES" altLang="es-AR" sz="1600"/>
              <a:t>                                                                                T3, N1b, NO</a:t>
            </a:r>
          </a:p>
          <a:p>
            <a:pPr eaLnBrk="1" hangingPunct="1"/>
            <a:r>
              <a:rPr lang="es-ES" altLang="es-AR" sz="1600"/>
              <a:t>                                                                                T4a, N1b, MO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Stage IVB                                                                </a:t>
            </a:r>
            <a:r>
              <a:rPr lang="en-US" altLang="es-AR" sz="1600"/>
              <a:t>T4b, Any N, MO</a:t>
            </a:r>
          </a:p>
          <a:p>
            <a:pPr eaLnBrk="1" hangingPunct="1"/>
            <a:r>
              <a:rPr lang="en-US" altLang="es-AR" sz="1600" b="1">
                <a:solidFill>
                  <a:srgbClr val="0070C0"/>
                </a:solidFill>
              </a:rPr>
              <a:t>Stage IVC                                                                </a:t>
            </a:r>
            <a:r>
              <a:rPr lang="en-US" altLang="es-AR" sz="1600"/>
              <a:t>Any T, Any N, M1</a:t>
            </a:r>
            <a:endParaRPr lang="es-ES" altLang="es-AR" sz="1600"/>
          </a:p>
        </p:txBody>
      </p:sp>
    </p:spTree>
    <p:extLst>
      <p:ext uri="{BB962C8B-B14F-4D97-AF65-F5344CB8AC3E}">
        <p14:creationId xmlns:p14="http://schemas.microsoft.com/office/powerpoint/2010/main" val="40259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F692DE6-5192-44C7-8507-CE1635958E33}" type="slidenum">
              <a:rPr lang="es-AR" altLang="es-AR">
                <a:solidFill>
                  <a:srgbClr val="000000"/>
                </a:solidFill>
              </a:rPr>
              <a:pPr eaLnBrk="1" hangingPunct="1"/>
              <a:t>44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60419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60421" name="4 CuadroTexto"/>
          <p:cNvSpPr txBox="1">
            <a:spLocks noChangeArrowheads="1"/>
          </p:cNvSpPr>
          <p:nvPr/>
        </p:nvSpPr>
        <p:spPr bwMode="auto">
          <a:xfrm>
            <a:off x="2927351" y="1628776"/>
            <a:ext cx="62642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0070C0"/>
                </a:solidFill>
              </a:rPr>
              <a:t>ESTADIFICACION  POSTQUIRURGICA</a:t>
            </a:r>
          </a:p>
          <a:p>
            <a:pPr eaLnBrk="1" hangingPunct="1"/>
            <a:endParaRPr lang="es-AR" altLang="es-AR" sz="2000" b="1"/>
          </a:p>
          <a:p>
            <a:pPr eaLnBrk="1" hangingPunct="1"/>
            <a:r>
              <a:rPr lang="es-AR" altLang="es-AR" sz="2000" b="1">
                <a:solidFill>
                  <a:srgbClr val="0070C0"/>
                </a:solidFill>
              </a:rPr>
              <a:t>                   SISTEMAS</a:t>
            </a:r>
          </a:p>
          <a:p>
            <a:pPr eaLnBrk="1" hangingPunct="1"/>
            <a:endParaRPr lang="es-AR" altLang="es-AR" sz="2000" b="1"/>
          </a:p>
          <a:p>
            <a:pPr eaLnBrk="1" hangingPunct="1"/>
            <a:endParaRPr lang="es-AR" altLang="es-AR" sz="2000" b="1"/>
          </a:p>
          <a:p>
            <a:pPr eaLnBrk="1" hangingPunct="1"/>
            <a:endParaRPr lang="es-AR" altLang="es-AR" sz="2000" b="1"/>
          </a:p>
          <a:p>
            <a:pPr eaLnBrk="1" hangingPunct="1"/>
            <a:endParaRPr lang="es-ES" altLang="es-AR" sz="2000" b="1"/>
          </a:p>
        </p:txBody>
      </p:sp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078163"/>
            <a:ext cx="791845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37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2F17323-09F8-43D3-8400-2C8BF414C3F1}" type="slidenum">
              <a:rPr lang="es-AR" altLang="es-AR">
                <a:solidFill>
                  <a:srgbClr val="000000"/>
                </a:solidFill>
              </a:rPr>
              <a:pPr eaLnBrk="1" hangingPunct="1"/>
              <a:t>45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1196976"/>
            <a:ext cx="84629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48902DD-FD7E-43BA-80AA-CAB955BFFA2F}" type="slidenum">
              <a:rPr lang="es-AR" altLang="es-AR">
                <a:solidFill>
                  <a:srgbClr val="000000"/>
                </a:solidFill>
              </a:rPr>
              <a:pPr eaLnBrk="1" hangingPunct="1"/>
              <a:t>46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62467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DSC016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-2162175"/>
            <a:ext cx="12315826" cy="1118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4 CuadroTexto"/>
          <p:cNvSpPr txBox="1">
            <a:spLocks noChangeArrowheads="1"/>
          </p:cNvSpPr>
          <p:nvPr/>
        </p:nvSpPr>
        <p:spPr bwMode="auto">
          <a:xfrm>
            <a:off x="2208214" y="6042026"/>
            <a:ext cx="5400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1600">
                <a:solidFill>
                  <a:srgbClr val="FFFF00"/>
                </a:solidFill>
              </a:rPr>
              <a:t>MONJITA - D GARCIA ANDRADA</a:t>
            </a:r>
            <a:endParaRPr lang="es-ES" altLang="es-AR" sz="1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23713F-F4BF-41DE-B826-D405E88913B4}" type="slidenum">
              <a:rPr lang="es-AR" altLang="es-AR">
                <a:solidFill>
                  <a:srgbClr val="000000"/>
                </a:solidFill>
              </a:rPr>
              <a:pPr eaLnBrk="1" hangingPunct="1"/>
              <a:t>47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63491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59397" name="4 CuadroTexto"/>
          <p:cNvSpPr txBox="1">
            <a:spLocks noChangeArrowheads="1"/>
          </p:cNvSpPr>
          <p:nvPr/>
        </p:nvSpPr>
        <p:spPr bwMode="auto">
          <a:xfrm>
            <a:off x="4583113" y="2314575"/>
            <a:ext cx="65532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AR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GRUPOS DE RIESGO</a:t>
            </a:r>
          </a:p>
          <a:p>
            <a:pPr>
              <a:defRPr/>
            </a:pPr>
            <a:endParaRPr lang="es-AR" sz="2000" b="1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es-AR" sz="2000" dirty="0">
              <a:latin typeface="Arial" charset="0"/>
            </a:endParaRPr>
          </a:p>
          <a:p>
            <a:pPr>
              <a:buFontTx/>
              <a:buChar char="-"/>
              <a:defRPr/>
            </a:pPr>
            <a:r>
              <a:rPr lang="es-AR" sz="2000" dirty="0">
                <a:solidFill>
                  <a:srgbClr val="00B050"/>
                </a:solidFill>
                <a:latin typeface="Arial" charset="0"/>
              </a:rPr>
              <a:t>BAJO RIESGO</a:t>
            </a:r>
          </a:p>
          <a:p>
            <a:pPr>
              <a:buFontTx/>
              <a:buChar char="-"/>
              <a:defRPr/>
            </a:pPr>
            <a:endParaRPr lang="es-AR" sz="2000" dirty="0">
              <a:latin typeface="Arial" charset="0"/>
            </a:endParaRPr>
          </a:p>
          <a:p>
            <a:pPr>
              <a:buFontTx/>
              <a:buChar char="-"/>
              <a:defRPr/>
            </a:pPr>
            <a:r>
              <a:rPr lang="es-AR" sz="2000" dirty="0">
                <a:solidFill>
                  <a:srgbClr val="FFC000"/>
                </a:solidFill>
                <a:latin typeface="Arial" charset="0"/>
              </a:rPr>
              <a:t>RIESGO INTERMEDIO</a:t>
            </a:r>
          </a:p>
          <a:p>
            <a:pPr>
              <a:buFontTx/>
              <a:buChar char="-"/>
              <a:defRPr/>
            </a:pPr>
            <a:endParaRPr lang="es-AR" sz="2000" dirty="0">
              <a:latin typeface="Arial" charset="0"/>
            </a:endParaRPr>
          </a:p>
          <a:p>
            <a:pPr>
              <a:buFontTx/>
              <a:buChar char="-"/>
              <a:defRPr/>
            </a:pPr>
            <a:r>
              <a:rPr lang="es-AR" sz="2000" dirty="0">
                <a:solidFill>
                  <a:srgbClr val="FF0000"/>
                </a:solidFill>
                <a:latin typeface="Arial" charset="0"/>
              </a:rPr>
              <a:t>ALTO RIESGO</a:t>
            </a:r>
            <a:endParaRPr lang="es-ES" sz="20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6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812F814-4F0C-4F93-9AF5-E2346FAEE117}" type="slidenum">
              <a:rPr lang="es-AR" altLang="es-AR">
                <a:solidFill>
                  <a:srgbClr val="000000"/>
                </a:solidFill>
              </a:rPr>
              <a:pPr eaLnBrk="1" hangingPunct="1"/>
              <a:t>48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64515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64517" name="4 CuadroTexto"/>
          <p:cNvSpPr txBox="1">
            <a:spLocks noChangeArrowheads="1"/>
          </p:cNvSpPr>
          <p:nvPr/>
        </p:nvSpPr>
        <p:spPr bwMode="auto">
          <a:xfrm>
            <a:off x="2640013" y="1341439"/>
            <a:ext cx="76327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00B050"/>
                </a:solidFill>
              </a:rPr>
              <a:t>PACIENTES DE BAJO RIESGO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TUMOR RESECADO POR COMPLETO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NO HAY INVASION LOCOREGIONAL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NO HAY MTT LOCALES NI DISTANTES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EL TUMOR NO TIENE CARACTERISTICAS     	HISTOLOGICAS AGRESIVAS NI INVASION VASCULAR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NO HAY CAPTACION DE I131 FUERA DEL LECHO 	TIROIDEO</a:t>
            </a:r>
            <a:endParaRPr lang="es-ES" altLang="es-AR" sz="2000"/>
          </a:p>
        </p:txBody>
      </p:sp>
      <p:sp>
        <p:nvSpPr>
          <p:cNvPr id="64518" name="5 Rectángulo"/>
          <p:cNvSpPr>
            <a:spLocks noChangeArrowheads="1"/>
          </p:cNvSpPr>
          <p:nvPr/>
        </p:nvSpPr>
        <p:spPr bwMode="auto">
          <a:xfrm>
            <a:off x="6276975" y="5467350"/>
            <a:ext cx="457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AR" sz="1000"/>
              <a:t>Revised American Thyroid Association Management</a:t>
            </a:r>
          </a:p>
          <a:p>
            <a:pPr eaLnBrk="1" hangingPunct="1"/>
            <a:r>
              <a:rPr lang="en-US" altLang="es-AR" sz="1000"/>
              <a:t>Guidelines for Patients with Thyroid Nodules</a:t>
            </a:r>
          </a:p>
          <a:p>
            <a:pPr eaLnBrk="1" hangingPunct="1"/>
            <a:r>
              <a:rPr lang="es-ES" altLang="es-AR" sz="1000"/>
              <a:t>and Differentiated Thyroid Cancer</a:t>
            </a:r>
          </a:p>
        </p:txBody>
      </p:sp>
    </p:spTree>
    <p:extLst>
      <p:ext uri="{BB962C8B-B14F-4D97-AF65-F5344CB8AC3E}">
        <p14:creationId xmlns:p14="http://schemas.microsoft.com/office/powerpoint/2010/main" val="2751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9A8568-1DA3-4BD1-9170-47F4ACEB0AEE}" type="slidenum">
              <a:rPr lang="es-AR" altLang="es-AR">
                <a:solidFill>
                  <a:srgbClr val="000000"/>
                </a:solidFill>
              </a:rPr>
              <a:pPr eaLnBrk="1" hangingPunct="1"/>
              <a:t>49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65539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65541" name="4 CuadroTexto"/>
          <p:cNvSpPr txBox="1">
            <a:spLocks noChangeArrowheads="1"/>
          </p:cNvSpPr>
          <p:nvPr/>
        </p:nvSpPr>
        <p:spPr bwMode="auto">
          <a:xfrm>
            <a:off x="3216275" y="1700214"/>
            <a:ext cx="640873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FFC000"/>
                </a:solidFill>
              </a:rPr>
              <a:t>PACIENTES DE RIESGO INTERMEDIO</a:t>
            </a:r>
          </a:p>
          <a:p>
            <a:pPr eaLnBrk="1" hangingPunct="1"/>
            <a:endParaRPr lang="es-AR" altLang="es-AR" sz="2000" b="1"/>
          </a:p>
          <a:p>
            <a:pPr eaLnBrk="1" hangingPunct="1">
              <a:buFontTx/>
              <a:buChar char="-"/>
            </a:pPr>
            <a:r>
              <a:rPr lang="es-AR" altLang="es-AR" sz="2000"/>
              <a:t>INVASION MICROSCOPICA PERITIROIDEA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MTT GANGLIONARES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CARACTERISTICAS HISTOLOGICAS 	AGRESIVAS O INVASION VASCULAR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CAPTACION DE I131 FUERA DEL LECHO 	TIROIDEO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/>
            <a:endParaRPr lang="es-AR" altLang="es-AR" sz="2000"/>
          </a:p>
          <a:p>
            <a:pPr eaLnBrk="1" hangingPunct="1"/>
            <a:endParaRPr lang="es-ES" altLang="es-AR" sz="2000"/>
          </a:p>
        </p:txBody>
      </p:sp>
      <p:sp>
        <p:nvSpPr>
          <p:cNvPr id="65542" name="5 Rectángulo"/>
          <p:cNvSpPr>
            <a:spLocks noChangeArrowheads="1"/>
          </p:cNvSpPr>
          <p:nvPr/>
        </p:nvSpPr>
        <p:spPr bwMode="auto">
          <a:xfrm>
            <a:off x="6276975" y="5467350"/>
            <a:ext cx="457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AR" sz="1000"/>
              <a:t>Revised American Thyroid Association Management</a:t>
            </a:r>
          </a:p>
          <a:p>
            <a:pPr eaLnBrk="1" hangingPunct="1"/>
            <a:r>
              <a:rPr lang="en-US" altLang="es-AR" sz="1000"/>
              <a:t>Guidelines for Patients with Thyroid Nodules</a:t>
            </a:r>
          </a:p>
          <a:p>
            <a:pPr eaLnBrk="1" hangingPunct="1"/>
            <a:r>
              <a:rPr lang="es-ES" altLang="es-AR" sz="1000"/>
              <a:t>and Differentiated Thyroid Cancer</a:t>
            </a:r>
          </a:p>
        </p:txBody>
      </p:sp>
    </p:spTree>
    <p:extLst>
      <p:ext uri="{BB962C8B-B14F-4D97-AF65-F5344CB8AC3E}">
        <p14:creationId xmlns:p14="http://schemas.microsoft.com/office/powerpoint/2010/main" val="357364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50EEA92-D606-49B1-9EC1-648512542DF4}" type="slidenum">
              <a:rPr lang="es-AR" altLang="es-AR">
                <a:solidFill>
                  <a:srgbClr val="000000"/>
                </a:solidFill>
              </a:rPr>
              <a:pPr eaLnBrk="1" hangingPunct="1"/>
              <a:t>5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20483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5 CuadroTexto"/>
          <p:cNvSpPr txBox="1">
            <a:spLocks noChangeArrowheads="1"/>
          </p:cNvSpPr>
          <p:nvPr/>
        </p:nvSpPr>
        <p:spPr bwMode="auto">
          <a:xfrm>
            <a:off x="2855914" y="1557338"/>
            <a:ext cx="626427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es-AR" sz="2800"/>
              <a:t>MANEJO DEL </a:t>
            </a:r>
          </a:p>
          <a:p>
            <a:pPr algn="ctr" eaLnBrk="1" hangingPunct="1"/>
            <a:r>
              <a:rPr lang="es-AR" altLang="es-AR" sz="2800"/>
              <a:t>CANCER DIFERENCIADO              DE TIROIDES</a:t>
            </a:r>
          </a:p>
          <a:p>
            <a:pPr algn="ctr" eaLnBrk="1" hangingPunct="1"/>
            <a:endParaRPr lang="es-AR" altLang="es-AR" sz="2800"/>
          </a:p>
          <a:p>
            <a:pPr algn="ctr" eaLnBrk="1" hangingPunct="1"/>
            <a:endParaRPr lang="es-AR" altLang="es-AR" sz="2800"/>
          </a:p>
          <a:p>
            <a:pPr algn="ctr" eaLnBrk="1" hangingPunct="1"/>
            <a:r>
              <a:rPr lang="es-AR" altLang="es-AR" sz="2800">
                <a:solidFill>
                  <a:srgbClr val="0070C0"/>
                </a:solidFill>
              </a:rPr>
              <a:t>DR. DANIEL GARCIA ANDRADA</a:t>
            </a:r>
          </a:p>
          <a:p>
            <a:pPr algn="ctr" eaLnBrk="1" hangingPunct="1"/>
            <a:endParaRPr lang="es-AR" altLang="es-AR" sz="2000"/>
          </a:p>
          <a:p>
            <a:pPr algn="ctr" eaLnBrk="1" hangingPunct="1"/>
            <a:endParaRPr lang="es-AR" altLang="es-AR" sz="2000"/>
          </a:p>
          <a:p>
            <a:pPr algn="ctr" eaLnBrk="1" hangingPunct="1"/>
            <a:endParaRPr lang="es-AR" altLang="es-AR" sz="2000"/>
          </a:p>
          <a:p>
            <a:pPr algn="ctr" eaLnBrk="1" hangingPunct="1"/>
            <a:r>
              <a:rPr lang="es-AR" altLang="es-AR" sz="2000"/>
              <a:t>SERVICIO DE CIRUGIA GENERAL</a:t>
            </a:r>
          </a:p>
          <a:p>
            <a:pPr algn="ctr" eaLnBrk="1" hangingPunct="1"/>
            <a:r>
              <a:rPr lang="es-AR" altLang="es-AR" sz="2000"/>
              <a:t>NUEVO HOSPITAL SAN ROQUE</a:t>
            </a:r>
            <a:endParaRPr lang="es-ES" altLang="es-AR" sz="2000"/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E644D3-A75E-43B0-86FF-AA483765C0EF}" type="slidenum">
              <a:rPr lang="es-AR" altLang="es-AR">
                <a:solidFill>
                  <a:srgbClr val="000000"/>
                </a:solidFill>
              </a:rPr>
              <a:pPr eaLnBrk="1" hangingPunct="1"/>
              <a:t>50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66563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66565" name="5 CuadroTexto"/>
          <p:cNvSpPr txBox="1">
            <a:spLocks noChangeArrowheads="1"/>
          </p:cNvSpPr>
          <p:nvPr/>
        </p:nvSpPr>
        <p:spPr bwMode="auto">
          <a:xfrm>
            <a:off x="3071814" y="2060575"/>
            <a:ext cx="60483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FF0000"/>
                </a:solidFill>
              </a:rPr>
              <a:t>PACIENTES DE ALTO RIESGO</a:t>
            </a:r>
          </a:p>
          <a:p>
            <a:pPr eaLnBrk="1" hangingPunct="1"/>
            <a:endParaRPr lang="es-AR" altLang="es-AR" sz="2000" b="1"/>
          </a:p>
          <a:p>
            <a:pPr eaLnBrk="1" hangingPunct="1">
              <a:buFontTx/>
              <a:buChar char="-"/>
            </a:pPr>
            <a:r>
              <a:rPr lang="es-AR" altLang="es-AR" sz="2000"/>
              <a:t>INVASION TUMORAL MACROSCOPICA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RESECCION INCOMPLETA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MTT DISTANTES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TIROGLOBULINA ELEVADA 	DESPROPORCIONADAMENTE</a:t>
            </a:r>
            <a:endParaRPr lang="es-ES" altLang="es-AR" sz="2000"/>
          </a:p>
        </p:txBody>
      </p:sp>
      <p:sp>
        <p:nvSpPr>
          <p:cNvPr id="66566" name="6 Rectángulo"/>
          <p:cNvSpPr>
            <a:spLocks noChangeArrowheads="1"/>
          </p:cNvSpPr>
          <p:nvPr/>
        </p:nvSpPr>
        <p:spPr bwMode="auto">
          <a:xfrm>
            <a:off x="6276975" y="5467350"/>
            <a:ext cx="457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AR" sz="1000"/>
              <a:t>Revised American Thyroid Association Management</a:t>
            </a:r>
          </a:p>
          <a:p>
            <a:pPr eaLnBrk="1" hangingPunct="1"/>
            <a:r>
              <a:rPr lang="en-US" altLang="es-AR" sz="1000"/>
              <a:t>Guidelines for Patients with Thyroid Nodules</a:t>
            </a:r>
          </a:p>
          <a:p>
            <a:pPr eaLnBrk="1" hangingPunct="1"/>
            <a:r>
              <a:rPr lang="es-ES" altLang="es-AR" sz="1000"/>
              <a:t>and Differentiated Thyroid Cancer</a:t>
            </a:r>
          </a:p>
        </p:txBody>
      </p:sp>
    </p:spTree>
    <p:extLst>
      <p:ext uri="{BB962C8B-B14F-4D97-AF65-F5344CB8AC3E}">
        <p14:creationId xmlns:p14="http://schemas.microsoft.com/office/powerpoint/2010/main" val="29744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A389CA-0A68-4EE8-95E4-93EDA5066C6C}" type="slidenum">
              <a:rPr lang="es-AR" altLang="es-AR">
                <a:solidFill>
                  <a:srgbClr val="000000"/>
                </a:solidFill>
              </a:rPr>
              <a:pPr eaLnBrk="1" hangingPunct="1"/>
              <a:t>51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67587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67589" name="4 CuadroTexto"/>
          <p:cNvSpPr txBox="1">
            <a:spLocks noChangeArrowheads="1"/>
          </p:cNvSpPr>
          <p:nvPr/>
        </p:nvSpPr>
        <p:spPr bwMode="auto">
          <a:xfrm>
            <a:off x="2782888" y="1268414"/>
            <a:ext cx="7345362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0070C0"/>
                </a:solidFill>
              </a:rPr>
              <a:t>INDICACIONES DEL  I131</a:t>
            </a:r>
          </a:p>
          <a:p>
            <a:pPr eaLnBrk="1" hangingPunct="1"/>
            <a:endParaRPr lang="es-AR" altLang="es-AR" sz="2000" b="1"/>
          </a:p>
          <a:p>
            <a:pPr eaLnBrk="1" hangingPunct="1">
              <a:buFontTx/>
              <a:buChar char="-"/>
            </a:pPr>
            <a:r>
              <a:rPr lang="es-AR" altLang="es-AR" sz="2000"/>
              <a:t> MARCACION DE TEJIDO RESIDUAL FUNCIONANTE O DE   	TEJIDO TUMORAL NO CONOCIDO PREVIAMENTE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ABLACION DE TEJIDO RESIDUAL NORMAL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ABLACION DE TEJIDO TUMORAL RESIDUAL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TRATAMIENTO DE TEJIDO TUMORAL RECURRENTE</a:t>
            </a:r>
          </a:p>
          <a:p>
            <a:pPr eaLnBrk="1" hangingPunct="1"/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 TRATAMIENTO DE METASTASIS</a:t>
            </a:r>
            <a:endParaRPr lang="es-ES" altLang="es-AR" sz="2000"/>
          </a:p>
        </p:txBody>
      </p:sp>
      <p:sp>
        <p:nvSpPr>
          <p:cNvPr id="67590" name="5 Rectángulo"/>
          <p:cNvSpPr>
            <a:spLocks noChangeArrowheads="1"/>
          </p:cNvSpPr>
          <p:nvPr/>
        </p:nvSpPr>
        <p:spPr bwMode="auto">
          <a:xfrm>
            <a:off x="5700713" y="5140326"/>
            <a:ext cx="45720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es-AR" sz="1000"/>
              <a:t>Hay ID, Thompson GB,  et al;</a:t>
            </a:r>
            <a:r>
              <a:rPr lang="nl-NL" altLang="es-AR" sz="1000"/>
              <a:t> JR 2002 Papillary</a:t>
            </a:r>
          </a:p>
          <a:p>
            <a:pPr eaLnBrk="1" hangingPunct="1"/>
            <a:r>
              <a:rPr lang="en-US" altLang="es-AR" sz="1000"/>
              <a:t>thyroid carcinoma managed at the Mayo Clinic during six</a:t>
            </a:r>
          </a:p>
          <a:p>
            <a:pPr eaLnBrk="1" hangingPunct="1"/>
            <a:r>
              <a:rPr lang="en-US" altLang="es-AR" sz="1000"/>
              <a:t>decades (1940–1999): temporal trends in initial therapy and</a:t>
            </a:r>
          </a:p>
          <a:p>
            <a:pPr eaLnBrk="1" hangingPunct="1"/>
            <a:r>
              <a:rPr lang="en-US" altLang="es-AR" sz="1000"/>
              <a:t>long-term outcome in 2444 consecutively treated patients.</a:t>
            </a:r>
          </a:p>
          <a:p>
            <a:pPr eaLnBrk="1" hangingPunct="1"/>
            <a:r>
              <a:rPr lang="es-ES" altLang="es-AR" sz="1000"/>
              <a:t>World J Surg 26:879–885.</a:t>
            </a:r>
          </a:p>
        </p:txBody>
      </p:sp>
    </p:spTree>
    <p:extLst>
      <p:ext uri="{BB962C8B-B14F-4D97-AF65-F5344CB8AC3E}">
        <p14:creationId xmlns:p14="http://schemas.microsoft.com/office/powerpoint/2010/main" val="18942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FEF9C87-9306-4049-BCB0-C5D172695375}" type="slidenum">
              <a:rPr lang="es-AR" altLang="es-AR">
                <a:solidFill>
                  <a:srgbClr val="000000"/>
                </a:solidFill>
              </a:rPr>
              <a:pPr eaLnBrk="1" hangingPunct="1"/>
              <a:t>52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68611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68613" name="4 CuadroTexto"/>
          <p:cNvSpPr txBox="1">
            <a:spLocks noChangeArrowheads="1"/>
          </p:cNvSpPr>
          <p:nvPr/>
        </p:nvSpPr>
        <p:spPr bwMode="auto">
          <a:xfrm>
            <a:off x="2855914" y="1628775"/>
            <a:ext cx="684053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000" b="1">
                <a:solidFill>
                  <a:srgbClr val="0070C0"/>
                </a:solidFill>
              </a:rPr>
              <a:t>ROL DE LA RADIOTERAPIA EXTERNA</a:t>
            </a:r>
          </a:p>
          <a:p>
            <a:pPr eaLnBrk="1" hangingPunct="1"/>
            <a:endParaRPr lang="es-AR" altLang="es-AR" sz="2000" b="1"/>
          </a:p>
          <a:p>
            <a:pPr eaLnBrk="1" hangingPunct="1">
              <a:buFontTx/>
              <a:buChar char="-"/>
            </a:pPr>
            <a:r>
              <a:rPr lang="es-AR" altLang="es-AR" sz="2000"/>
              <a:t>TUMORES DE ALTO GRADO QUE NO CONCENTRAN I131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GROSERA ENFERMEDAD RESIDUAL QUE NO CONCENTRA I131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PALIACION DE TUMORES LOCALMENTE AVANZADOS INOPERABLES</a:t>
            </a:r>
          </a:p>
          <a:p>
            <a:pPr eaLnBrk="1" hangingPunct="1">
              <a:buFontTx/>
              <a:buChar char="-"/>
            </a:pPr>
            <a:endParaRPr lang="es-AR" altLang="es-AR" sz="2000"/>
          </a:p>
          <a:p>
            <a:pPr eaLnBrk="1" hangingPunct="1">
              <a:buFontTx/>
              <a:buChar char="-"/>
            </a:pPr>
            <a:r>
              <a:rPr lang="es-AR" altLang="es-AR" sz="2000"/>
              <a:t>PALIACION DE METASTASIS DISTANTES</a:t>
            </a:r>
            <a:endParaRPr lang="es-ES" altLang="es-AR" sz="2000"/>
          </a:p>
        </p:txBody>
      </p:sp>
    </p:spTree>
    <p:extLst>
      <p:ext uri="{BB962C8B-B14F-4D97-AF65-F5344CB8AC3E}">
        <p14:creationId xmlns:p14="http://schemas.microsoft.com/office/powerpoint/2010/main" val="4579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057401" y="2681289"/>
            <a:ext cx="7826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3200">
                <a:solidFill>
                  <a:srgbClr val="0070C0"/>
                </a:solidFill>
                <a:latin typeface="Calibri" panose="020F0502020204030204" pitchFamily="34" charset="0"/>
              </a:rPr>
              <a:t>REOPERACIONES  EN EL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_tradnl" altLang="es-AR" sz="3200">
                <a:solidFill>
                  <a:srgbClr val="0070C0"/>
                </a:solidFill>
                <a:latin typeface="Calibri" panose="020F0502020204030204" pitchFamily="34" charset="0"/>
              </a:rPr>
              <a:t>CANCER TIROIDEO DIFERENCIADO</a:t>
            </a:r>
          </a:p>
        </p:txBody>
      </p:sp>
      <p:sp>
        <p:nvSpPr>
          <p:cNvPr id="69635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s-ES_tradnl" altLang="es-AR" smtClean="0"/>
          </a:p>
        </p:txBody>
      </p:sp>
      <p:pic>
        <p:nvPicPr>
          <p:cNvPr id="69636" name="Picture 9" descr="ESCUDO SERV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EE30B35-CF79-404D-9634-493876D37349}" type="slidenum">
              <a:rPr lang="es-AR" altLang="es-AR">
                <a:solidFill>
                  <a:srgbClr val="000000"/>
                </a:solidFill>
              </a:rPr>
              <a:pPr eaLnBrk="1" hangingPunct="1"/>
              <a:t>53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66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424113" y="1484314"/>
            <a:ext cx="7632700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400" dirty="0">
                <a:solidFill>
                  <a:srgbClr val="0070C0"/>
                </a:solidFill>
                <a:latin typeface="+mj-lt"/>
              </a:rPr>
              <a:t>METAS EN LAS REOPERACIONES TIROIDEAS</a:t>
            </a:r>
          </a:p>
          <a:p>
            <a:pPr>
              <a:buFontTx/>
              <a:buChar char="-"/>
              <a:defRPr/>
            </a:pPr>
            <a:r>
              <a:rPr lang="es-AR" sz="2400" dirty="0">
                <a:latin typeface="+mj-lt"/>
              </a:rPr>
              <a:t> Evitar la necesidad de </a:t>
            </a:r>
            <a:r>
              <a:rPr lang="es-AR" sz="2400" dirty="0" err="1">
                <a:latin typeface="+mj-lt"/>
              </a:rPr>
              <a:t>reoperaciones</a:t>
            </a:r>
            <a:endParaRPr lang="es-AR" sz="2400" dirty="0">
              <a:latin typeface="+mj-lt"/>
            </a:endParaRPr>
          </a:p>
          <a:p>
            <a:pPr>
              <a:defRPr/>
            </a:pPr>
            <a:endParaRPr lang="es-AR" sz="2400" dirty="0">
              <a:latin typeface="+mj-lt"/>
            </a:endParaRPr>
          </a:p>
          <a:p>
            <a:pPr>
              <a:buFontTx/>
              <a:buChar char="-"/>
              <a:defRPr/>
            </a:pPr>
            <a:r>
              <a:rPr lang="es-AR" sz="2400" dirty="0">
                <a:latin typeface="+mj-lt"/>
              </a:rPr>
              <a:t> Diseñar la </a:t>
            </a:r>
            <a:r>
              <a:rPr lang="es-AR" sz="2400" dirty="0" err="1">
                <a:latin typeface="+mj-lt"/>
              </a:rPr>
              <a:t>reoperación</a:t>
            </a:r>
            <a:r>
              <a:rPr lang="es-AR" sz="2400" dirty="0">
                <a:latin typeface="+mj-lt"/>
              </a:rPr>
              <a:t> de acuerdo a la cirugía primaria, el estadio actual y la existencia de MTT</a:t>
            </a:r>
          </a:p>
          <a:p>
            <a:pPr>
              <a:defRPr/>
            </a:pPr>
            <a:endParaRPr lang="es-AR" sz="2400" dirty="0">
              <a:latin typeface="+mj-lt"/>
            </a:endParaRPr>
          </a:p>
          <a:p>
            <a:pPr>
              <a:buFontTx/>
              <a:buChar char="-"/>
              <a:defRPr/>
            </a:pPr>
            <a:r>
              <a:rPr lang="es-AR" sz="2400" dirty="0">
                <a:latin typeface="+mj-lt"/>
              </a:rPr>
              <a:t>  Lograr una sobrevida a largo plazo, libre de enfermedad, en el contexto de un tratamiento multidisciplinario, que combine una cirugía suficientemente radical con  aceptable morbilidad, y terapias adyuvantes y/o alternativas</a:t>
            </a:r>
          </a:p>
          <a:p>
            <a:pPr>
              <a:buFontTx/>
              <a:buChar char="-"/>
              <a:defRPr/>
            </a:pPr>
            <a:endParaRPr lang="es-AR" sz="2400" dirty="0">
              <a:latin typeface="+mj-lt"/>
            </a:endParaRPr>
          </a:p>
          <a:p>
            <a:pPr>
              <a:defRPr/>
            </a:pPr>
            <a:r>
              <a:rPr lang="es-ES" sz="1200" dirty="0" err="1">
                <a:latin typeface="+mj-lt"/>
              </a:rPr>
              <a:t>Chirurg</a:t>
            </a:r>
            <a:r>
              <a:rPr lang="es-ES" sz="1200" dirty="0">
                <a:latin typeface="+mj-lt"/>
              </a:rPr>
              <a:t>; 2005 Mar;76(3):238-49; </a:t>
            </a:r>
            <a:r>
              <a:rPr lang="es-ES" sz="1200" dirty="0" err="1">
                <a:latin typeface="+mj-lt"/>
              </a:rPr>
              <a:t>Reoperation</a:t>
            </a:r>
            <a:r>
              <a:rPr lang="es-ES" sz="1200" dirty="0">
                <a:latin typeface="+mj-lt"/>
              </a:rPr>
              <a:t> </a:t>
            </a:r>
            <a:r>
              <a:rPr lang="es-ES" sz="1200" dirty="0" err="1">
                <a:latin typeface="+mj-lt"/>
              </a:rPr>
              <a:t>for</a:t>
            </a:r>
            <a:r>
              <a:rPr lang="es-ES" sz="1200" dirty="0">
                <a:latin typeface="+mj-lt"/>
              </a:rPr>
              <a:t> </a:t>
            </a:r>
            <a:r>
              <a:rPr lang="es-ES" sz="1200" dirty="0" err="1">
                <a:latin typeface="+mj-lt"/>
              </a:rPr>
              <a:t>thyroid</a:t>
            </a:r>
            <a:r>
              <a:rPr lang="es-ES" sz="1200" dirty="0">
                <a:latin typeface="+mj-lt"/>
              </a:rPr>
              <a:t> </a:t>
            </a:r>
            <a:r>
              <a:rPr lang="es-ES" sz="1200" dirty="0" err="1">
                <a:latin typeface="+mj-lt"/>
              </a:rPr>
              <a:t>cancer</a:t>
            </a:r>
            <a:r>
              <a:rPr lang="es-ES" sz="1200" dirty="0">
                <a:latin typeface="+mj-lt"/>
              </a:rPr>
              <a:t>; </a:t>
            </a:r>
            <a:r>
              <a:rPr lang="es-ES" sz="1200" dirty="0" err="1">
                <a:latin typeface="+mj-lt"/>
              </a:rPr>
              <a:t>Vogelsang</a:t>
            </a:r>
            <a:r>
              <a:rPr lang="es-ES" sz="1200" dirty="0">
                <a:latin typeface="+mj-lt"/>
              </a:rPr>
              <a:t> et al</a:t>
            </a:r>
          </a:p>
          <a:p>
            <a:pPr>
              <a:defRPr/>
            </a:pPr>
            <a:endParaRPr lang="es-ES" sz="2400" dirty="0">
              <a:latin typeface="+mj-lt"/>
            </a:endParaRPr>
          </a:p>
        </p:txBody>
      </p:sp>
      <p:pic>
        <p:nvPicPr>
          <p:cNvPr id="70659" name="Picture 9" descr="ESCUDO SERV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CE0743-DC42-4CB9-96EC-56BDD17C974F}" type="slidenum">
              <a:rPr lang="es-AR" altLang="es-AR">
                <a:solidFill>
                  <a:srgbClr val="000000"/>
                </a:solidFill>
              </a:rPr>
              <a:pPr eaLnBrk="1" hangingPunct="1"/>
              <a:t>54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5 CuadroTexto"/>
          <p:cNvSpPr txBox="1">
            <a:spLocks noChangeArrowheads="1"/>
          </p:cNvSpPr>
          <p:nvPr/>
        </p:nvSpPr>
        <p:spPr bwMode="auto">
          <a:xfrm>
            <a:off x="2855914" y="1974851"/>
            <a:ext cx="69119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400">
                <a:solidFill>
                  <a:srgbClr val="0070C0"/>
                </a:solidFill>
                <a:latin typeface="Calibri" panose="020F0502020204030204" pitchFamily="34" charset="0"/>
              </a:rPr>
              <a:t>Controversias en la extensión de la cirugía requerida</a:t>
            </a:r>
          </a:p>
          <a:p>
            <a:pPr eaLnBrk="1" hangingPunct="1"/>
            <a:endParaRPr lang="es-AR" altLang="es-AR" sz="2400">
              <a:latin typeface="Calibri" panose="020F0502020204030204" pitchFamily="34" charset="0"/>
            </a:endParaRP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   -  Tiroidectom</a:t>
            </a:r>
            <a:r>
              <a:rPr lang="es-ES" altLang="es-AR" sz="2400">
                <a:latin typeface="Calibri" panose="020F0502020204030204" pitchFamily="34" charset="0"/>
              </a:rPr>
              <a:t>ía subtotal vs total</a:t>
            </a:r>
          </a:p>
          <a:p>
            <a:pPr eaLnBrk="1" hangingPunct="1"/>
            <a:endParaRPr lang="es-ES" altLang="es-AR" sz="2400">
              <a:latin typeface="Calibri" panose="020F0502020204030204" pitchFamily="34" charset="0"/>
            </a:endParaRP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   - Disección profiláctica del Compartimiento VI</a:t>
            </a: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   - Disección terapéutica del Compartimiento VI</a:t>
            </a: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   - Disección de los compartimientos laterales</a:t>
            </a:r>
          </a:p>
        </p:txBody>
      </p:sp>
      <p:pic>
        <p:nvPicPr>
          <p:cNvPr id="71683" name="Picture 9" descr="ESCUDO SERV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C40189-AE4C-4629-BB6C-78F761BE191B}" type="slidenum">
              <a:rPr lang="es-AR" altLang="es-AR">
                <a:solidFill>
                  <a:srgbClr val="000000"/>
                </a:solidFill>
              </a:rPr>
              <a:pPr eaLnBrk="1" hangingPunct="1"/>
              <a:t>55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5 CuadroTexto"/>
          <p:cNvSpPr txBox="1">
            <a:spLocks noChangeArrowheads="1"/>
          </p:cNvSpPr>
          <p:nvPr/>
        </p:nvSpPr>
        <p:spPr bwMode="auto">
          <a:xfrm>
            <a:off x="2855914" y="1677988"/>
            <a:ext cx="73437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400">
                <a:solidFill>
                  <a:srgbClr val="0070C0"/>
                </a:solidFill>
                <a:latin typeface="Calibri" panose="020F0502020204030204" pitchFamily="34" charset="0"/>
              </a:rPr>
              <a:t>Puntos Claves en reoperaciones por Cáncer Tiroideo</a:t>
            </a:r>
          </a:p>
          <a:p>
            <a:pPr eaLnBrk="1" hangingPunct="1"/>
            <a:endParaRPr lang="es-AR" altLang="es-AR" sz="2400">
              <a:latin typeface="Calibri" panose="020F0502020204030204" pitchFamily="34" charset="0"/>
            </a:endParaRP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- Resección de remanentes tiroideos   </a:t>
            </a: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- Redisección de los lechos tiroideos</a:t>
            </a:r>
          </a:p>
          <a:p>
            <a:pPr eaLnBrk="1" hangingPunct="1"/>
            <a:endParaRPr lang="es-AR" altLang="es-AR" sz="2400">
              <a:latin typeface="Calibri" panose="020F0502020204030204" pitchFamily="34" charset="0"/>
            </a:endParaRP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   - Vaciamientos cervicales modificados </a:t>
            </a: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	- del compartimiento VI</a:t>
            </a: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	- de los compartimientos laterales del cuello</a:t>
            </a: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   - Vaciamientos cervicales radicales </a:t>
            </a:r>
            <a:endParaRPr lang="es-ES" altLang="es-AR" sz="2400">
              <a:latin typeface="Calibri" panose="020F0502020204030204" pitchFamily="34" charset="0"/>
            </a:endParaRPr>
          </a:p>
        </p:txBody>
      </p:sp>
      <p:pic>
        <p:nvPicPr>
          <p:cNvPr id="72707" name="Picture 9" descr="ESCUDO SERV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26CF24C-A7D0-4B5D-9B78-64707F15467F}" type="slidenum">
              <a:rPr lang="es-AR" altLang="es-AR">
                <a:solidFill>
                  <a:srgbClr val="000000"/>
                </a:solidFill>
              </a:rPr>
              <a:pPr eaLnBrk="1" hangingPunct="1"/>
              <a:t>56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6 CuadroTexto"/>
          <p:cNvSpPr txBox="1">
            <a:spLocks noChangeArrowheads="1"/>
          </p:cNvSpPr>
          <p:nvPr/>
        </p:nvSpPr>
        <p:spPr bwMode="auto">
          <a:xfrm>
            <a:off x="2711450" y="1052513"/>
            <a:ext cx="72009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- Técnicamente demandante</a:t>
            </a: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- Pérdida de los planos fasciales anatómicos</a:t>
            </a: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- Distorsión de la normal anatomía</a:t>
            </a:r>
          </a:p>
          <a:p>
            <a:pPr eaLnBrk="1" hangingPunct="1">
              <a:buFontTx/>
              <a:buChar char="-"/>
            </a:pPr>
            <a:r>
              <a:rPr lang="es-AR" altLang="es-AR" sz="2400">
                <a:latin typeface="Calibri" panose="020F0502020204030204" pitchFamily="34" charset="0"/>
              </a:rPr>
              <a:t> Presencia de tejido cicatrizal</a:t>
            </a:r>
          </a:p>
          <a:p>
            <a:pPr eaLnBrk="1" hangingPunct="1">
              <a:buFontTx/>
              <a:buChar char="-"/>
            </a:pPr>
            <a:endParaRPr lang="es-AR" altLang="es-AR" sz="240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</a:pPr>
            <a:r>
              <a:rPr lang="es-AR" altLang="es-AR" sz="2400">
                <a:latin typeface="Calibri" panose="020F0502020204030204" pitchFamily="34" charset="0"/>
              </a:rPr>
              <a:t> Identificación y preservación de recurrentes y de paratiroides (reimplantación) en compartimiento central</a:t>
            </a:r>
          </a:p>
          <a:p>
            <a:pPr eaLnBrk="1" hangingPunct="1"/>
            <a:endParaRPr lang="es-AR" altLang="es-AR" sz="240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</a:pPr>
            <a:r>
              <a:rPr lang="es-AR" altLang="es-AR" sz="2400">
                <a:latin typeface="Calibri" panose="020F0502020204030204" pitchFamily="34" charset="0"/>
              </a:rPr>
              <a:t>Identificación y preservación de estructuras vasculares y nerviosas de los compartimientos laterales</a:t>
            </a:r>
          </a:p>
          <a:p>
            <a:pPr eaLnBrk="1" hangingPunct="1"/>
            <a:endParaRPr lang="es-AR" altLang="es-AR" sz="2400">
              <a:latin typeface="Calibri" panose="020F0502020204030204" pitchFamily="34" charset="0"/>
            </a:endParaRPr>
          </a:p>
          <a:p>
            <a:pPr eaLnBrk="1" hangingPunct="1"/>
            <a:r>
              <a:rPr lang="es-AR" altLang="es-AR" sz="2400">
                <a:latin typeface="Calibri" panose="020F0502020204030204" pitchFamily="34" charset="0"/>
              </a:rPr>
              <a:t>- Revisión sistemática de los distintos compartimientos</a:t>
            </a:r>
          </a:p>
          <a:p>
            <a:pPr eaLnBrk="1" hangingPunct="1"/>
            <a:endParaRPr lang="es-AR" altLang="es-AR" sz="2400">
              <a:latin typeface="Calibri" panose="020F0502020204030204" pitchFamily="34" charset="0"/>
            </a:endParaRPr>
          </a:p>
          <a:p>
            <a:pPr eaLnBrk="1" hangingPunct="1"/>
            <a:endParaRPr lang="es-ES" altLang="es-AR" sz="2400">
              <a:latin typeface="Calibri" panose="020F0502020204030204" pitchFamily="34" charset="0"/>
            </a:endParaRPr>
          </a:p>
        </p:txBody>
      </p:sp>
      <p:pic>
        <p:nvPicPr>
          <p:cNvPr id="73731" name="Picture 9" descr="ESCUDO SERV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  <p:sp>
        <p:nvSpPr>
          <p:cNvPr id="7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1700B84-FB41-4E2A-9D28-4904707528E1}" type="slidenum">
              <a:rPr lang="es-AR" altLang="es-AR">
                <a:solidFill>
                  <a:srgbClr val="000000"/>
                </a:solidFill>
              </a:rPr>
              <a:pPr eaLnBrk="1" hangingPunct="1"/>
              <a:t>57</a:t>
            </a:fld>
            <a:endParaRPr lang="es-AR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Daniel My passport\Medicina\fotos medicina\DSCN11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23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aniel My passport\Medicina\fotos medicina\DSCN12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5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4864B4C-90BB-48F4-880E-949DAD3B3F16}" type="slidenum">
              <a:rPr lang="es-AR" altLang="es-AR">
                <a:solidFill>
                  <a:srgbClr val="000000"/>
                </a:solidFill>
              </a:rPr>
              <a:pPr eaLnBrk="1" hangingPunct="1"/>
              <a:t>6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21507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3 CuadroTexto"/>
          <p:cNvSpPr txBox="1">
            <a:spLocks noChangeArrowheads="1"/>
          </p:cNvSpPr>
          <p:nvPr/>
        </p:nvSpPr>
        <p:spPr bwMode="auto">
          <a:xfrm>
            <a:off x="3719514" y="1700213"/>
            <a:ext cx="6408737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sz="2400" b="1">
                <a:solidFill>
                  <a:srgbClr val="0070C0"/>
                </a:solidFill>
              </a:rPr>
              <a:t>CA DIFERENCIADO DE TIROIDES</a:t>
            </a:r>
          </a:p>
          <a:p>
            <a:pPr eaLnBrk="1" hangingPunct="1"/>
            <a:endParaRPr lang="es-AR" altLang="es-AR" sz="2000"/>
          </a:p>
          <a:p>
            <a:pPr eaLnBrk="1" hangingPunct="1"/>
            <a:r>
              <a:rPr lang="es-AR" altLang="es-AR" sz="2000">
                <a:solidFill>
                  <a:srgbClr val="0070C0"/>
                </a:solidFill>
              </a:rPr>
              <a:t>MANEJO MULTIDISCIPLINARIO</a:t>
            </a:r>
          </a:p>
          <a:p>
            <a:pPr eaLnBrk="1" hangingPunct="1"/>
            <a:r>
              <a:rPr lang="es-AR" altLang="es-AR" sz="2000"/>
              <a:t> - Endocrinólogo</a:t>
            </a:r>
          </a:p>
          <a:p>
            <a:pPr eaLnBrk="1" hangingPunct="1"/>
            <a:r>
              <a:rPr lang="es-AR" altLang="es-AR" sz="2000"/>
              <a:t> - Especialista en Imágenes</a:t>
            </a:r>
          </a:p>
          <a:p>
            <a:pPr eaLnBrk="1" hangingPunct="1"/>
            <a:r>
              <a:rPr lang="es-AR" altLang="es-AR" sz="2000"/>
              <a:t> - Patólogo</a:t>
            </a:r>
          </a:p>
          <a:p>
            <a:pPr eaLnBrk="1" hangingPunct="1"/>
            <a:r>
              <a:rPr lang="es-AR" altLang="es-AR" sz="2000"/>
              <a:t> - Radioisotopista</a:t>
            </a:r>
          </a:p>
          <a:p>
            <a:pPr eaLnBrk="1" hangingPunct="1"/>
            <a:r>
              <a:rPr lang="es-AR" altLang="es-AR" sz="2000"/>
              <a:t> - Cirujano</a:t>
            </a:r>
          </a:p>
          <a:p>
            <a:pPr eaLnBrk="1" hangingPunct="1"/>
            <a:endParaRPr lang="es-AR" altLang="es-AR" sz="2000"/>
          </a:p>
          <a:p>
            <a:pPr eaLnBrk="1" hangingPunct="1"/>
            <a:r>
              <a:rPr lang="es-AR" altLang="es-AR" sz="2000"/>
              <a:t> - ORL</a:t>
            </a:r>
          </a:p>
          <a:p>
            <a:pPr eaLnBrk="1" hangingPunct="1"/>
            <a:r>
              <a:rPr lang="es-AR" altLang="es-AR" sz="2000"/>
              <a:t> - Oncólogo</a:t>
            </a:r>
          </a:p>
          <a:p>
            <a:pPr eaLnBrk="1" hangingPunct="1"/>
            <a:r>
              <a:rPr lang="es-AR" altLang="es-AR" sz="2000"/>
              <a:t> - Fonoaudióloga</a:t>
            </a:r>
            <a:endParaRPr lang="es-ES" altLang="es-AR" sz="2000"/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aniel My passport\Medicina\fotos medicina\ca papilar gigante\DSCN2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4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aniel My passport\Medicina\fotos medicina\cx cuello\tiroides y cuello\DSCN1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1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22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:\Daniel My passport\Medicina\fotos medicina\cx cuello\tiroides y cuello\ca papilar recid gang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1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80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:\Daniel My passport\Medicina\fotos medicina\cx cuello\tiroides y cuello\ca papilar recid gang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1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65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:\Daniel My passport\Medicina\fotos medicina\cx cuello\tiroides y cuello\ca papilar recid gangl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1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9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:\Daniel My passport\Medicina\fotos medicina\cx cuello\tiroides y cuello\ca papilar recid gangl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1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8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E:\Daniel My passport\Medicina\fotos medicina\cx cuello\tiroides y cuello\ca papilar recid gangl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1" y="0"/>
            <a:ext cx="916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8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E:\Daniel My passport\Medicina\fotos medicina\cx cuello\tiroides y cuello\ca papilar recid gangl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6350"/>
            <a:ext cx="91567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28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E4C0A9F-5390-4662-BA6E-CFB475ACF9A1}" type="slidenum">
              <a:rPr lang="es-AR" altLang="es-AR">
                <a:solidFill>
                  <a:srgbClr val="000000"/>
                </a:solidFill>
              </a:rPr>
              <a:pPr eaLnBrk="1" hangingPunct="1"/>
              <a:t>68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86020" name="Picture 2" descr="C:\Documents and Settings\Dani\My Documents\DANIEL C\fotos\aves y animales\para revisar\Aves fotos\pato sirirí pampa Dendrocygna viduata 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813" y="-26988"/>
            <a:ext cx="10240963" cy="6858001"/>
          </a:xfrm>
          <a:noFill/>
        </p:spPr>
      </p:pic>
      <p:sp>
        <p:nvSpPr>
          <p:cNvPr id="86021" name="5 CuadroTexto"/>
          <p:cNvSpPr txBox="1">
            <a:spLocks noChangeArrowheads="1"/>
          </p:cNvSpPr>
          <p:nvPr/>
        </p:nvSpPr>
        <p:spPr bwMode="auto">
          <a:xfrm>
            <a:off x="2063750" y="6227764"/>
            <a:ext cx="4319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>
                <a:solidFill>
                  <a:srgbClr val="FFFF00"/>
                </a:solidFill>
              </a:rPr>
              <a:t>PATO SIRIRI - D GARCIA ANDRADA</a:t>
            </a:r>
            <a:endParaRPr lang="es-ES" altLang="es-A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5 CuadroTexto"/>
          <p:cNvSpPr txBox="1">
            <a:spLocks noChangeArrowheads="1"/>
          </p:cNvSpPr>
          <p:nvPr/>
        </p:nvSpPr>
        <p:spPr bwMode="auto">
          <a:xfrm>
            <a:off x="2782888" y="676275"/>
            <a:ext cx="67691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AR" sz="2400">
                <a:solidFill>
                  <a:srgbClr val="0070C0"/>
                </a:solidFill>
                <a:latin typeface="Calibri" panose="020F0502020204030204" pitchFamily="34" charset="0"/>
              </a:rPr>
              <a:t>Metas en el estudio del CDT </a:t>
            </a:r>
          </a:p>
          <a:p>
            <a:pPr eaLnBrk="1" hangingPunct="1"/>
            <a:endParaRPr lang="en-US" altLang="es-AR" sz="240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es-AR" sz="2400">
                <a:latin typeface="Calibri" panose="020F0502020204030204" pitchFamily="34" charset="0"/>
              </a:rPr>
              <a:t> compender las causas potenciales y la biología tumoral de los CDT</a:t>
            </a:r>
          </a:p>
          <a:p>
            <a:pPr eaLnBrk="1" hangingPunct="1">
              <a:buFontTx/>
              <a:buChar char="-"/>
            </a:pPr>
            <a:r>
              <a:rPr lang="en-US" altLang="es-AR" sz="2400">
                <a:latin typeface="Calibri" panose="020F0502020204030204" pitchFamily="34" charset="0"/>
              </a:rPr>
              <a:t> Mejorar los métodos de diagnóstico, estadificación y tratamiento</a:t>
            </a:r>
          </a:p>
          <a:p>
            <a:pPr eaLnBrk="1" hangingPunct="1">
              <a:buFontTx/>
              <a:buChar char="-"/>
            </a:pPr>
            <a:r>
              <a:rPr lang="en-US" altLang="es-AR" sz="2400">
                <a:latin typeface="Calibri" panose="020F0502020204030204" pitchFamily="34" charset="0"/>
              </a:rPr>
              <a:t> Predecir la conducta clínica y el pronóstico de cada caso</a:t>
            </a:r>
          </a:p>
          <a:p>
            <a:pPr eaLnBrk="1" hangingPunct="1">
              <a:buFontTx/>
              <a:buChar char="-"/>
            </a:pPr>
            <a:r>
              <a:rPr lang="en-US" altLang="es-AR" sz="2400">
                <a:latin typeface="Calibri" panose="020F0502020204030204" pitchFamily="34" charset="0"/>
              </a:rPr>
              <a:t> Adecuar el tratamiento y seguimiento a cada caso, según la probabilidad de recurrencia tumoral y/o agresividad</a:t>
            </a:r>
          </a:p>
          <a:p>
            <a:pPr eaLnBrk="1" hangingPunct="1">
              <a:buFontTx/>
              <a:buChar char="-"/>
            </a:pPr>
            <a:r>
              <a:rPr lang="en-US" altLang="es-AR" sz="2400">
                <a:latin typeface="Calibri" panose="020F0502020204030204" pitchFamily="34" charset="0"/>
              </a:rPr>
              <a:t> Desarrollar un tratamiento multimodal de los tumores agresivos</a:t>
            </a:r>
          </a:p>
          <a:p>
            <a:pPr eaLnBrk="1" hangingPunct="1"/>
            <a:endParaRPr lang="en-US" altLang="es-AR" sz="240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s-AR" sz="1200">
                <a:latin typeface="Calibri" panose="020F0502020204030204" pitchFamily="34" charset="0"/>
              </a:rPr>
              <a:t>Endocrine Surgery; Prinz R, Staren E; 2000 </a:t>
            </a:r>
            <a:endParaRPr lang="es-ES" altLang="es-AR" sz="1200">
              <a:latin typeface="Calibri" panose="020F0502020204030204" pitchFamily="34" charset="0"/>
            </a:endParaRPr>
          </a:p>
        </p:txBody>
      </p:sp>
      <p:pic>
        <p:nvPicPr>
          <p:cNvPr id="22531" name="Picture 9" descr="ESCUDO SERV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1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5 CuadroTexto"/>
          <p:cNvSpPr txBox="1">
            <a:spLocks noChangeArrowheads="1"/>
          </p:cNvSpPr>
          <p:nvPr/>
        </p:nvSpPr>
        <p:spPr bwMode="auto">
          <a:xfrm>
            <a:off x="2782888" y="676275"/>
            <a:ext cx="67691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AR" sz="2400">
                <a:solidFill>
                  <a:srgbClr val="0070C0"/>
                </a:solidFill>
                <a:latin typeface="Calibri" panose="020F0502020204030204" pitchFamily="34" charset="0"/>
              </a:rPr>
              <a:t>Metas en el estudio del CDT </a:t>
            </a:r>
          </a:p>
          <a:p>
            <a:pPr eaLnBrk="1" hangingPunct="1"/>
            <a:endParaRPr lang="en-US" altLang="es-AR" sz="2400">
              <a:latin typeface="Calibri" panose="020F050202020403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es-AR" sz="2400">
                <a:solidFill>
                  <a:srgbClr val="92D050"/>
                </a:solidFill>
                <a:latin typeface="Calibri" panose="020F0502020204030204" pitchFamily="34" charset="0"/>
              </a:rPr>
              <a:t> compender las causas potenciales y la biología tumoral de los CDT</a:t>
            </a:r>
          </a:p>
          <a:p>
            <a:pPr eaLnBrk="1" hangingPunct="1">
              <a:buFontTx/>
              <a:buChar char="-"/>
            </a:pPr>
            <a:r>
              <a:rPr lang="en-US" altLang="es-AR" sz="2400">
                <a:solidFill>
                  <a:srgbClr val="92D050"/>
                </a:solidFill>
                <a:latin typeface="Calibri" panose="020F0502020204030204" pitchFamily="34" charset="0"/>
              </a:rPr>
              <a:t> Mejorar los métodos de diagnóstico, estadificación y tratamiento</a:t>
            </a:r>
          </a:p>
          <a:p>
            <a:pPr eaLnBrk="1" hangingPunct="1">
              <a:buFontTx/>
              <a:buChar char="-"/>
            </a:pPr>
            <a:r>
              <a:rPr lang="en-US" altLang="es-AR" sz="2400">
                <a:latin typeface="Calibri" panose="020F0502020204030204" pitchFamily="34" charset="0"/>
              </a:rPr>
              <a:t> </a:t>
            </a:r>
            <a:r>
              <a:rPr lang="en-US" altLang="es-AR" sz="2400">
                <a:solidFill>
                  <a:srgbClr val="FFFF00"/>
                </a:solidFill>
                <a:latin typeface="Calibri" panose="020F0502020204030204" pitchFamily="34" charset="0"/>
              </a:rPr>
              <a:t>Predecir la conducta clínica y el pronóstico de cada caso</a:t>
            </a:r>
          </a:p>
          <a:p>
            <a:pPr eaLnBrk="1" hangingPunct="1">
              <a:buFontTx/>
              <a:buChar char="-"/>
            </a:pPr>
            <a:r>
              <a:rPr lang="en-US" altLang="es-AR" sz="2400">
                <a:latin typeface="Calibri" panose="020F0502020204030204" pitchFamily="34" charset="0"/>
              </a:rPr>
              <a:t> </a:t>
            </a:r>
            <a:r>
              <a:rPr lang="en-US" altLang="es-AR" sz="2400">
                <a:solidFill>
                  <a:srgbClr val="FF0000"/>
                </a:solidFill>
                <a:latin typeface="Calibri" panose="020F0502020204030204" pitchFamily="34" charset="0"/>
              </a:rPr>
              <a:t>Adecuar el tratamiento y seguimiento a cada caso, según la probabilidad de recurrencia tumoral y/o agresividad</a:t>
            </a:r>
          </a:p>
          <a:p>
            <a:pPr eaLnBrk="1" hangingPunct="1">
              <a:buFontTx/>
              <a:buChar char="-"/>
            </a:pPr>
            <a:r>
              <a:rPr lang="en-US" altLang="es-AR" sz="2400">
                <a:solidFill>
                  <a:srgbClr val="FF0000"/>
                </a:solidFill>
                <a:latin typeface="Calibri" panose="020F0502020204030204" pitchFamily="34" charset="0"/>
              </a:rPr>
              <a:t> Desarrollar un tratamiento multimodal de los tumores agresivos</a:t>
            </a:r>
          </a:p>
          <a:p>
            <a:pPr eaLnBrk="1" hangingPunct="1"/>
            <a:endParaRPr lang="en-US" altLang="es-AR" sz="240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s-AR" sz="1200">
                <a:latin typeface="Calibri" panose="020F0502020204030204" pitchFamily="34" charset="0"/>
              </a:rPr>
              <a:t>Endocrine Surgery; Prinz R, Staren E; 2000 </a:t>
            </a:r>
            <a:endParaRPr lang="es-ES" altLang="es-AR" sz="1200">
              <a:latin typeface="Calibri" panose="020F0502020204030204" pitchFamily="34" charset="0"/>
            </a:endParaRPr>
          </a:p>
        </p:txBody>
      </p:sp>
      <p:pic>
        <p:nvPicPr>
          <p:cNvPr id="23555" name="Picture 9" descr="ESCUDO SERVI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A627C6-5E22-4658-99B0-124E3C223231}" type="slidenum">
              <a:rPr lang="es-AR" altLang="es-AR">
                <a:solidFill>
                  <a:srgbClr val="000000"/>
                </a:solidFill>
              </a:rPr>
              <a:pPr eaLnBrk="1" hangingPunct="1"/>
              <a:t>9</a:t>
            </a:fld>
            <a:endParaRPr lang="es-AR" altLang="es-AR">
              <a:solidFill>
                <a:srgbClr val="000000"/>
              </a:solidFill>
            </a:endParaRPr>
          </a:p>
        </p:txBody>
      </p:sp>
      <p:pic>
        <p:nvPicPr>
          <p:cNvPr id="24579" name="Picture 9" descr="ESCUDO SERVI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91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3 CuadroTexto"/>
          <p:cNvSpPr txBox="1">
            <a:spLocks noChangeArrowheads="1"/>
          </p:cNvSpPr>
          <p:nvPr/>
        </p:nvSpPr>
        <p:spPr bwMode="auto">
          <a:xfrm>
            <a:off x="3863976" y="1968501"/>
            <a:ext cx="64801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s-AR" b="1">
                <a:solidFill>
                  <a:srgbClr val="0070C0"/>
                </a:solidFill>
              </a:rPr>
              <a:t>NODULOS TIROIDEOS</a:t>
            </a:r>
          </a:p>
          <a:p>
            <a:pPr eaLnBrk="1" hangingPunct="1"/>
            <a:endParaRPr lang="es-AR" altLang="es-AR"/>
          </a:p>
          <a:p>
            <a:pPr eaLnBrk="1" hangingPunct="1"/>
            <a:r>
              <a:rPr lang="es-AR" altLang="es-AR"/>
              <a:t>Hallazgo común</a:t>
            </a:r>
          </a:p>
          <a:p>
            <a:pPr eaLnBrk="1" hangingPunct="1"/>
            <a:r>
              <a:rPr lang="es-AR" altLang="es-AR"/>
              <a:t>Por palpación: 3 al 5 % de las personas</a:t>
            </a:r>
          </a:p>
          <a:p>
            <a:pPr eaLnBrk="1" hangingPunct="1"/>
            <a:r>
              <a:rPr lang="es-AR" altLang="es-AR"/>
              <a:t>Por Eco: 20 al 60 % </a:t>
            </a:r>
          </a:p>
          <a:p>
            <a:pPr eaLnBrk="1" hangingPunct="1"/>
            <a:r>
              <a:rPr lang="es-AR" altLang="es-AR"/>
              <a:t>Por autopsia: 20 al 75 %</a:t>
            </a:r>
          </a:p>
          <a:p>
            <a:pPr eaLnBrk="1" hangingPunct="1"/>
            <a:endParaRPr lang="es-AR" altLang="es-AR"/>
          </a:p>
          <a:p>
            <a:pPr eaLnBrk="1" hangingPunct="1"/>
            <a:r>
              <a:rPr lang="es-AR" altLang="es-AR">
                <a:solidFill>
                  <a:srgbClr val="00B050"/>
                </a:solidFill>
              </a:rPr>
              <a:t>CUÁL ES SU SIGNIFICACIÓN CLINICA?</a:t>
            </a:r>
          </a:p>
          <a:p>
            <a:pPr eaLnBrk="1" hangingPunct="1"/>
            <a:endParaRPr lang="es-AR" altLang="es-AR"/>
          </a:p>
          <a:p>
            <a:pPr eaLnBrk="1" hangingPunct="1"/>
            <a:endParaRPr lang="es-AR" altLang="es-AR"/>
          </a:p>
          <a:p>
            <a:pPr eaLnBrk="1" hangingPunct="1"/>
            <a:endParaRPr lang="es-AR" altLang="es-AR"/>
          </a:p>
          <a:p>
            <a:pPr eaLnBrk="1" hangingPunct="1"/>
            <a:endParaRPr lang="es-AR" altLang="es-AR"/>
          </a:p>
          <a:p>
            <a:pPr eaLnBrk="1" hangingPunct="1"/>
            <a:endParaRPr lang="es-ES" altLang="es-AR"/>
          </a:p>
        </p:txBody>
      </p:sp>
      <p:sp>
        <p:nvSpPr>
          <p:cNvPr id="24581" name="5 Rectángulo"/>
          <p:cNvSpPr>
            <a:spLocks noChangeArrowheads="1"/>
          </p:cNvSpPr>
          <p:nvPr/>
        </p:nvSpPr>
        <p:spPr bwMode="auto">
          <a:xfrm>
            <a:off x="5880100" y="4437063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AR" sz="1000" b="1"/>
              <a:t>Tan GH, Gharib H </a:t>
            </a:r>
            <a:r>
              <a:rPr lang="en-US" altLang="es-AR" sz="1000" i="1"/>
              <a:t>Ann Intern Med. 1997;126:226-231.</a:t>
            </a:r>
            <a:endParaRPr lang="es-ES" altLang="es-AR" sz="1000"/>
          </a:p>
        </p:txBody>
      </p:sp>
      <p:sp>
        <p:nvSpPr>
          <p:cNvPr id="24582" name="Text Box 3"/>
          <p:cNvSpPr txBox="1">
            <a:spLocks noChangeArrowheads="1"/>
          </p:cNvSpPr>
          <p:nvPr/>
        </p:nvSpPr>
        <p:spPr bwMode="auto">
          <a:xfrm>
            <a:off x="4800600" y="6670676"/>
            <a:ext cx="2590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AR" sz="800">
                <a:latin typeface="Calibri" panose="020F0502020204030204" pitchFamily="34" charset="0"/>
              </a:rPr>
              <a:t>DR. DANIEL GARCIA ANDRADA</a:t>
            </a:r>
            <a:endParaRPr lang="es-ES" altLang="es-AR" sz="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9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3802</Words>
  <Application>Microsoft Office PowerPoint</Application>
  <PresentationFormat>Panorámica</PresentationFormat>
  <Paragraphs>643</Paragraphs>
  <Slides>68</Slides>
  <Notes>45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Times New Roman</vt:lpstr>
      <vt:lpstr>Tema de Office</vt:lpstr>
      <vt:lpstr>MANEJO DEL CA DIFERENCIADO DE TIROIDES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MANEJO DEL CA DIFERENCIADO DE TIROIDES</dc:title>
  <dc:creator>Daniel Garcia Andrada</dc:creator>
  <cp:lastModifiedBy>Daniel</cp:lastModifiedBy>
  <cp:revision>4</cp:revision>
  <dcterms:created xsi:type="dcterms:W3CDTF">2015-04-06T00:32:29Z</dcterms:created>
  <dcterms:modified xsi:type="dcterms:W3CDTF">2021-08-25T23:48:03Z</dcterms:modified>
</cp:coreProperties>
</file>