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57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638D3-9157-4D8F-BC1D-CCBAF34955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B47151-3523-4EA0-931D-A7F30AA5CF88}">
      <dgm:prSet/>
      <dgm:spPr/>
      <dgm:t>
        <a:bodyPr/>
        <a:lstStyle/>
        <a:p>
          <a:r>
            <a:rPr lang="es-ES" dirty="0"/>
            <a:t>ESTABILIZACION DE LA MENBRANA Gluconato cálcico: 10 ml al 10% en  2 o 5´ (1 amp de 10 ml) </a:t>
          </a:r>
          <a:endParaRPr lang="en-US" dirty="0"/>
        </a:p>
      </dgm:t>
    </dgm:pt>
    <dgm:pt modelId="{261A2898-BD48-4A3B-9E7F-DFCECAD56C16}" type="parTrans" cxnId="{83384AA1-DECA-4FAE-93E0-A0386E897234}">
      <dgm:prSet/>
      <dgm:spPr/>
      <dgm:t>
        <a:bodyPr/>
        <a:lstStyle/>
        <a:p>
          <a:endParaRPr lang="en-US"/>
        </a:p>
      </dgm:t>
    </dgm:pt>
    <dgm:pt modelId="{B165B64D-7ED9-44BC-9ACF-8F9199F44B3A}" type="sibTrans" cxnId="{83384AA1-DECA-4FAE-93E0-A0386E897234}">
      <dgm:prSet/>
      <dgm:spPr/>
      <dgm:t>
        <a:bodyPr/>
        <a:lstStyle/>
        <a:p>
          <a:endParaRPr lang="en-US"/>
        </a:p>
      </dgm:t>
    </dgm:pt>
    <dgm:pt modelId="{CB24547A-5198-4812-A0CD-846CFE93B0AC}">
      <dgm:prSet/>
      <dgm:spPr/>
      <dgm:t>
        <a:bodyPr/>
        <a:lstStyle/>
        <a:p>
          <a:r>
            <a:rPr lang="es-ES" dirty="0"/>
            <a:t>Bicarbonato: (ACIDOSIS)  1 amp  al  7,5% en 5´repetir a las 15 si persisten anormalidades en el ECG, siempre dar antes Ca.</a:t>
          </a:r>
          <a:endParaRPr lang="en-US" dirty="0"/>
        </a:p>
      </dgm:t>
    </dgm:pt>
    <dgm:pt modelId="{6A931787-A5E8-4B57-9BC4-B27FCBEED392}" type="parTrans" cxnId="{1000BEEC-129A-4DC9-9F5A-F71CABA041D1}">
      <dgm:prSet/>
      <dgm:spPr/>
      <dgm:t>
        <a:bodyPr/>
        <a:lstStyle/>
        <a:p>
          <a:endParaRPr lang="en-US"/>
        </a:p>
      </dgm:t>
    </dgm:pt>
    <dgm:pt modelId="{9256411B-7EC5-4AEA-931F-60024ED72B6F}" type="sibTrans" cxnId="{1000BEEC-129A-4DC9-9F5A-F71CABA041D1}">
      <dgm:prSet/>
      <dgm:spPr/>
      <dgm:t>
        <a:bodyPr/>
        <a:lstStyle/>
        <a:p>
          <a:endParaRPr lang="en-US"/>
        </a:p>
      </dgm:t>
    </dgm:pt>
    <dgm:pt modelId="{F8E5D469-6532-434B-B320-B7769C174A4C}">
      <dgm:prSet/>
      <dgm:spPr/>
      <dgm:t>
        <a:bodyPr/>
        <a:lstStyle/>
        <a:p>
          <a:r>
            <a:rPr lang="es-ES" dirty="0"/>
            <a:t>REDISTRIBUCION Glucosa + Insulina </a:t>
          </a:r>
          <a:r>
            <a:rPr lang="es-AR" dirty="0"/>
            <a:t>dext al 10% (50gr) + 20 U de insulina en 1hs o 1 glucosado hipertónico al 50 % + 3 U en bolo. CONTROLAR GLUCEMIAS</a:t>
          </a:r>
          <a:endParaRPr lang="en-US" dirty="0"/>
        </a:p>
      </dgm:t>
    </dgm:pt>
    <dgm:pt modelId="{11536167-A559-49D1-BE2E-EB6690088C42}" type="parTrans" cxnId="{58F6F209-2E33-4449-9A09-230477C8841B}">
      <dgm:prSet/>
      <dgm:spPr/>
      <dgm:t>
        <a:bodyPr/>
        <a:lstStyle/>
        <a:p>
          <a:endParaRPr lang="en-US"/>
        </a:p>
      </dgm:t>
    </dgm:pt>
    <dgm:pt modelId="{8B1039AA-B7EA-4335-8C1A-F67FC587F461}" type="sibTrans" cxnId="{58F6F209-2E33-4449-9A09-230477C8841B}">
      <dgm:prSet/>
      <dgm:spPr/>
      <dgm:t>
        <a:bodyPr/>
        <a:lstStyle/>
        <a:p>
          <a:endParaRPr lang="en-US"/>
        </a:p>
      </dgm:t>
    </dgm:pt>
    <dgm:pt modelId="{32446EB9-9B72-480C-AD44-B6AB76867DE9}">
      <dgm:prSet/>
      <dgm:spPr/>
      <dgm:t>
        <a:bodyPr/>
        <a:lstStyle/>
        <a:p>
          <a:r>
            <a:rPr lang="es-AR" dirty="0"/>
            <a:t>Nebulizaciones con 20 g de salbutamol</a:t>
          </a:r>
          <a:endParaRPr lang="en-US" dirty="0"/>
        </a:p>
      </dgm:t>
    </dgm:pt>
    <dgm:pt modelId="{0D71FE7B-63DB-49D5-A3AC-CA783B2FAD9A}" type="parTrans" cxnId="{A9587BE1-B3BE-40D2-A7C8-61383B11D5BB}">
      <dgm:prSet/>
      <dgm:spPr/>
      <dgm:t>
        <a:bodyPr/>
        <a:lstStyle/>
        <a:p>
          <a:endParaRPr lang="en-US"/>
        </a:p>
      </dgm:t>
    </dgm:pt>
    <dgm:pt modelId="{A43CED7C-AC84-4ECA-99FB-802CF3BA18E9}" type="sibTrans" cxnId="{A9587BE1-B3BE-40D2-A7C8-61383B11D5BB}">
      <dgm:prSet/>
      <dgm:spPr/>
      <dgm:t>
        <a:bodyPr/>
        <a:lstStyle/>
        <a:p>
          <a:endParaRPr lang="en-US"/>
        </a:p>
      </dgm:t>
    </dgm:pt>
    <dgm:pt modelId="{505FED8E-6F61-417B-8E0E-51FC647B1915}">
      <dgm:prSet/>
      <dgm:spPr/>
      <dgm:t>
        <a:bodyPr/>
        <a:lstStyle/>
        <a:p>
          <a:r>
            <a:rPr lang="es-AR" dirty="0"/>
            <a:t>EXCRESION Furo 40 o 80 mg.</a:t>
          </a:r>
          <a:endParaRPr lang="en-US" dirty="0"/>
        </a:p>
      </dgm:t>
    </dgm:pt>
    <dgm:pt modelId="{CB92C247-A442-457F-8B9A-A612CD2A3482}" type="parTrans" cxnId="{C24545ED-ED65-4759-8907-ECBE0153562A}">
      <dgm:prSet/>
      <dgm:spPr/>
      <dgm:t>
        <a:bodyPr/>
        <a:lstStyle/>
        <a:p>
          <a:endParaRPr lang="en-US"/>
        </a:p>
      </dgm:t>
    </dgm:pt>
    <dgm:pt modelId="{2253FAB0-A55D-4AC2-AC5E-F1F80C6E7668}" type="sibTrans" cxnId="{C24545ED-ED65-4759-8907-ECBE0153562A}">
      <dgm:prSet/>
      <dgm:spPr/>
      <dgm:t>
        <a:bodyPr/>
        <a:lstStyle/>
        <a:p>
          <a:endParaRPr lang="en-US"/>
        </a:p>
      </dgm:t>
    </dgm:pt>
    <dgm:pt modelId="{6DB9850D-F659-4136-B30B-B737F18C4F80}">
      <dgm:prSet/>
      <dgm:spPr/>
      <dgm:t>
        <a:bodyPr/>
        <a:lstStyle/>
        <a:p>
          <a:r>
            <a:rPr lang="es-AR" dirty="0"/>
            <a:t>Kayexalate ( poliestireno sulfonato sódico) oral 15g 50/100ml sorbitol al 20% rep. c/3 o 4 hs, rectal 50/100 g en 200 sorb al 20%</a:t>
          </a:r>
          <a:endParaRPr lang="en-US" dirty="0"/>
        </a:p>
      </dgm:t>
    </dgm:pt>
    <dgm:pt modelId="{C1DEB575-F46D-46E2-894C-E47AD601E97B}" type="parTrans" cxnId="{C0A71FC9-B151-48D0-BBDA-143DD73094DF}">
      <dgm:prSet/>
      <dgm:spPr/>
      <dgm:t>
        <a:bodyPr/>
        <a:lstStyle/>
        <a:p>
          <a:endParaRPr lang="en-US"/>
        </a:p>
      </dgm:t>
    </dgm:pt>
    <dgm:pt modelId="{291D0D8F-11AA-4FD0-9B15-A21FBF5BC512}" type="sibTrans" cxnId="{C0A71FC9-B151-48D0-BBDA-143DD73094DF}">
      <dgm:prSet/>
      <dgm:spPr/>
      <dgm:t>
        <a:bodyPr/>
        <a:lstStyle/>
        <a:p>
          <a:endParaRPr lang="en-US"/>
        </a:p>
      </dgm:t>
    </dgm:pt>
    <dgm:pt modelId="{A58FDBB0-7E99-40BF-B0BC-76EE912E3C96}">
      <dgm:prSet/>
      <dgm:spPr/>
      <dgm:t>
        <a:bodyPr/>
        <a:lstStyle/>
        <a:p>
          <a:r>
            <a:rPr lang="es-AR" dirty="0"/>
            <a:t>Diálisis.</a:t>
          </a:r>
          <a:endParaRPr lang="en-US" dirty="0"/>
        </a:p>
      </dgm:t>
    </dgm:pt>
    <dgm:pt modelId="{EFAF819A-4AAF-4979-8459-C6CA6732CB80}" type="parTrans" cxnId="{F603163B-3889-4305-89B7-04A34D3C5739}">
      <dgm:prSet/>
      <dgm:spPr/>
      <dgm:t>
        <a:bodyPr/>
        <a:lstStyle/>
        <a:p>
          <a:endParaRPr lang="en-US"/>
        </a:p>
      </dgm:t>
    </dgm:pt>
    <dgm:pt modelId="{773C3D5D-D5A2-437D-9A73-5745F2E6D51F}" type="sibTrans" cxnId="{F603163B-3889-4305-89B7-04A34D3C5739}">
      <dgm:prSet/>
      <dgm:spPr/>
      <dgm:t>
        <a:bodyPr/>
        <a:lstStyle/>
        <a:p>
          <a:endParaRPr lang="en-US"/>
        </a:p>
      </dgm:t>
    </dgm:pt>
    <dgm:pt modelId="{25394B45-2E07-441C-8245-B6561E574B55}" type="pres">
      <dgm:prSet presAssocID="{130638D3-9157-4D8F-BC1D-CCBAF3495507}" presName="linear" presStyleCnt="0">
        <dgm:presLayoutVars>
          <dgm:animLvl val="lvl"/>
          <dgm:resizeHandles val="exact"/>
        </dgm:presLayoutVars>
      </dgm:prSet>
      <dgm:spPr/>
    </dgm:pt>
    <dgm:pt modelId="{AF03BC86-81FA-4473-92AD-A810B2B97526}" type="pres">
      <dgm:prSet presAssocID="{6BB47151-3523-4EA0-931D-A7F30AA5CF8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0E2D47D-C035-4DAA-BF16-69213E22442D}" type="pres">
      <dgm:prSet presAssocID="{B165B64D-7ED9-44BC-9ACF-8F9199F44B3A}" presName="spacer" presStyleCnt="0"/>
      <dgm:spPr/>
    </dgm:pt>
    <dgm:pt modelId="{F0063301-D8D0-4B3A-8351-E5518BFA01D0}" type="pres">
      <dgm:prSet presAssocID="{CB24547A-5198-4812-A0CD-846CFE93B0A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B8C8491-8FB2-4BE0-B0DD-C6B3C8968E5F}" type="pres">
      <dgm:prSet presAssocID="{9256411B-7EC5-4AEA-931F-60024ED72B6F}" presName="spacer" presStyleCnt="0"/>
      <dgm:spPr/>
    </dgm:pt>
    <dgm:pt modelId="{DE562828-AB9D-441D-B203-C7E4EA5EB52D}" type="pres">
      <dgm:prSet presAssocID="{F8E5D469-6532-434B-B320-B7769C174A4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7F9836C-EB83-47A5-8402-0318FD94AB5F}" type="pres">
      <dgm:prSet presAssocID="{8B1039AA-B7EA-4335-8C1A-F67FC587F461}" presName="spacer" presStyleCnt="0"/>
      <dgm:spPr/>
    </dgm:pt>
    <dgm:pt modelId="{6522F15A-E6BE-498B-B037-9BC9DF12EDEF}" type="pres">
      <dgm:prSet presAssocID="{32446EB9-9B72-480C-AD44-B6AB76867DE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B97F80A-92B6-4CC9-AE03-75B9EB379044}" type="pres">
      <dgm:prSet presAssocID="{A43CED7C-AC84-4ECA-99FB-802CF3BA18E9}" presName="spacer" presStyleCnt="0"/>
      <dgm:spPr/>
    </dgm:pt>
    <dgm:pt modelId="{B3ABCD51-A04E-4BC0-BB8B-B4AC83EAF0FE}" type="pres">
      <dgm:prSet presAssocID="{505FED8E-6F61-417B-8E0E-51FC647B191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6F39AAE-3BE1-4085-A439-CF1D8D253009}" type="pres">
      <dgm:prSet presAssocID="{2253FAB0-A55D-4AC2-AC5E-F1F80C6E7668}" presName="spacer" presStyleCnt="0"/>
      <dgm:spPr/>
    </dgm:pt>
    <dgm:pt modelId="{B183BAA9-ED80-4AEA-862C-D495C31F11A6}" type="pres">
      <dgm:prSet presAssocID="{6DB9850D-F659-4136-B30B-B737F18C4F8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D13CC2C-6169-4C38-9BA1-8D65C4B31136}" type="pres">
      <dgm:prSet presAssocID="{291D0D8F-11AA-4FD0-9B15-A21FBF5BC512}" presName="spacer" presStyleCnt="0"/>
      <dgm:spPr/>
    </dgm:pt>
    <dgm:pt modelId="{87AD194F-9E7D-44A6-88FF-FE8045DC9FE2}" type="pres">
      <dgm:prSet presAssocID="{A58FDBB0-7E99-40BF-B0BC-76EE912E3C9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8F6F209-2E33-4449-9A09-230477C8841B}" srcId="{130638D3-9157-4D8F-BC1D-CCBAF3495507}" destId="{F8E5D469-6532-434B-B320-B7769C174A4C}" srcOrd="2" destOrd="0" parTransId="{11536167-A559-49D1-BE2E-EB6690088C42}" sibTransId="{8B1039AA-B7EA-4335-8C1A-F67FC587F461}"/>
    <dgm:cxn modelId="{F603163B-3889-4305-89B7-04A34D3C5739}" srcId="{130638D3-9157-4D8F-BC1D-CCBAF3495507}" destId="{A58FDBB0-7E99-40BF-B0BC-76EE912E3C96}" srcOrd="6" destOrd="0" parTransId="{EFAF819A-4AAF-4979-8459-C6CA6732CB80}" sibTransId="{773C3D5D-D5A2-437D-9A73-5745F2E6D51F}"/>
    <dgm:cxn modelId="{AB1D0C41-3713-42EF-927D-EB5009CA1BED}" type="presOf" srcId="{CB24547A-5198-4812-A0CD-846CFE93B0AC}" destId="{F0063301-D8D0-4B3A-8351-E5518BFA01D0}" srcOrd="0" destOrd="0" presId="urn:microsoft.com/office/officeart/2005/8/layout/vList2"/>
    <dgm:cxn modelId="{BE7C9643-BCCF-490A-B4A5-C4BAEE9A7679}" type="presOf" srcId="{6DB9850D-F659-4136-B30B-B737F18C4F80}" destId="{B183BAA9-ED80-4AEA-862C-D495C31F11A6}" srcOrd="0" destOrd="0" presId="urn:microsoft.com/office/officeart/2005/8/layout/vList2"/>
    <dgm:cxn modelId="{DA15C155-D397-40D4-A20B-48A1C0CB96F4}" type="presOf" srcId="{F8E5D469-6532-434B-B320-B7769C174A4C}" destId="{DE562828-AB9D-441D-B203-C7E4EA5EB52D}" srcOrd="0" destOrd="0" presId="urn:microsoft.com/office/officeart/2005/8/layout/vList2"/>
    <dgm:cxn modelId="{D5CB4A7A-199D-4370-92A5-1D342F5F7F9A}" type="presOf" srcId="{6BB47151-3523-4EA0-931D-A7F30AA5CF88}" destId="{AF03BC86-81FA-4473-92AD-A810B2B97526}" srcOrd="0" destOrd="0" presId="urn:microsoft.com/office/officeart/2005/8/layout/vList2"/>
    <dgm:cxn modelId="{48DE347C-17E9-4E28-BF31-110E9F21E1B0}" type="presOf" srcId="{505FED8E-6F61-417B-8E0E-51FC647B1915}" destId="{B3ABCD51-A04E-4BC0-BB8B-B4AC83EAF0FE}" srcOrd="0" destOrd="0" presId="urn:microsoft.com/office/officeart/2005/8/layout/vList2"/>
    <dgm:cxn modelId="{A2453C8C-FB75-4E59-A3E9-F951FF4DF9CE}" type="presOf" srcId="{130638D3-9157-4D8F-BC1D-CCBAF3495507}" destId="{25394B45-2E07-441C-8245-B6561E574B55}" srcOrd="0" destOrd="0" presId="urn:microsoft.com/office/officeart/2005/8/layout/vList2"/>
    <dgm:cxn modelId="{83384AA1-DECA-4FAE-93E0-A0386E897234}" srcId="{130638D3-9157-4D8F-BC1D-CCBAF3495507}" destId="{6BB47151-3523-4EA0-931D-A7F30AA5CF88}" srcOrd="0" destOrd="0" parTransId="{261A2898-BD48-4A3B-9E7F-DFCECAD56C16}" sibTransId="{B165B64D-7ED9-44BC-9ACF-8F9199F44B3A}"/>
    <dgm:cxn modelId="{2530E9AA-254A-4D65-BBC3-3246DB386DDA}" type="presOf" srcId="{A58FDBB0-7E99-40BF-B0BC-76EE912E3C96}" destId="{87AD194F-9E7D-44A6-88FF-FE8045DC9FE2}" srcOrd="0" destOrd="0" presId="urn:microsoft.com/office/officeart/2005/8/layout/vList2"/>
    <dgm:cxn modelId="{DBD5B9BD-AAB4-44B5-AD83-EC5C8B82580F}" type="presOf" srcId="{32446EB9-9B72-480C-AD44-B6AB76867DE9}" destId="{6522F15A-E6BE-498B-B037-9BC9DF12EDEF}" srcOrd="0" destOrd="0" presId="urn:microsoft.com/office/officeart/2005/8/layout/vList2"/>
    <dgm:cxn modelId="{C0A71FC9-B151-48D0-BBDA-143DD73094DF}" srcId="{130638D3-9157-4D8F-BC1D-CCBAF3495507}" destId="{6DB9850D-F659-4136-B30B-B737F18C4F80}" srcOrd="5" destOrd="0" parTransId="{C1DEB575-F46D-46E2-894C-E47AD601E97B}" sibTransId="{291D0D8F-11AA-4FD0-9B15-A21FBF5BC512}"/>
    <dgm:cxn modelId="{A9587BE1-B3BE-40D2-A7C8-61383B11D5BB}" srcId="{130638D3-9157-4D8F-BC1D-CCBAF3495507}" destId="{32446EB9-9B72-480C-AD44-B6AB76867DE9}" srcOrd="3" destOrd="0" parTransId="{0D71FE7B-63DB-49D5-A3AC-CA783B2FAD9A}" sibTransId="{A43CED7C-AC84-4ECA-99FB-802CF3BA18E9}"/>
    <dgm:cxn modelId="{1000BEEC-129A-4DC9-9F5A-F71CABA041D1}" srcId="{130638D3-9157-4D8F-BC1D-CCBAF3495507}" destId="{CB24547A-5198-4812-A0CD-846CFE93B0AC}" srcOrd="1" destOrd="0" parTransId="{6A931787-A5E8-4B57-9BC4-B27FCBEED392}" sibTransId="{9256411B-7EC5-4AEA-931F-60024ED72B6F}"/>
    <dgm:cxn modelId="{C24545ED-ED65-4759-8907-ECBE0153562A}" srcId="{130638D3-9157-4D8F-BC1D-CCBAF3495507}" destId="{505FED8E-6F61-417B-8E0E-51FC647B1915}" srcOrd="4" destOrd="0" parTransId="{CB92C247-A442-457F-8B9A-A612CD2A3482}" sibTransId="{2253FAB0-A55D-4AC2-AC5E-F1F80C6E7668}"/>
    <dgm:cxn modelId="{3C2BEE4B-A001-46C2-B786-4D3F99D87886}" type="presParOf" srcId="{25394B45-2E07-441C-8245-B6561E574B55}" destId="{AF03BC86-81FA-4473-92AD-A810B2B97526}" srcOrd="0" destOrd="0" presId="urn:microsoft.com/office/officeart/2005/8/layout/vList2"/>
    <dgm:cxn modelId="{19952537-BD02-43CD-9F78-E9D23DB88FF8}" type="presParOf" srcId="{25394B45-2E07-441C-8245-B6561E574B55}" destId="{80E2D47D-C035-4DAA-BF16-69213E22442D}" srcOrd="1" destOrd="0" presId="urn:microsoft.com/office/officeart/2005/8/layout/vList2"/>
    <dgm:cxn modelId="{610A3DB8-8A72-4D53-B10E-59A76A87E0B4}" type="presParOf" srcId="{25394B45-2E07-441C-8245-B6561E574B55}" destId="{F0063301-D8D0-4B3A-8351-E5518BFA01D0}" srcOrd="2" destOrd="0" presId="urn:microsoft.com/office/officeart/2005/8/layout/vList2"/>
    <dgm:cxn modelId="{AAC0C1C5-0CE6-4747-8110-B7C381530511}" type="presParOf" srcId="{25394B45-2E07-441C-8245-B6561E574B55}" destId="{5B8C8491-8FB2-4BE0-B0DD-C6B3C8968E5F}" srcOrd="3" destOrd="0" presId="urn:microsoft.com/office/officeart/2005/8/layout/vList2"/>
    <dgm:cxn modelId="{28769D97-9136-44BB-AD1A-FE00B512BD1B}" type="presParOf" srcId="{25394B45-2E07-441C-8245-B6561E574B55}" destId="{DE562828-AB9D-441D-B203-C7E4EA5EB52D}" srcOrd="4" destOrd="0" presId="urn:microsoft.com/office/officeart/2005/8/layout/vList2"/>
    <dgm:cxn modelId="{DE1B923A-0C7F-4E9E-BF4C-766F6C10CC6F}" type="presParOf" srcId="{25394B45-2E07-441C-8245-B6561E574B55}" destId="{47F9836C-EB83-47A5-8402-0318FD94AB5F}" srcOrd="5" destOrd="0" presId="urn:microsoft.com/office/officeart/2005/8/layout/vList2"/>
    <dgm:cxn modelId="{4884A10D-1584-4191-A272-2E3E36ABAC15}" type="presParOf" srcId="{25394B45-2E07-441C-8245-B6561E574B55}" destId="{6522F15A-E6BE-498B-B037-9BC9DF12EDEF}" srcOrd="6" destOrd="0" presId="urn:microsoft.com/office/officeart/2005/8/layout/vList2"/>
    <dgm:cxn modelId="{A594A42E-C9E0-4ECB-8401-ABD8D69C30C5}" type="presParOf" srcId="{25394B45-2E07-441C-8245-B6561E574B55}" destId="{2B97F80A-92B6-4CC9-AE03-75B9EB379044}" srcOrd="7" destOrd="0" presId="urn:microsoft.com/office/officeart/2005/8/layout/vList2"/>
    <dgm:cxn modelId="{BAF89562-0B5F-448C-A514-D851BB88B500}" type="presParOf" srcId="{25394B45-2E07-441C-8245-B6561E574B55}" destId="{B3ABCD51-A04E-4BC0-BB8B-B4AC83EAF0FE}" srcOrd="8" destOrd="0" presId="urn:microsoft.com/office/officeart/2005/8/layout/vList2"/>
    <dgm:cxn modelId="{D722400B-1301-49DC-BDC2-C6E132EF2391}" type="presParOf" srcId="{25394B45-2E07-441C-8245-B6561E574B55}" destId="{06F39AAE-3BE1-4085-A439-CF1D8D253009}" srcOrd="9" destOrd="0" presId="urn:microsoft.com/office/officeart/2005/8/layout/vList2"/>
    <dgm:cxn modelId="{C1A2E67B-08CE-4804-A68F-DAF007B1CBCE}" type="presParOf" srcId="{25394B45-2E07-441C-8245-B6561E574B55}" destId="{B183BAA9-ED80-4AEA-862C-D495C31F11A6}" srcOrd="10" destOrd="0" presId="urn:microsoft.com/office/officeart/2005/8/layout/vList2"/>
    <dgm:cxn modelId="{AD5F4748-60F3-4384-8685-BDEEB9519C44}" type="presParOf" srcId="{25394B45-2E07-441C-8245-B6561E574B55}" destId="{AD13CC2C-6169-4C38-9BA1-8D65C4B31136}" srcOrd="11" destOrd="0" presId="urn:microsoft.com/office/officeart/2005/8/layout/vList2"/>
    <dgm:cxn modelId="{9286207B-C3F3-4187-ACDE-A9211D38C97E}" type="presParOf" srcId="{25394B45-2E07-441C-8245-B6561E574B55}" destId="{87AD194F-9E7D-44A6-88FF-FE8045DC9FE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BC86-81FA-4473-92AD-A810B2B97526}">
      <dsp:nvSpPr>
        <dsp:cNvPr id="0" name=""/>
        <dsp:cNvSpPr/>
      </dsp:nvSpPr>
      <dsp:spPr>
        <a:xfrm>
          <a:off x="0" y="860697"/>
          <a:ext cx="6513603" cy="562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ESTABILIZACION DE LA MENBRANA Gluconato cálcico: 10 ml al 10% en  2 o 5´ (1 amp de 10 ml) </a:t>
          </a:r>
          <a:endParaRPr lang="en-US" sz="1300" kern="1200" dirty="0"/>
        </a:p>
      </dsp:txBody>
      <dsp:txXfrm>
        <a:off x="27472" y="888169"/>
        <a:ext cx="6458659" cy="507826"/>
      </dsp:txXfrm>
    </dsp:sp>
    <dsp:sp modelId="{F0063301-D8D0-4B3A-8351-E5518BFA01D0}">
      <dsp:nvSpPr>
        <dsp:cNvPr id="0" name=""/>
        <dsp:cNvSpPr/>
      </dsp:nvSpPr>
      <dsp:spPr>
        <a:xfrm>
          <a:off x="0" y="1460907"/>
          <a:ext cx="6513603" cy="562770"/>
        </a:xfrm>
        <a:prstGeom prst="roundRect">
          <a:avLst/>
        </a:prstGeom>
        <a:gradFill rotWithShape="0">
          <a:gsLst>
            <a:gs pos="0">
              <a:schemeClr val="accent2">
                <a:hueOff val="-171289"/>
                <a:satOff val="140"/>
                <a:lumOff val="-88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71289"/>
                <a:satOff val="140"/>
                <a:lumOff val="-88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71289"/>
                <a:satOff val="140"/>
                <a:lumOff val="-88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Bicarbonato: (ACIDOSIS)  1 amp  al  7,5% en 5´repetir a las 15 si persisten anormalidades en el ECG, siempre dar antes Ca.</a:t>
          </a:r>
          <a:endParaRPr lang="en-US" sz="1300" kern="1200" dirty="0"/>
        </a:p>
      </dsp:txBody>
      <dsp:txXfrm>
        <a:off x="27472" y="1488379"/>
        <a:ext cx="6458659" cy="507826"/>
      </dsp:txXfrm>
    </dsp:sp>
    <dsp:sp modelId="{DE562828-AB9D-441D-B203-C7E4EA5EB52D}">
      <dsp:nvSpPr>
        <dsp:cNvPr id="0" name=""/>
        <dsp:cNvSpPr/>
      </dsp:nvSpPr>
      <dsp:spPr>
        <a:xfrm>
          <a:off x="0" y="2061117"/>
          <a:ext cx="6513603" cy="562770"/>
        </a:xfrm>
        <a:prstGeom prst="roundRect">
          <a:avLst/>
        </a:prstGeom>
        <a:gradFill rotWithShape="0">
          <a:gsLst>
            <a:gs pos="0">
              <a:schemeClr val="accent2">
                <a:hueOff val="-342577"/>
                <a:satOff val="279"/>
                <a:lumOff val="-176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42577"/>
                <a:satOff val="279"/>
                <a:lumOff val="-176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42577"/>
                <a:satOff val="279"/>
                <a:lumOff val="-176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REDISTRIBUCION Glucosa + Insulina </a:t>
          </a:r>
          <a:r>
            <a:rPr lang="es-AR" sz="1300" kern="1200" dirty="0"/>
            <a:t>dext al 10% (50gr) + 20 U de insulina en 1hs o 1 glucosado hipertónico al 50 % + 3 U en bolo. CONTROLAR GLUCEMIAS</a:t>
          </a:r>
          <a:endParaRPr lang="en-US" sz="1300" kern="1200" dirty="0"/>
        </a:p>
      </dsp:txBody>
      <dsp:txXfrm>
        <a:off x="27472" y="2088589"/>
        <a:ext cx="6458659" cy="507826"/>
      </dsp:txXfrm>
    </dsp:sp>
    <dsp:sp modelId="{6522F15A-E6BE-498B-B037-9BC9DF12EDEF}">
      <dsp:nvSpPr>
        <dsp:cNvPr id="0" name=""/>
        <dsp:cNvSpPr/>
      </dsp:nvSpPr>
      <dsp:spPr>
        <a:xfrm>
          <a:off x="0" y="2661327"/>
          <a:ext cx="6513603" cy="562770"/>
        </a:xfrm>
        <a:prstGeom prst="roundRect">
          <a:avLst/>
        </a:prstGeom>
        <a:gradFill rotWithShape="0">
          <a:gsLst>
            <a:gs pos="0">
              <a:schemeClr val="accent2">
                <a:hueOff val="-513866"/>
                <a:satOff val="419"/>
                <a:lumOff val="-264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13866"/>
                <a:satOff val="419"/>
                <a:lumOff val="-264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513866"/>
                <a:satOff val="419"/>
                <a:lumOff val="-264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Nebulizaciones con 20 g de salbutamol</a:t>
          </a:r>
          <a:endParaRPr lang="en-US" sz="1300" kern="1200" dirty="0"/>
        </a:p>
      </dsp:txBody>
      <dsp:txXfrm>
        <a:off x="27472" y="2688799"/>
        <a:ext cx="6458659" cy="507826"/>
      </dsp:txXfrm>
    </dsp:sp>
    <dsp:sp modelId="{B3ABCD51-A04E-4BC0-BB8B-B4AC83EAF0FE}">
      <dsp:nvSpPr>
        <dsp:cNvPr id="0" name=""/>
        <dsp:cNvSpPr/>
      </dsp:nvSpPr>
      <dsp:spPr>
        <a:xfrm>
          <a:off x="0" y="3261537"/>
          <a:ext cx="6513603" cy="562770"/>
        </a:xfrm>
        <a:prstGeom prst="roundRect">
          <a:avLst/>
        </a:prstGeom>
        <a:gradFill rotWithShape="0">
          <a:gsLst>
            <a:gs pos="0">
              <a:schemeClr val="accent2">
                <a:hueOff val="-685154"/>
                <a:satOff val="559"/>
                <a:lumOff val="-35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685154"/>
                <a:satOff val="559"/>
                <a:lumOff val="-352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685154"/>
                <a:satOff val="559"/>
                <a:lumOff val="-352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EXCRESION Furo 40 o 80 mg.</a:t>
          </a:r>
          <a:endParaRPr lang="en-US" sz="1300" kern="1200" dirty="0"/>
        </a:p>
      </dsp:txBody>
      <dsp:txXfrm>
        <a:off x="27472" y="3289009"/>
        <a:ext cx="6458659" cy="507826"/>
      </dsp:txXfrm>
    </dsp:sp>
    <dsp:sp modelId="{B183BAA9-ED80-4AEA-862C-D495C31F11A6}">
      <dsp:nvSpPr>
        <dsp:cNvPr id="0" name=""/>
        <dsp:cNvSpPr/>
      </dsp:nvSpPr>
      <dsp:spPr>
        <a:xfrm>
          <a:off x="0" y="3861748"/>
          <a:ext cx="6513603" cy="562770"/>
        </a:xfrm>
        <a:prstGeom prst="roundRect">
          <a:avLst/>
        </a:prstGeom>
        <a:gradFill rotWithShape="0">
          <a:gsLst>
            <a:gs pos="0">
              <a:schemeClr val="accent2">
                <a:hueOff val="-856443"/>
                <a:satOff val="698"/>
                <a:lumOff val="-441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56443"/>
                <a:satOff val="698"/>
                <a:lumOff val="-441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56443"/>
                <a:satOff val="698"/>
                <a:lumOff val="-441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Kayexalate ( poliestireno sulfonato sódico) oral 15g 50/100ml sorbitol al 20% rep. c/3 o 4 hs, rectal 50/100 g en 200 sorb al 20%</a:t>
          </a:r>
          <a:endParaRPr lang="en-US" sz="1300" kern="1200" dirty="0"/>
        </a:p>
      </dsp:txBody>
      <dsp:txXfrm>
        <a:off x="27472" y="3889220"/>
        <a:ext cx="6458659" cy="507826"/>
      </dsp:txXfrm>
    </dsp:sp>
    <dsp:sp modelId="{87AD194F-9E7D-44A6-88FF-FE8045DC9FE2}">
      <dsp:nvSpPr>
        <dsp:cNvPr id="0" name=""/>
        <dsp:cNvSpPr/>
      </dsp:nvSpPr>
      <dsp:spPr>
        <a:xfrm>
          <a:off x="0" y="4461958"/>
          <a:ext cx="6513603" cy="562770"/>
        </a:xfrm>
        <a:prstGeom prst="roundRect">
          <a:avLst/>
        </a:prstGeom>
        <a:gradFill rotWithShape="0">
          <a:gsLst>
            <a:gs pos="0">
              <a:schemeClr val="accent2">
                <a:hueOff val="-1027731"/>
                <a:satOff val="838"/>
                <a:lumOff val="-529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027731"/>
                <a:satOff val="838"/>
                <a:lumOff val="-529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027731"/>
                <a:satOff val="838"/>
                <a:lumOff val="-529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Diálisis.</a:t>
          </a:r>
          <a:endParaRPr lang="en-US" sz="1300" kern="1200" dirty="0"/>
        </a:p>
      </dsp:txBody>
      <dsp:txXfrm>
        <a:off x="27472" y="4489430"/>
        <a:ext cx="6458659" cy="50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376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397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1193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0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1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0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7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166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9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093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3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02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6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186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243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5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8727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799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592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CB3C-73A5-4104-85DC-DD61A38C2C8D}" type="datetimeFigureOut">
              <a:rPr lang="es-AR" smtClean="0"/>
              <a:t>1/4/2019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FCD4A5-3CBF-42BD-8FF5-F2AA134E7425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4CE3F-A508-472D-BB22-FCB40EFCB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623" y="1107407"/>
            <a:ext cx="8821199" cy="3471334"/>
          </a:xfrm>
        </p:spPr>
        <p:txBody>
          <a:bodyPr anchor="ctr">
            <a:normAutofit/>
          </a:bodyPr>
          <a:lstStyle/>
          <a:p>
            <a:pPr algn="l"/>
            <a:r>
              <a:rPr lang="es-AR" sz="8000" dirty="0"/>
              <a:t>METABOLISMO HIDRO SALINO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1679DA-4E21-405D-9E86-6CA02BB0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7423"/>
            <a:ext cx="9144000" cy="76263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AR" sz="1500" dirty="0"/>
              <a:t>GENERALIDADES</a:t>
            </a:r>
          </a:p>
          <a:p>
            <a:pPr algn="r"/>
            <a:r>
              <a:rPr lang="es-AR" sz="1500" dirty="0"/>
              <a:t>Prof. Beltramo Pablo Nicolas</a:t>
            </a:r>
          </a:p>
        </p:txBody>
      </p:sp>
    </p:spTree>
    <p:extLst>
      <p:ext uri="{BB962C8B-B14F-4D97-AF65-F5344CB8AC3E}">
        <p14:creationId xmlns:p14="http://schemas.microsoft.com/office/powerpoint/2010/main" val="418243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0C567-6BB7-415B-BC28-70FFA1F8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35A19-27F0-45ED-9E1D-9575C92C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altLang="es-AR" sz="2100" dirty="0"/>
              <a:t>Depende del grado de instauración, compromiso cerebral y la causa.</a:t>
            </a:r>
          </a:p>
          <a:p>
            <a:r>
              <a:rPr lang="es-ES_tradnl" altLang="es-AR" sz="2100" dirty="0"/>
              <a:t>El desplazamientos osmóticos del agua  produce aumento del volumen LIC, y en particular a nivel neuronal:  edema cerebral.</a:t>
            </a:r>
          </a:p>
          <a:p>
            <a:pPr>
              <a:buNone/>
            </a:pPr>
            <a:endParaRPr lang="es-ES_tradnl" altLang="es-AR" sz="2100" dirty="0"/>
          </a:p>
          <a:p>
            <a:pPr lvl="1"/>
            <a:r>
              <a:rPr lang="es-ES_tradnl" altLang="es-AR" sz="2000" dirty="0"/>
              <a:t>&lt; de 48 Hs, Aguda (&lt;125 mEq/l): nauseas, vómitos, convulsión y coma. </a:t>
            </a:r>
          </a:p>
          <a:p>
            <a:pPr lvl="1"/>
            <a:r>
              <a:rPr lang="es-ES_tradnl" altLang="es-AR" sz="2000" dirty="0"/>
              <a:t>&gt; de 48 Hs, Crónica: los síntomas varían desde astenia hasta cuadros focales.</a:t>
            </a:r>
          </a:p>
          <a:p>
            <a:endParaRPr lang="es-ES_tradnl" altLang="es-AR" sz="2100" dirty="0"/>
          </a:p>
          <a:p>
            <a:r>
              <a:rPr lang="es-ES_tradnl" altLang="es-AR" sz="2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Sme de desmielinización osmótica (mielinosis central pontina):</a:t>
            </a:r>
            <a:r>
              <a:rPr lang="es-ES_tradnl" altLang="es-AR" sz="2100" b="1" dirty="0"/>
              <a:t> </a:t>
            </a:r>
            <a:r>
              <a:rPr lang="es-ES_tradnl" altLang="es-AR" sz="2100" dirty="0"/>
              <a:t>lesión desmielinizante, origina daño permanente,  se da por corrección rápida de la natremia o hipercorrección.          Presenta: convulsiones, cuadriparesia, coma</a:t>
            </a:r>
          </a:p>
        </p:txBody>
      </p:sp>
    </p:spTree>
    <p:extLst>
      <p:ext uri="{BB962C8B-B14F-4D97-AF65-F5344CB8AC3E}">
        <p14:creationId xmlns:p14="http://schemas.microsoft.com/office/powerpoint/2010/main" val="212973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02F7A-7ACA-43D0-81A6-C9B41374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Diagnostico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27546-C675-493F-BD82-4EB356C51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altLang="es-AR" sz="2000" b="1" dirty="0"/>
              <a:t>Interrogatorio:</a:t>
            </a:r>
            <a:r>
              <a:rPr lang="es-AR" altLang="es-AR" sz="2000" dirty="0"/>
              <a:t> antecedentes de patologías (endocrinas, ICC, hepatopatías), cirugías recientes, ingestión de fármacos</a:t>
            </a:r>
          </a:p>
          <a:p>
            <a:r>
              <a:rPr lang="es-AR" altLang="es-AR" sz="2000" b="1" dirty="0"/>
              <a:t>Examen físico</a:t>
            </a:r>
            <a:r>
              <a:rPr lang="es-AR" altLang="es-AR" sz="2000" dirty="0"/>
              <a:t>:</a:t>
            </a:r>
          </a:p>
          <a:p>
            <a:pPr lvl="1"/>
            <a:r>
              <a:rPr lang="es-AR" altLang="es-AR" sz="2000" dirty="0"/>
              <a:t> evaluar estado del LEC (ingurgitación yugular, edemas, FC, TA)</a:t>
            </a:r>
          </a:p>
          <a:p>
            <a:pPr lvl="1"/>
            <a:r>
              <a:rPr lang="es-AR" altLang="es-AR" sz="2000" dirty="0"/>
              <a:t>Signo sintomatología de HT endocraneana.</a:t>
            </a:r>
          </a:p>
          <a:p>
            <a:r>
              <a:rPr lang="es-AR" altLang="es-AR" sz="2000" b="1" dirty="0"/>
              <a:t>Ex complementarios:</a:t>
            </a:r>
            <a:r>
              <a:rPr lang="es-AR" altLang="es-AR" sz="2000" dirty="0"/>
              <a:t> </a:t>
            </a:r>
          </a:p>
          <a:p>
            <a:pPr lvl="1"/>
            <a:r>
              <a:rPr lang="es-AR" altLang="es-AR" sz="2000" dirty="0"/>
              <a:t>Rutina</a:t>
            </a:r>
          </a:p>
          <a:p>
            <a:pPr lvl="1"/>
            <a:r>
              <a:rPr lang="es-AR" altLang="es-AR" sz="2000" dirty="0"/>
              <a:t>Ionograma sérico y urinario.</a:t>
            </a:r>
          </a:p>
          <a:p>
            <a:pPr lvl="1"/>
            <a:r>
              <a:rPr lang="es-AR" altLang="es-AR" sz="2000" dirty="0"/>
              <a:t>Proteinograma </a:t>
            </a:r>
          </a:p>
          <a:p>
            <a:pPr lvl="1"/>
            <a:r>
              <a:rPr lang="es-AR" altLang="es-AR" sz="2000" dirty="0"/>
              <a:t>Lípidos</a:t>
            </a:r>
          </a:p>
          <a:p>
            <a:pPr lvl="1"/>
            <a:r>
              <a:rPr lang="es-AR" altLang="es-AR" sz="2000" dirty="0"/>
              <a:t>Gases en sangre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7254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97B8B-D292-4B26-8394-096E5B75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Algoritmo Diagnostico 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B7135090-BDAA-4237-8C1E-593763FD5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48" b="4"/>
          <a:stretch/>
        </p:blipFill>
        <p:spPr>
          <a:xfrm>
            <a:off x="3943351" y="1014760"/>
            <a:ext cx="7277100" cy="48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4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70D24-861E-41A0-9FCC-9EB60AA7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350452"/>
            <a:ext cx="11139854" cy="5987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AR" sz="5400" kern="1200" dirty="0">
                <a:latin typeface="+mj-lt"/>
                <a:ea typeface="+mj-ea"/>
                <a:cs typeface="+mj-cs"/>
              </a:rPr>
              <a:t>Tratamiento</a:t>
            </a:r>
            <a:endParaRPr lang="es-AR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5931487-9216-487E-9FC2-455B59E50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516" y="1932862"/>
            <a:ext cx="902496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55FC-C1B5-4027-B0A2-E2CF1362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802" y="710715"/>
            <a:ext cx="9603275" cy="4873339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s-AR" altLang="es-AR" sz="3200" b="1" dirty="0"/>
              <a:t>La hiponatremia asintomático NO ES URGENCIA TERAPEUTICA independientemente del nivel de natremia y la velocidad de instauración (pcte sin síntomas= adaptación cerebral adecuada)</a:t>
            </a:r>
          </a:p>
          <a:p>
            <a:pPr lvl="1">
              <a:lnSpc>
                <a:spcPct val="80000"/>
              </a:lnSpc>
            </a:pPr>
            <a:r>
              <a:rPr lang="es-AR" altLang="es-AR" sz="3200" b="1" dirty="0"/>
              <a:t> La hiponatremia sintomática, DEBE SER TRATADA EN FORMA ACTIVA (administración de sodio), pero con limites a conseguir y en el tiempo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533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C7E6D-C36A-428E-AA31-7CF99A95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HIPERNATREMIA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4C2559-46BF-4794-8D91-9187D3C5F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AR" dirty="0"/>
              <a:t>Valor de Sodio por encima de 145 mEq/L</a:t>
            </a:r>
          </a:p>
        </p:txBody>
      </p:sp>
    </p:spTree>
    <p:extLst>
      <p:ext uri="{BB962C8B-B14F-4D97-AF65-F5344CB8AC3E}">
        <p14:creationId xmlns:p14="http://schemas.microsoft.com/office/powerpoint/2010/main" val="92960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7CD0E88-2FCC-404C-9D45-D7F5C9FA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Causas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5DF8146-DEFF-423F-ABF4-E49BC2101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409" y="767391"/>
            <a:ext cx="9972005" cy="5725483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BF37017-5E1B-4E55-AED9-30487B1856B2}"/>
              </a:ext>
            </a:extLst>
          </p:cNvPr>
          <p:cNvCxnSpPr/>
          <p:nvPr/>
        </p:nvCxnSpPr>
        <p:spPr>
          <a:xfrm>
            <a:off x="2858610" y="878890"/>
            <a:ext cx="0" cy="230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5D8ED02-90B8-451C-8133-F6B71FFE5D18}"/>
              </a:ext>
            </a:extLst>
          </p:cNvPr>
          <p:cNvCxnSpPr/>
          <p:nvPr/>
        </p:nvCxnSpPr>
        <p:spPr>
          <a:xfrm flipV="1">
            <a:off x="3409026" y="1293858"/>
            <a:ext cx="0" cy="2142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4F05E9F-DFA5-42F0-87CA-1DF958EAF969}"/>
              </a:ext>
            </a:extLst>
          </p:cNvPr>
          <p:cNvCxnSpPr/>
          <p:nvPr/>
        </p:nvCxnSpPr>
        <p:spPr>
          <a:xfrm flipV="1">
            <a:off x="3586578" y="1278384"/>
            <a:ext cx="0" cy="214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9D243FF-B2E0-45E4-8CF3-D9538FD38AFC}"/>
              </a:ext>
            </a:extLst>
          </p:cNvPr>
          <p:cNvCxnSpPr/>
          <p:nvPr/>
        </p:nvCxnSpPr>
        <p:spPr>
          <a:xfrm>
            <a:off x="4190261" y="1278384"/>
            <a:ext cx="0" cy="2142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BCB1F41-43C8-4BDA-87C4-1DB858E0C592}"/>
              </a:ext>
            </a:extLst>
          </p:cNvPr>
          <p:cNvCxnSpPr/>
          <p:nvPr/>
        </p:nvCxnSpPr>
        <p:spPr>
          <a:xfrm>
            <a:off x="6516209" y="1038687"/>
            <a:ext cx="435006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44E5D11-DB61-4C8D-8A7F-958735AB61D2}"/>
              </a:ext>
            </a:extLst>
          </p:cNvPr>
          <p:cNvCxnSpPr/>
          <p:nvPr/>
        </p:nvCxnSpPr>
        <p:spPr>
          <a:xfrm flipV="1">
            <a:off x="9623394" y="870012"/>
            <a:ext cx="0" cy="239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0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857F0-140C-4655-9316-526348E2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FFD97-6F22-41C2-90D3-47E41002E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altLang="es-AR" sz="2000" dirty="0"/>
              <a:t>ASINTOMATICA</a:t>
            </a:r>
          </a:p>
          <a:p>
            <a:endParaRPr lang="es-AR" altLang="es-AR" sz="2000" dirty="0"/>
          </a:p>
          <a:p>
            <a:r>
              <a:rPr lang="es-AR" altLang="es-AR" sz="2000" dirty="0"/>
              <a:t>SINTOMATICA</a:t>
            </a:r>
          </a:p>
          <a:p>
            <a:pPr lvl="1"/>
            <a:r>
              <a:rPr lang="es-ES" altLang="es-AR" sz="2000" dirty="0"/>
              <a:t>Sed, que puede acompañarse de poliuria</a:t>
            </a:r>
          </a:p>
          <a:p>
            <a:pPr lvl="1"/>
            <a:r>
              <a:rPr lang="es-ES" altLang="es-AR" sz="2000" dirty="0"/>
              <a:t>trastornos neurológicos (Na &gt;160 mEq/L o OsPl &gt;350 mOsm/kg)</a:t>
            </a:r>
          </a:p>
          <a:p>
            <a:pPr lvl="2"/>
            <a:r>
              <a:rPr lang="es-ES" altLang="es-AR" dirty="0"/>
              <a:t> irritabilidad</a:t>
            </a:r>
          </a:p>
          <a:p>
            <a:pPr lvl="2"/>
            <a:r>
              <a:rPr lang="es-ES" altLang="es-AR" dirty="0"/>
              <a:t>hipertonicidad muscular</a:t>
            </a:r>
          </a:p>
          <a:p>
            <a:pPr lvl="2"/>
            <a:r>
              <a:rPr lang="es-ES" altLang="es-AR" dirty="0"/>
              <a:t> temblores</a:t>
            </a:r>
          </a:p>
          <a:p>
            <a:pPr lvl="2"/>
            <a:r>
              <a:rPr lang="es-ES" altLang="es-AR" dirty="0"/>
              <a:t>asterixis </a:t>
            </a:r>
          </a:p>
          <a:p>
            <a:pPr lvl="2"/>
            <a:r>
              <a:rPr lang="es-ES" altLang="es-AR" dirty="0"/>
              <a:t>alteraciones del nivel de conciencia</a:t>
            </a:r>
          </a:p>
          <a:p>
            <a:pPr lvl="2"/>
            <a:r>
              <a:rPr lang="es-ES" altLang="es-AR" dirty="0"/>
              <a:t>Convulsiones</a:t>
            </a:r>
          </a:p>
          <a:p>
            <a:pPr lvl="2"/>
            <a:r>
              <a:rPr lang="es-ES" altLang="es-AR" dirty="0"/>
              <a:t>hemorragias subaracnoideas e intracerebrales</a:t>
            </a:r>
          </a:p>
        </p:txBody>
      </p:sp>
    </p:spTree>
    <p:extLst>
      <p:ext uri="{BB962C8B-B14F-4D97-AF65-F5344CB8AC3E}">
        <p14:creationId xmlns:p14="http://schemas.microsoft.com/office/powerpoint/2010/main" val="350472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56F69-AD07-407C-9634-6D70056E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Diagnostico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C0B8C-6BD7-4FD8-9BF9-5AA333C70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altLang="es-AR" sz="2400" b="1" dirty="0"/>
              <a:t>Interrogatorio:</a:t>
            </a:r>
            <a:r>
              <a:rPr lang="es-AR" altLang="es-AR" sz="2400" dirty="0"/>
              <a:t> antec de patologías (insf. renal, patologías del SNC), ingestión de fármacos (diuréticos, alcohol, litio, anfotericina, etc.)</a:t>
            </a:r>
          </a:p>
          <a:p>
            <a:r>
              <a:rPr lang="es-AR" altLang="es-AR" sz="2400" b="1" dirty="0"/>
              <a:t>Examen físico</a:t>
            </a:r>
            <a:r>
              <a:rPr lang="es-AR" altLang="es-AR" sz="2400" dirty="0"/>
              <a:t>:</a:t>
            </a:r>
          </a:p>
          <a:p>
            <a:pPr lvl="1"/>
            <a:r>
              <a:rPr lang="es-AR" altLang="es-AR" dirty="0"/>
              <a:t>Evaluar estado del LEC (mucosas, ingurg yugular, edemas, FC, TA, PVC, diuresis</a:t>
            </a:r>
          </a:p>
          <a:p>
            <a:pPr lvl="1"/>
            <a:r>
              <a:rPr lang="es-AR" altLang="es-AR" dirty="0"/>
              <a:t>Signo sintomatología neurológica: nauseas, irritabilidad, convulsiones, déficit neurológico focales, etc. </a:t>
            </a:r>
          </a:p>
          <a:p>
            <a:r>
              <a:rPr lang="es-AR" altLang="es-AR" sz="2400" b="1" dirty="0"/>
              <a:t>Ex complementarios:</a:t>
            </a:r>
            <a:r>
              <a:rPr lang="es-AR" altLang="es-AR" sz="2400" dirty="0"/>
              <a:t> </a:t>
            </a:r>
          </a:p>
          <a:p>
            <a:pPr lvl="1"/>
            <a:r>
              <a:rPr lang="es-AR" altLang="es-AR" dirty="0"/>
              <a:t>Rutina</a:t>
            </a:r>
          </a:p>
          <a:p>
            <a:pPr lvl="1"/>
            <a:r>
              <a:rPr lang="es-AR" altLang="es-AR" dirty="0"/>
              <a:t>Ionograma sérico y urinario.</a:t>
            </a:r>
          </a:p>
          <a:p>
            <a:pPr lvl="1"/>
            <a:r>
              <a:rPr lang="es-AR" altLang="es-AR" dirty="0"/>
              <a:t>Gases en sangre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661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8056C-7D9D-4877-89E6-25022D24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Algoritmo Diagnostico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ADB7E17-81E4-46CF-8BFA-A656E6B9D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07" y="2016125"/>
            <a:ext cx="562364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CCF58-F7D4-4BC7-9703-F1DF603F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COMPOSICION DEL MEDIO INTERNO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92E074-8B92-464A-BF17-1D18BCB50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agua representa el 60/70% del peso corporal</a:t>
            </a:r>
          </a:p>
          <a:p>
            <a:pPr lvl="1"/>
            <a:r>
              <a:rPr lang="es-AR" dirty="0"/>
              <a:t>Variación 40 a 80 % de acuerdo al tejido graso</a:t>
            </a:r>
          </a:p>
          <a:p>
            <a:r>
              <a:rPr lang="es-AR" dirty="0"/>
              <a:t>Dos compartimientos</a:t>
            </a:r>
          </a:p>
          <a:p>
            <a:pPr lvl="1"/>
            <a:r>
              <a:rPr lang="es-AR" dirty="0"/>
              <a:t>LEC 1/3 total</a:t>
            </a:r>
          </a:p>
          <a:p>
            <a:pPr lvl="2"/>
            <a:r>
              <a:rPr lang="es-AR" dirty="0"/>
              <a:t>75% liquido intersticial</a:t>
            </a:r>
          </a:p>
          <a:p>
            <a:pPr lvl="2"/>
            <a:r>
              <a:rPr lang="es-AR" dirty="0"/>
              <a:t>25% liquido intravascular</a:t>
            </a:r>
          </a:p>
          <a:p>
            <a:pPr lvl="2"/>
            <a:r>
              <a:rPr lang="es-AR" dirty="0"/>
              <a:t>Liquido transcelular (LCR, sinovial, ocular, peritoneal y pleural)</a:t>
            </a:r>
          </a:p>
          <a:p>
            <a:pPr lvl="1"/>
            <a:r>
              <a:rPr lang="es-AR" dirty="0"/>
              <a:t>LIC 2/3 del total</a:t>
            </a:r>
          </a:p>
        </p:txBody>
      </p:sp>
    </p:spTree>
    <p:extLst>
      <p:ext uri="{BB962C8B-B14F-4D97-AF65-F5344CB8AC3E}">
        <p14:creationId xmlns:p14="http://schemas.microsoft.com/office/powerpoint/2010/main" val="338434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82E23-6A28-42CF-933D-F8033501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13413"/>
            <a:ext cx="9603275" cy="532311"/>
          </a:xfrm>
        </p:spPr>
        <p:txBody>
          <a:bodyPr/>
          <a:lstStyle/>
          <a:p>
            <a:r>
              <a:rPr lang="es-AR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1356C-4249-4A1E-ADEA-C83F2C12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58" y="1101332"/>
            <a:ext cx="9603275" cy="401220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s-AR" sz="1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HIPERNATREMIA SINTOMATICA CON DESCOMPENSACION HEMODINAMICA</a:t>
            </a:r>
          </a:p>
          <a:p>
            <a:endParaRPr lang="es-AR" altLang="es-AR" sz="17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s-ES" altLang="es-AR" sz="2500" u="sng" dirty="0"/>
              <a:t>Tto del deterioro hemodinámico</a:t>
            </a:r>
            <a:r>
              <a:rPr lang="es-ES" altLang="es-AR" sz="2500" dirty="0"/>
              <a:t>:</a:t>
            </a:r>
          </a:p>
          <a:p>
            <a:pPr lvl="1"/>
            <a:r>
              <a:rPr lang="es-ES" altLang="es-AR" sz="2500" dirty="0"/>
              <a:t> se reanima con solución isotónica de ClNa con o sin coloides.</a:t>
            </a:r>
          </a:p>
          <a:p>
            <a:r>
              <a:rPr lang="es-ES" altLang="es-AR" sz="2500" u="sng" dirty="0"/>
              <a:t>Tto de la encefalopatía:</a:t>
            </a:r>
            <a:r>
              <a:rPr lang="es-ES" altLang="es-AR" sz="2500" dirty="0"/>
              <a:t> Se calcula el déficit de agua libre a reponer: </a:t>
            </a:r>
          </a:p>
          <a:p>
            <a:pPr lvl="1"/>
            <a:r>
              <a:rPr lang="es-AR" altLang="es-AR" sz="2500" dirty="0"/>
              <a:t>Déficit de H2O</a:t>
            </a:r>
            <a:endParaRPr lang="es-ES" altLang="es-AR" sz="2500" dirty="0"/>
          </a:p>
          <a:p>
            <a:pPr lvl="1"/>
            <a:endParaRPr lang="es-AR" altLang="es-AR" sz="2500" dirty="0"/>
          </a:p>
          <a:p>
            <a:pPr lvl="1"/>
            <a:endParaRPr lang="es-AR" altLang="es-AR" sz="2500" dirty="0"/>
          </a:p>
          <a:p>
            <a:endParaRPr lang="es-ES" altLang="es-AR" sz="2500" dirty="0"/>
          </a:p>
          <a:p>
            <a:endParaRPr lang="es-ES" altLang="es-AR" sz="2500" dirty="0"/>
          </a:p>
          <a:p>
            <a:r>
              <a:rPr lang="es-ES" altLang="es-AR" sz="2500" dirty="0"/>
              <a:t>Se administra este volumen en un periodo de 12 hs con Dext al 5% (ev o vía enteral por boca o SNG).</a:t>
            </a:r>
          </a:p>
          <a:p>
            <a:r>
              <a:rPr lang="es-AR" altLang="es-AR" sz="2500" dirty="0"/>
              <a:t>La mitad del déficit se corrige en 12 – 24 Hs</a:t>
            </a:r>
            <a:endParaRPr lang="es-ES" altLang="es-AR" sz="2500" dirty="0"/>
          </a:p>
          <a:p>
            <a:r>
              <a:rPr lang="es-AR" altLang="es-AR" sz="2500" dirty="0"/>
              <a:t>No se deben disminuir mas de 10 mEq en el 1er día de tto</a:t>
            </a:r>
            <a:endParaRPr lang="es-ES" altLang="es-AR" sz="2500" dirty="0"/>
          </a:p>
          <a:p>
            <a:endParaRPr lang="es-AR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402B2-D3EB-408E-98EE-BABEE4659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955" y="2918218"/>
            <a:ext cx="7345363" cy="792163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A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Déficit de H2O libre= 0,6 x peso corporal (kg) x [(</a:t>
            </a:r>
            <a:r>
              <a:rPr kumimoji="0" lang="es-AR" altLang="es-AR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Pl )</a:t>
            </a:r>
            <a:r>
              <a:rPr kumimoji="0" lang="es-AR" alt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- 1]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140</a:t>
            </a:r>
            <a:endParaRPr kumimoji="0" lang="es-ES" altLang="es-A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7537FC-1D53-4219-9C01-AAF1E778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996"/>
            <a:ext cx="10515600" cy="53564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s-AR" u="sng" dirty="0"/>
              <a:t>Hipernatremia sin síntomas o descompensación  hemodinámica</a:t>
            </a:r>
          </a:p>
          <a:p>
            <a:endParaRPr lang="es-ES" altLang="es-AR" u="sng" dirty="0"/>
          </a:p>
          <a:p>
            <a:r>
              <a:rPr lang="es-ES" altLang="es-AR" dirty="0"/>
              <a:t>Corrección del desequilibrio hidro salino: reponer el déficit  de agua con la misma fórmula,</a:t>
            </a:r>
            <a:r>
              <a:rPr lang="es-ES" altLang="es-AR" sz="4800" dirty="0"/>
              <a:t> </a:t>
            </a:r>
            <a:r>
              <a:rPr lang="es-ES" altLang="es-AR" dirty="0"/>
              <a:t>calculando un descenso menor a 10meq/día. Se pasa en 24hs controlando con ionograma cada 4hrs.</a:t>
            </a:r>
          </a:p>
          <a:p>
            <a:pPr>
              <a:buFontTx/>
              <a:buNone/>
            </a:pPr>
            <a:endParaRPr lang="es-ES" altLang="es-AR" dirty="0"/>
          </a:p>
          <a:p>
            <a:r>
              <a:rPr lang="es-ES" altLang="es-AR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DBT insípida central:</a:t>
            </a:r>
            <a:r>
              <a:rPr lang="es-ES" altLang="es-AR" sz="3200" dirty="0"/>
              <a:t> desmopresina ev 1-4ug/dosis o</a:t>
            </a:r>
          </a:p>
          <a:p>
            <a:pPr>
              <a:buFontTx/>
              <a:buNone/>
            </a:pPr>
            <a:r>
              <a:rPr lang="es-ES" altLang="es-AR" sz="3200" dirty="0"/>
              <a:t>spray nasal 20-40 ug/dosis (generalmente dosis diaria)</a:t>
            </a:r>
          </a:p>
          <a:p>
            <a:r>
              <a:rPr lang="es-ES" altLang="es-AR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DBT insípida nefrogénica: </a:t>
            </a:r>
            <a:r>
              <a:rPr lang="es-ES" altLang="es-AR" dirty="0"/>
              <a:t>tiazida + dieta hiposódica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5834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46709-6026-4020-8A93-B86C1AEE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HIPOKALEMIA /HIPOPOTASEMIA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760308-CF0F-4340-8B9E-F55A8CED1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Valores de potasio plasmático por debajo de 3,5 mEq/L</a:t>
            </a:r>
          </a:p>
        </p:txBody>
      </p:sp>
    </p:spTree>
    <p:extLst>
      <p:ext uri="{BB962C8B-B14F-4D97-AF65-F5344CB8AC3E}">
        <p14:creationId xmlns:p14="http://schemas.microsoft.com/office/powerpoint/2010/main" val="419801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92CD7-9ADC-4971-9C95-BADE648E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Causas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7CE72-7E00-4C19-9B34-E856CD5A2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054"/>
            <a:ext cx="10515600" cy="5291092"/>
          </a:xfrm>
        </p:spPr>
        <p:txBody>
          <a:bodyPr>
            <a:normAutofit fontScale="40000" lnSpcReduction="20000"/>
          </a:bodyPr>
          <a:lstStyle/>
          <a:p>
            <a:r>
              <a:rPr lang="es-ES" sz="5100" dirty="0"/>
              <a:t>Desplazamiento EEC al EIC</a:t>
            </a:r>
          </a:p>
          <a:p>
            <a:pPr lvl="2"/>
            <a:r>
              <a:rPr lang="es-ES" sz="3800" dirty="0"/>
              <a:t>Alcalosis </a:t>
            </a:r>
          </a:p>
          <a:p>
            <a:pPr lvl="2"/>
            <a:r>
              <a:rPr lang="es-ES" sz="3800" dirty="0"/>
              <a:t>Insulina </a:t>
            </a:r>
          </a:p>
          <a:p>
            <a:pPr lvl="2"/>
            <a:r>
              <a:rPr lang="es-AR" sz="3800" dirty="0"/>
              <a:t>Actividad beta adrenérgica: stress, enfermos, teofilina, dopamina, salbutamol, IAM, traumas.</a:t>
            </a:r>
          </a:p>
          <a:p>
            <a:r>
              <a:rPr lang="es-ES" sz="5100" dirty="0"/>
              <a:t>Perdidas Renales</a:t>
            </a:r>
          </a:p>
          <a:p>
            <a:pPr lvl="2"/>
            <a:r>
              <a:rPr lang="es-ES" sz="3800" dirty="0"/>
              <a:t>Diuréticos: furosemida, tiacidas</a:t>
            </a:r>
          </a:p>
          <a:p>
            <a:pPr lvl="2"/>
            <a:r>
              <a:rPr lang="es-ES" sz="3800" dirty="0"/>
              <a:t>Tubulopatías </a:t>
            </a:r>
          </a:p>
          <a:p>
            <a:pPr lvl="2"/>
            <a:r>
              <a:rPr lang="es-ES" sz="3800" dirty="0"/>
              <a:t>Acidosis tubular</a:t>
            </a:r>
          </a:p>
          <a:p>
            <a:pPr lvl="2"/>
            <a:r>
              <a:rPr lang="es-ES" sz="3800" dirty="0"/>
              <a:t>Hiperaldosteronismo</a:t>
            </a:r>
          </a:p>
          <a:p>
            <a:pPr lvl="2"/>
            <a:r>
              <a:rPr lang="es-ES" sz="3800" dirty="0"/>
              <a:t>Hipomagnesemia</a:t>
            </a:r>
          </a:p>
          <a:p>
            <a:r>
              <a:rPr lang="es-ES" sz="5900" dirty="0"/>
              <a:t> Perdidas Extrarrenales</a:t>
            </a:r>
          </a:p>
          <a:p>
            <a:pPr lvl="2"/>
            <a:r>
              <a:rPr lang="es-ES" sz="3800" dirty="0"/>
              <a:t>Vómitos</a:t>
            </a:r>
          </a:p>
          <a:p>
            <a:pPr lvl="2"/>
            <a:r>
              <a:rPr lang="es-ES" sz="3800" dirty="0"/>
              <a:t>Diarreas</a:t>
            </a:r>
          </a:p>
          <a:p>
            <a:pPr lvl="2"/>
            <a:r>
              <a:rPr lang="es-ES" sz="3800" dirty="0"/>
              <a:t>Abuso de laxantes </a:t>
            </a:r>
          </a:p>
          <a:p>
            <a:pPr lvl="2"/>
            <a:r>
              <a:rPr lang="es-ES" sz="3800" dirty="0"/>
              <a:t>Adenoma velloso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433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AFC1D-D7E1-45FC-8DF2-45CA281B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8E5CC-DA9E-41B8-94A5-F57649D9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sz="4000" dirty="0"/>
              <a:t>Estreñimiento, íleo paralitico </a:t>
            </a:r>
          </a:p>
          <a:p>
            <a:r>
              <a:rPr lang="es-ES" sz="4000" dirty="0"/>
              <a:t>Calambres, fatiga, debilidad, hiperreflexia, parestesias.</a:t>
            </a:r>
          </a:p>
          <a:p>
            <a:r>
              <a:rPr lang="es-ES" sz="4000" dirty="0"/>
              <a:t>Rabdomiólisis, parálisis.</a:t>
            </a:r>
          </a:p>
          <a:p>
            <a:r>
              <a:rPr lang="es-ES" sz="4000" dirty="0"/>
              <a:t>Alargamiento de la repolarización, arritmias.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1746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E367E-9E3A-4498-972F-D276AC7B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866901"/>
            <a:ext cx="2982859" cy="291673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ECG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5443382-8DC1-4FF6-A130-16082F3BD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934" y="2016125"/>
            <a:ext cx="5258594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7339-6E15-4CD5-A4AF-C19AA066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EB5EFE-564F-434B-8AFC-975C3A91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s-ES" dirty="0">
                <a:solidFill>
                  <a:prstClr val="black"/>
                </a:solidFill>
                <a:latin typeface="Georgia"/>
              </a:rPr>
              <a:t>K mayor a 2,5 mEq /l , no hay manifestaciones clínicas ni ECG </a:t>
            </a:r>
          </a:p>
          <a:p>
            <a:pPr marL="548640" lvl="1" indent="-274320">
              <a:lnSpc>
                <a:spcPct val="100000"/>
              </a:lnSpc>
              <a:spcBef>
                <a:spcPct val="20000"/>
              </a:spcBef>
              <a:buClr>
                <a:srgbClr val="CCB400"/>
              </a:buClr>
              <a:buSzPct val="70000"/>
              <a:buFont typeface="Wingdings" pitchFamily="2" charset="2"/>
              <a:buChar char="q"/>
            </a:pPr>
            <a:r>
              <a:rPr lang="es-AR" sz="2800" dirty="0">
                <a:solidFill>
                  <a:srgbClr val="646B86"/>
                </a:solidFill>
                <a:latin typeface="Georgia"/>
              </a:rPr>
              <a:t>Gluconato o cloruro de potasio. </a:t>
            </a:r>
          </a:p>
          <a:p>
            <a:pPr marL="548640" lvl="1" indent="-274320">
              <a:lnSpc>
                <a:spcPct val="100000"/>
              </a:lnSpc>
              <a:spcBef>
                <a:spcPct val="20000"/>
              </a:spcBef>
              <a:buClr>
                <a:srgbClr val="CCB400"/>
              </a:buClr>
              <a:buSzPct val="70000"/>
              <a:buNone/>
            </a:pPr>
            <a:r>
              <a:rPr lang="es-ES" sz="2800" dirty="0">
                <a:solidFill>
                  <a:srgbClr val="646B86"/>
                </a:solidFill>
                <a:latin typeface="Georgia"/>
              </a:rPr>
              <a:t>       1 cucharada sopera contiene potasio elemental 20mEq.    1  cucharada sopera (15ml) dos veces por día. 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s-ES" dirty="0">
                <a:solidFill>
                  <a:prstClr val="black"/>
                </a:solidFill>
                <a:latin typeface="Georgia"/>
              </a:rPr>
              <a:t>K menor a 2,5 mEq /l, manifestaciones clínicas o ECG.</a:t>
            </a:r>
          </a:p>
          <a:p>
            <a:pPr marL="548640" lvl="1" indent="-274320">
              <a:lnSpc>
                <a:spcPct val="100000"/>
              </a:lnSpc>
              <a:spcBef>
                <a:spcPct val="20000"/>
              </a:spcBef>
              <a:buClr>
                <a:srgbClr val="CCB400"/>
              </a:buClr>
              <a:buSzPct val="70000"/>
              <a:buFont typeface="Wingdings" pitchFamily="2" charset="2"/>
              <a:buChar char="q"/>
            </a:pPr>
            <a:r>
              <a:rPr lang="es-ES" sz="2800" dirty="0">
                <a:solidFill>
                  <a:srgbClr val="646B86"/>
                </a:solidFill>
                <a:latin typeface="Georgia"/>
              </a:rPr>
              <a:t>Reponer  EV: </a:t>
            </a:r>
            <a:r>
              <a:rPr lang="es-AR" sz="2800" dirty="0">
                <a:solidFill>
                  <a:srgbClr val="646B86"/>
                </a:solidFill>
                <a:latin typeface="Georgia"/>
              </a:rPr>
              <a:t>se realizan cargas de cloruro de potasio de 40 mEq por vía periférica y 60 por vía central en 300cc de sf a  o dext a pasar en 2-3hs. </a:t>
            </a:r>
          </a:p>
          <a:p>
            <a:pPr marL="548640" lvl="1" indent="-274320">
              <a:lnSpc>
                <a:spcPct val="100000"/>
              </a:lnSpc>
              <a:spcBef>
                <a:spcPct val="20000"/>
              </a:spcBef>
              <a:buClr>
                <a:srgbClr val="CCB400"/>
              </a:buClr>
              <a:buSzPct val="70000"/>
              <a:buFont typeface="Wingdings" pitchFamily="2" charset="2"/>
              <a:buChar char="q"/>
            </a:pPr>
            <a:r>
              <a:rPr lang="es-AR" sz="2800" dirty="0">
                <a:solidFill>
                  <a:srgbClr val="646B86"/>
                </a:solidFill>
                <a:latin typeface="Georgia"/>
              </a:rPr>
              <a:t>Se puede utilizar diuréticos ahorradores de K.</a:t>
            </a:r>
            <a:endParaRPr lang="es-ES" sz="2800" dirty="0">
              <a:solidFill>
                <a:srgbClr val="646B86"/>
              </a:solidFill>
              <a:latin typeface="Georgia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5824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73AA5-E03F-4D4A-A3F7-6D86E95C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HIPERKALEMIA /HIPERPOTASEMIA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31722-B671-4122-9669-12D716CC7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/>
              <a:t>Concentraciones plasmática de K+ mayores a 5 mEq/L</a:t>
            </a:r>
          </a:p>
          <a:p>
            <a:r>
              <a:rPr lang="es-AR" dirty="0"/>
              <a:t>Mayores a 6 mEq/L son sintomáticas</a:t>
            </a:r>
          </a:p>
          <a:p>
            <a:r>
              <a:rPr lang="es-AR" dirty="0"/>
              <a:t>Letales mayor a 7 mEq/L</a:t>
            </a:r>
          </a:p>
        </p:txBody>
      </p:sp>
    </p:spTree>
    <p:extLst>
      <p:ext uri="{BB962C8B-B14F-4D97-AF65-F5344CB8AC3E}">
        <p14:creationId xmlns:p14="http://schemas.microsoft.com/office/powerpoint/2010/main" val="4108008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A634B-6960-4952-8704-A54E9C94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08" y="365126"/>
            <a:ext cx="10164192" cy="691318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Causas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535B6-1B4E-4E37-A67E-38316F12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637" y="1056444"/>
            <a:ext cx="9282344" cy="431454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Incremento en el aporte endógeno o exógeno </a:t>
            </a:r>
          </a:p>
          <a:p>
            <a:r>
              <a:rPr lang="es-ES" dirty="0"/>
              <a:t>Desplazamiento del K intracelular.</a:t>
            </a:r>
          </a:p>
          <a:p>
            <a:pPr lvl="3"/>
            <a:r>
              <a:rPr lang="es-ES" dirty="0"/>
              <a:t>Pseudohipercalemia</a:t>
            </a:r>
          </a:p>
          <a:p>
            <a:pPr lvl="3"/>
            <a:r>
              <a:rPr lang="es-ES" dirty="0"/>
              <a:t>Acidosis </a:t>
            </a:r>
          </a:p>
          <a:p>
            <a:pPr lvl="3"/>
            <a:r>
              <a:rPr lang="es-ES" dirty="0"/>
              <a:t>Destrucción celular</a:t>
            </a:r>
          </a:p>
          <a:p>
            <a:pPr lvl="3"/>
            <a:r>
              <a:rPr lang="es-ES" dirty="0"/>
              <a:t>B bloqueantes, relajantes musculares, digoxina.</a:t>
            </a:r>
          </a:p>
          <a:p>
            <a:r>
              <a:rPr lang="es-ES" dirty="0"/>
              <a:t>Defectos en la Excreción renal </a:t>
            </a:r>
          </a:p>
          <a:p>
            <a:pPr lvl="3"/>
            <a:r>
              <a:rPr lang="es-ES" dirty="0"/>
              <a:t>Falla renal</a:t>
            </a:r>
          </a:p>
          <a:p>
            <a:pPr lvl="3"/>
            <a:r>
              <a:rPr lang="es-ES" dirty="0"/>
              <a:t>Disminución del vol. Circulante  efectivo</a:t>
            </a:r>
          </a:p>
          <a:p>
            <a:pPr lvl="3"/>
            <a:r>
              <a:rPr lang="es-ES" dirty="0"/>
              <a:t>Déficit selectivo de la excreción K</a:t>
            </a:r>
          </a:p>
          <a:p>
            <a:pPr lvl="3"/>
            <a:r>
              <a:rPr lang="es-ES" dirty="0"/>
              <a:t>Diuréticos ahorradores de K</a:t>
            </a:r>
          </a:p>
          <a:p>
            <a:pPr lvl="3"/>
            <a:r>
              <a:rPr lang="es-ES" dirty="0"/>
              <a:t>hipoaldosteronismo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0536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2A916-A2F7-4FF4-A700-E40ECC1C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6F99E-14D4-4FC3-9467-49C4E0095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Debilidad, parestesias, hiporreflexia, fasciculaciones, parálisis flácida, paro respiratorio.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668F23-124F-4226-B96A-7CD008AF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86" y="2714626"/>
            <a:ext cx="9986050" cy="33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27ED5EE-7683-4829-9A20-DA9615A8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0"/>
            <a:ext cx="1024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49747-54DA-41FA-8BA6-C3EBAEBF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93" y="2151592"/>
            <a:ext cx="3416158" cy="1262045"/>
          </a:xfrm>
        </p:spPr>
        <p:txBody>
          <a:bodyPr>
            <a:normAutofit/>
          </a:bodyPr>
          <a:lstStyle/>
          <a:p>
            <a:r>
              <a:rPr lang="es-AR" sz="4000" dirty="0"/>
              <a:t>Tratamiento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43A0AB6F-1C6B-4CA5-9C87-6ED2F99C0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48711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10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34CE1-2073-4D06-BD51-AC588F75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Solutos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3AA0B-0277-4586-8AFE-F6D87BAC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LEC</a:t>
            </a:r>
          </a:p>
          <a:p>
            <a:pPr lvl="1"/>
            <a:r>
              <a:rPr lang="es-AR" dirty="0"/>
              <a:t>Na+ Cl- bicarbonato y proteínas plasmáticas</a:t>
            </a:r>
          </a:p>
          <a:p>
            <a:r>
              <a:rPr lang="es-AR" dirty="0"/>
              <a:t>LIC</a:t>
            </a:r>
          </a:p>
          <a:p>
            <a:pPr lvl="1"/>
            <a:r>
              <a:rPr lang="es-AR" dirty="0"/>
              <a:t>K+ Mg+ Sulfatos, Fosfatos y proteínas intracelulares </a:t>
            </a:r>
          </a:p>
          <a:p>
            <a:r>
              <a:rPr lang="es-AR" dirty="0"/>
              <a:t>Osmolaridad Plasmáticas</a:t>
            </a:r>
          </a:p>
          <a:p>
            <a:r>
              <a:rPr lang="es-AR" dirty="0"/>
              <a:t>P(osm)=2 x [Na+]+glucosa/18+urea/6</a:t>
            </a:r>
          </a:p>
          <a:p>
            <a:r>
              <a:rPr lang="es-AR" dirty="0"/>
              <a:t>290mOsm/Kg. Tonicidad plasmática. Mecanismo de regulación</a:t>
            </a:r>
          </a:p>
          <a:p>
            <a:pPr lvl="1"/>
            <a:r>
              <a:rPr lang="es-AR" dirty="0"/>
              <a:t>Conservación Renal</a:t>
            </a:r>
          </a:p>
          <a:p>
            <a:pPr lvl="1"/>
            <a:r>
              <a:rPr lang="es-AR" dirty="0"/>
              <a:t>ADH</a:t>
            </a:r>
          </a:p>
          <a:p>
            <a:pPr lvl="1"/>
            <a:r>
              <a:rPr lang="es-AR" dirty="0"/>
              <a:t>La Sed</a:t>
            </a:r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926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2441A-A635-4B56-95AA-C30A6E82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Distribución de liquido según su composición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2AED29C-8DF5-4B90-AC61-95A98C11B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26663"/>
              </p:ext>
            </p:extLst>
          </p:nvPr>
        </p:nvGraphicFramePr>
        <p:xfrm>
          <a:off x="1535113" y="2016125"/>
          <a:ext cx="9520240" cy="4211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04048">
                  <a:extLst>
                    <a:ext uri="{9D8B030D-6E8A-4147-A177-3AD203B41FA5}">
                      <a16:colId xmlns:a16="http://schemas.microsoft.com/office/drawing/2014/main" val="73742550"/>
                    </a:ext>
                  </a:extLst>
                </a:gridCol>
                <a:gridCol w="1904048">
                  <a:extLst>
                    <a:ext uri="{9D8B030D-6E8A-4147-A177-3AD203B41FA5}">
                      <a16:colId xmlns:a16="http://schemas.microsoft.com/office/drawing/2014/main" val="1194257163"/>
                    </a:ext>
                  </a:extLst>
                </a:gridCol>
                <a:gridCol w="1904048">
                  <a:extLst>
                    <a:ext uri="{9D8B030D-6E8A-4147-A177-3AD203B41FA5}">
                      <a16:colId xmlns:a16="http://schemas.microsoft.com/office/drawing/2014/main" val="1367083348"/>
                    </a:ext>
                  </a:extLst>
                </a:gridCol>
                <a:gridCol w="1904048">
                  <a:extLst>
                    <a:ext uri="{9D8B030D-6E8A-4147-A177-3AD203B41FA5}">
                      <a16:colId xmlns:a16="http://schemas.microsoft.com/office/drawing/2014/main" val="1855688996"/>
                    </a:ext>
                  </a:extLst>
                </a:gridCol>
                <a:gridCol w="1904048">
                  <a:extLst>
                    <a:ext uri="{9D8B030D-6E8A-4147-A177-3AD203B41FA5}">
                      <a16:colId xmlns:a16="http://schemas.microsoft.com/office/drawing/2014/main" val="1888888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Solución Infundida (1)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Volumen de distribución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LIC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Intersticio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Plasma</a:t>
                      </a:r>
                    </a:p>
                  </a:txBody>
                  <a:tcPr marL="82784" marR="82784"/>
                </a:tc>
                <a:extLst>
                  <a:ext uri="{0D108BD9-81ED-4DB2-BD59-A6C34878D82A}">
                    <a16:rowId xmlns:a16="http://schemas.microsoft.com/office/drawing/2014/main" val="132257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Dextrosa 5%en agua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Agua corporal total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665 ml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250 ml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84 ml</a:t>
                      </a:r>
                    </a:p>
                  </a:txBody>
                  <a:tcPr marL="82784" marR="82784"/>
                </a:tc>
                <a:extLst>
                  <a:ext uri="{0D108BD9-81ED-4DB2-BD59-A6C34878D82A}">
                    <a16:rowId xmlns:a16="http://schemas.microsoft.com/office/drawing/2014/main" val="138465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Solución fisiología ClNa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LEC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750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250</a:t>
                      </a:r>
                    </a:p>
                  </a:txBody>
                  <a:tcPr marL="82784" marR="82784"/>
                </a:tc>
                <a:extLst>
                  <a:ext uri="{0D108BD9-81ED-4DB2-BD59-A6C34878D82A}">
                    <a16:rowId xmlns:a16="http://schemas.microsoft.com/office/drawing/2014/main" val="230956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Ringer lactato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LEC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750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250</a:t>
                      </a:r>
                    </a:p>
                  </a:txBody>
                  <a:tcPr marL="82784" marR="82784"/>
                </a:tc>
                <a:extLst>
                  <a:ext uri="{0D108BD9-81ED-4DB2-BD59-A6C34878D82A}">
                    <a16:rowId xmlns:a16="http://schemas.microsoft.com/office/drawing/2014/main" val="48551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Sol Salina ½ normal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½ ACT y ½ LEC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333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500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167</a:t>
                      </a:r>
                    </a:p>
                  </a:txBody>
                  <a:tcPr marL="82784" marR="82784"/>
                </a:tc>
                <a:extLst>
                  <a:ext uri="{0D108BD9-81ED-4DB2-BD59-A6C34878D82A}">
                    <a16:rowId xmlns:a16="http://schemas.microsoft.com/office/drawing/2014/main" val="101878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Albumina 5%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Volumen Plasmático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1000</a:t>
                      </a:r>
                    </a:p>
                  </a:txBody>
                  <a:tcPr marL="82784" marR="82784"/>
                </a:tc>
                <a:extLst>
                  <a:ext uri="{0D108BD9-81ED-4DB2-BD59-A6C34878D82A}">
                    <a16:rowId xmlns:a16="http://schemas.microsoft.com/office/drawing/2014/main" val="4129848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Solución de poligelina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Volumen Plasmático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</a:t>
                      </a:r>
                    </a:p>
                  </a:txBody>
                  <a:tcPr marL="82784" marR="82784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1000</a:t>
                      </a:r>
                    </a:p>
                  </a:txBody>
                  <a:tcPr marL="82784" marR="82784"/>
                </a:tc>
                <a:extLst>
                  <a:ext uri="{0D108BD9-81ED-4DB2-BD59-A6C34878D82A}">
                    <a16:rowId xmlns:a16="http://schemas.microsoft.com/office/drawing/2014/main" val="222892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28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8F8AA-295B-4ACE-B9F2-D6CFAACE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Balance de Minerales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76DA5-D873-4B24-9741-FE54C769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Sodio</a:t>
            </a:r>
          </a:p>
          <a:p>
            <a:pPr lvl="1"/>
            <a:r>
              <a:rPr lang="es-AR" dirty="0"/>
              <a:t>Na+ Corporal Total 60 mEq/Kg</a:t>
            </a:r>
          </a:p>
          <a:p>
            <a:pPr lvl="2"/>
            <a:r>
              <a:rPr lang="es-AR" dirty="0"/>
              <a:t>10% LIC</a:t>
            </a:r>
          </a:p>
          <a:p>
            <a:pPr lvl="2"/>
            <a:r>
              <a:rPr lang="es-AR" dirty="0"/>
              <a:t>40% Sales óseas</a:t>
            </a:r>
          </a:p>
          <a:p>
            <a:pPr lvl="2"/>
            <a:r>
              <a:rPr lang="es-AR" dirty="0"/>
              <a:t>50% LEC</a:t>
            </a:r>
          </a:p>
          <a:p>
            <a:pPr lvl="2"/>
            <a:r>
              <a:rPr lang="es-AR" dirty="0"/>
              <a:t>Dosis diaria necesaria 50 a 200 mEq/día</a:t>
            </a:r>
          </a:p>
          <a:p>
            <a:r>
              <a:rPr lang="es-AR" dirty="0"/>
              <a:t>Potasio</a:t>
            </a:r>
          </a:p>
          <a:p>
            <a:pPr lvl="1"/>
            <a:r>
              <a:rPr lang="es-AR" dirty="0"/>
              <a:t>K+ Corporal total 40 mEq/Kg</a:t>
            </a:r>
          </a:p>
          <a:p>
            <a:pPr lvl="1"/>
            <a:r>
              <a:rPr lang="es-AR" dirty="0"/>
              <a:t>Concentración plasmática 4-5 mEq/L</a:t>
            </a:r>
          </a:p>
          <a:p>
            <a:pPr lvl="1"/>
            <a:r>
              <a:rPr lang="es-AR" dirty="0"/>
              <a:t>Dosis diaria necesaria 40 a 120 mEq/L</a:t>
            </a:r>
          </a:p>
          <a:p>
            <a:pPr lvl="2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808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82D6D-809F-4F97-91D7-9BB80A6F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Equilibrio Acido Base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68838-E30E-4503-8813-1B964FB0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Tres elementos</a:t>
            </a:r>
          </a:p>
          <a:p>
            <a:pPr lvl="1"/>
            <a:r>
              <a:rPr lang="es-AR" dirty="0"/>
              <a:t>Hígado metaboliza las proteínas y produce (H+)</a:t>
            </a:r>
          </a:p>
          <a:p>
            <a:pPr lvl="1"/>
            <a:r>
              <a:rPr lang="es-AR" dirty="0"/>
              <a:t>Pulmón elimina CO2</a:t>
            </a:r>
          </a:p>
          <a:p>
            <a:pPr lvl="1"/>
            <a:r>
              <a:rPr lang="es-AR" dirty="0"/>
              <a:t>Riñón genera nuevo bicarbonato (H2CO3)</a:t>
            </a:r>
          </a:p>
          <a:p>
            <a:r>
              <a:rPr lang="es-AR" dirty="0"/>
              <a:t>Concentración normal de bicarbonato en plasma es 24mmol/L</a:t>
            </a:r>
          </a:p>
          <a:p>
            <a:r>
              <a:rPr lang="es-AR" dirty="0"/>
              <a:t>El pH del plasma oscila entre 7,35 /7,45</a:t>
            </a:r>
          </a:p>
          <a:p>
            <a:pPr lvl="1"/>
            <a:r>
              <a:rPr lang="es-AR" dirty="0"/>
              <a:t>Mecanismo defensivo para mantener los valores normales</a:t>
            </a:r>
          </a:p>
          <a:p>
            <a:pPr lvl="2"/>
            <a:r>
              <a:rPr lang="es-AR" dirty="0"/>
              <a:t>Buffers extracelulares (relación bicarbonato/CO2 plasmática) Intracelulares (Hb)</a:t>
            </a:r>
          </a:p>
          <a:p>
            <a:pPr lvl="2"/>
            <a:r>
              <a:rPr lang="es-AR" dirty="0"/>
              <a:t>Pulmón regulando la concentración de CO2</a:t>
            </a:r>
          </a:p>
          <a:p>
            <a:pPr lvl="2"/>
            <a:r>
              <a:rPr lang="es-AR" dirty="0"/>
              <a:t>Regulación renal excreta H+ y regula la producción de HCO-</a:t>
            </a:r>
          </a:p>
        </p:txBody>
      </p:sp>
    </p:spTree>
    <p:extLst>
      <p:ext uri="{BB962C8B-B14F-4D97-AF65-F5344CB8AC3E}">
        <p14:creationId xmlns:p14="http://schemas.microsoft.com/office/powerpoint/2010/main" val="70426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EB591-AD12-4FE0-AB06-D868DA57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HIPONATREMIA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F1EAFE-9D46-4105-B89D-3B5FF393A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AR" dirty="0"/>
              <a:t>Valor del Sodio por debajo de 135 mEq/L</a:t>
            </a:r>
          </a:p>
        </p:txBody>
      </p:sp>
    </p:spTree>
    <p:extLst>
      <p:ext uri="{BB962C8B-B14F-4D97-AF65-F5344CB8AC3E}">
        <p14:creationId xmlns:p14="http://schemas.microsoft.com/office/powerpoint/2010/main" val="149379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A4327-7873-44F5-8EB5-52802A42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0" y="365126"/>
            <a:ext cx="10368379" cy="56703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Causas</a:t>
            </a:r>
          </a:p>
        </p:txBody>
      </p:sp>
      <p:graphicFrame>
        <p:nvGraphicFramePr>
          <p:cNvPr id="3" name="Group 59">
            <a:extLst>
              <a:ext uri="{FF2B5EF4-FFF2-40B4-BE49-F238E27FC236}">
                <a16:creationId xmlns:a16="http://schemas.microsoft.com/office/drawing/2014/main" id="{76922681-8666-462B-A7B8-C813DB2D3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544976"/>
              </p:ext>
            </p:extLst>
          </p:nvPr>
        </p:nvGraphicFramePr>
        <p:xfrm>
          <a:off x="1376039" y="904936"/>
          <a:ext cx="9977760" cy="5587938"/>
        </p:xfrm>
        <a:graphic>
          <a:graphicData uri="http://schemas.openxmlformats.org/drawingml/2006/table">
            <a:tbl>
              <a:tblPr/>
              <a:tblGrid>
                <a:gridCol w="3325920">
                  <a:extLst>
                    <a:ext uri="{9D8B030D-6E8A-4147-A177-3AD203B41FA5}">
                      <a16:colId xmlns:a16="http://schemas.microsoft.com/office/drawing/2014/main" val="708462569"/>
                    </a:ext>
                  </a:extLst>
                </a:gridCol>
                <a:gridCol w="3325920">
                  <a:extLst>
                    <a:ext uri="{9D8B030D-6E8A-4147-A177-3AD203B41FA5}">
                      <a16:colId xmlns:a16="http://schemas.microsoft.com/office/drawing/2014/main" val="3978071983"/>
                    </a:ext>
                  </a:extLst>
                </a:gridCol>
                <a:gridCol w="3325920">
                  <a:extLst>
                    <a:ext uri="{9D8B030D-6E8A-4147-A177-3AD203B41FA5}">
                      <a16:colId xmlns:a16="http://schemas.microsoft.com/office/drawing/2014/main" val="3727710803"/>
                    </a:ext>
                  </a:extLst>
                </a:gridCol>
              </a:tblGrid>
              <a:tr h="75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LEC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(déficit de agua y Na)</a:t>
                      </a:r>
                      <a:endParaRPr kumimoji="0" lang="es-ES" alt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LEC normal (s/ edemas)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(exceso de agua)</a:t>
                      </a:r>
                      <a:endParaRPr kumimoji="0" lang="es-ES" alt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LEC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(exceso de agua y sodio)</a:t>
                      </a:r>
                      <a:endParaRPr kumimoji="0" lang="es-ES" alt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688113"/>
                  </a:ext>
                </a:extLst>
              </a:tr>
              <a:tr h="483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Perdidas renales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Diuréticos (tiazidas)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Diuresis osmótica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 de mineralocorticoide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Cetonuria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Nefropatía perdedora de sal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Perdidas extrarrenales</a:t>
                      </a: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CUTANEAS: Sudoración profusa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DIGESTIVAS (Vómitos, diarreas, fístulas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SECUESTRO (3er espacio</a:t>
                      </a:r>
                      <a:r>
                        <a:rPr kumimoji="0" lang="es-AR" altLang="es-A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 de glucocort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Hipotiroidismo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Fármacos (carbamazepina, oxitocina, AINES, haloperidol)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Postoperatorio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Secreción inadecuada de HAD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Polidipsia primaria</a:t>
                      </a:r>
                      <a:endParaRPr kumimoji="0" lang="es-ES" alt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disminución del Vol. arterial efectivo:</a:t>
                      </a:r>
                      <a:r>
                        <a:rPr kumimoji="0" lang="es-AR" altLang="es-A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congestiva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Síndrome nefrótico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endParaRPr kumimoji="0" lang="es-AR" alt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AR" altLang="es-A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volumen arterial efectivo normal o aumentado: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s-AR" alt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Insuficiencia renal</a:t>
                      </a:r>
                      <a:endParaRPr kumimoji="0" lang="es-ES" alt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22984"/>
                  </a:ext>
                </a:extLst>
              </a:tr>
            </a:tbl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65DD0B5-83D0-4DB9-9FF4-7070D3F73CD2}"/>
              </a:ext>
            </a:extLst>
          </p:cNvPr>
          <p:cNvCxnSpPr/>
          <p:nvPr/>
        </p:nvCxnSpPr>
        <p:spPr>
          <a:xfrm>
            <a:off x="2610035" y="1020932"/>
            <a:ext cx="0" cy="221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3C3AEF8-855D-4088-80EB-43BDE8836F59}"/>
              </a:ext>
            </a:extLst>
          </p:cNvPr>
          <p:cNvCxnSpPr/>
          <p:nvPr/>
        </p:nvCxnSpPr>
        <p:spPr>
          <a:xfrm>
            <a:off x="6658252" y="1471966"/>
            <a:ext cx="4527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E8D1DC1-AEE4-4F0B-81B0-A5CBE93A67A0}"/>
              </a:ext>
            </a:extLst>
          </p:cNvPr>
          <p:cNvCxnSpPr/>
          <p:nvPr/>
        </p:nvCxnSpPr>
        <p:spPr>
          <a:xfrm flipH="1">
            <a:off x="6658252" y="1367161"/>
            <a:ext cx="4527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8FE8242-329A-4EAF-B962-352692094832}"/>
              </a:ext>
            </a:extLst>
          </p:cNvPr>
          <p:cNvCxnSpPr>
            <a:cxnSpLocks/>
          </p:cNvCxnSpPr>
          <p:nvPr/>
        </p:nvCxnSpPr>
        <p:spPr>
          <a:xfrm flipV="1">
            <a:off x="9215021" y="932156"/>
            <a:ext cx="0" cy="3107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8953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í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Whisp</Template>
  <TotalTime>188</TotalTime>
  <Words>1389</Words>
  <Application>Microsoft Office PowerPoint</Application>
  <PresentationFormat>Panorámica</PresentationFormat>
  <Paragraphs>244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Palatino Linotype</vt:lpstr>
      <vt:lpstr>Wingdings</vt:lpstr>
      <vt:lpstr>Wingdings 2</vt:lpstr>
      <vt:lpstr>HDOfficeLightV0</vt:lpstr>
      <vt:lpstr>Galería</vt:lpstr>
      <vt:lpstr>METABOLISMO HIDRO SALINO</vt:lpstr>
      <vt:lpstr>COMPOSICION DEL MEDIO INTERNO</vt:lpstr>
      <vt:lpstr>Presentación de PowerPoint</vt:lpstr>
      <vt:lpstr>Solutos</vt:lpstr>
      <vt:lpstr>Distribución de liquido según su composición </vt:lpstr>
      <vt:lpstr>Balance de Minerales</vt:lpstr>
      <vt:lpstr>Equilibrio Acido Base</vt:lpstr>
      <vt:lpstr>HIPONATREMIA</vt:lpstr>
      <vt:lpstr>Causas</vt:lpstr>
      <vt:lpstr>Clínica</vt:lpstr>
      <vt:lpstr>Diagnostico</vt:lpstr>
      <vt:lpstr>Algoritmo Diagnostico </vt:lpstr>
      <vt:lpstr>Tratamiento</vt:lpstr>
      <vt:lpstr>Presentación de PowerPoint</vt:lpstr>
      <vt:lpstr>HIPERNATREMIA</vt:lpstr>
      <vt:lpstr>Causas</vt:lpstr>
      <vt:lpstr>Clínica</vt:lpstr>
      <vt:lpstr>Diagnostico </vt:lpstr>
      <vt:lpstr>Algoritmo Diagnostico</vt:lpstr>
      <vt:lpstr>Tratamiento</vt:lpstr>
      <vt:lpstr>Presentación de PowerPoint</vt:lpstr>
      <vt:lpstr>HIPOKALEMIA /HIPOPOTASEMIA</vt:lpstr>
      <vt:lpstr>Causas</vt:lpstr>
      <vt:lpstr>Clínica</vt:lpstr>
      <vt:lpstr>ECG</vt:lpstr>
      <vt:lpstr>Tratamiento</vt:lpstr>
      <vt:lpstr>HIPERKALEMIA /HIPERPOTASEMIA</vt:lpstr>
      <vt:lpstr>Causas</vt:lpstr>
      <vt:lpstr>Clínica</vt:lpstr>
      <vt:lpstr>Tratamiento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HIDRO SALINO</dc:title>
  <dc:creator>Pablo Beltramo</dc:creator>
  <cp:lastModifiedBy>Pablo Beltramo</cp:lastModifiedBy>
  <cp:revision>8</cp:revision>
  <dcterms:created xsi:type="dcterms:W3CDTF">2019-03-12T11:36:22Z</dcterms:created>
  <dcterms:modified xsi:type="dcterms:W3CDTF">2019-04-01T11:23:03Z</dcterms:modified>
</cp:coreProperties>
</file>