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51"/>
  </p:notesMasterIdLst>
  <p:sldIdLst>
    <p:sldId id="314" r:id="rId2"/>
    <p:sldId id="307" r:id="rId3"/>
    <p:sldId id="311" r:id="rId4"/>
    <p:sldId id="324" r:id="rId5"/>
    <p:sldId id="308" r:id="rId6"/>
    <p:sldId id="309" r:id="rId7"/>
    <p:sldId id="310" r:id="rId8"/>
    <p:sldId id="313" r:id="rId9"/>
    <p:sldId id="256" r:id="rId10"/>
    <p:sldId id="257" r:id="rId11"/>
    <p:sldId id="258" r:id="rId12"/>
    <p:sldId id="259" r:id="rId13"/>
    <p:sldId id="260" r:id="rId14"/>
    <p:sldId id="315" r:id="rId15"/>
    <p:sldId id="261" r:id="rId16"/>
    <p:sldId id="316" r:id="rId17"/>
    <p:sldId id="262" r:id="rId18"/>
    <p:sldId id="317" r:id="rId19"/>
    <p:sldId id="263" r:id="rId20"/>
    <p:sldId id="318" r:id="rId21"/>
    <p:sldId id="264" r:id="rId22"/>
    <p:sldId id="319" r:id="rId23"/>
    <p:sldId id="265" r:id="rId24"/>
    <p:sldId id="320" r:id="rId25"/>
    <p:sldId id="321" r:id="rId26"/>
    <p:sldId id="266" r:id="rId27"/>
    <p:sldId id="322" r:id="rId28"/>
    <p:sldId id="267" r:id="rId29"/>
    <p:sldId id="269" r:id="rId30"/>
    <p:sldId id="270" r:id="rId31"/>
    <p:sldId id="271" r:id="rId32"/>
    <p:sldId id="272" r:id="rId33"/>
    <p:sldId id="273" r:id="rId34"/>
    <p:sldId id="275" r:id="rId35"/>
    <p:sldId id="276" r:id="rId36"/>
    <p:sldId id="277" r:id="rId37"/>
    <p:sldId id="326" r:id="rId38"/>
    <p:sldId id="325" r:id="rId39"/>
    <p:sldId id="327" r:id="rId40"/>
    <p:sldId id="278" r:id="rId41"/>
    <p:sldId id="296" r:id="rId42"/>
    <p:sldId id="279" r:id="rId43"/>
    <p:sldId id="297" r:id="rId44"/>
    <p:sldId id="298" r:id="rId45"/>
    <p:sldId id="299" r:id="rId46"/>
    <p:sldId id="300" r:id="rId47"/>
    <p:sldId id="304" r:id="rId48"/>
    <p:sldId id="306" r:id="rId49"/>
    <p:sldId id="305" r:id="rId50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10" autoAdjust="0"/>
    <p:restoredTop sz="91379" autoAdjust="0"/>
  </p:normalViewPr>
  <p:slideViewPr>
    <p:cSldViewPr>
      <p:cViewPr varScale="1">
        <p:scale>
          <a:sx n="100" d="100"/>
          <a:sy n="100" d="100"/>
        </p:scale>
        <p:origin x="1960" y="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0" d="100"/>
        <a:sy n="7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57B5E8-8A2B-45E4-86B1-3799DF06B759}" type="datetimeFigureOut">
              <a:rPr lang="es-AR" smtClean="0"/>
              <a:t>26/5/21</a:t>
            </a:fld>
            <a:endParaRPr lang="es-AR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AR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F98E5C-DD14-4742-88C2-B94A8B86AF94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6527253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42893-F936-4BF1-9ACE-5633CB9B5F1D}" type="datetimeFigureOut">
              <a:rPr lang="es-ES" smtClean="0"/>
              <a:pPr/>
              <a:t>26/5/21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E7214-0C7C-4585-A596-6E2B673685F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42893-F936-4BF1-9ACE-5633CB9B5F1D}" type="datetimeFigureOut">
              <a:rPr lang="es-ES" smtClean="0"/>
              <a:pPr/>
              <a:t>26/5/21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E7214-0C7C-4585-A596-6E2B673685F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42893-F936-4BF1-9ACE-5633CB9B5F1D}" type="datetimeFigureOut">
              <a:rPr lang="es-ES" smtClean="0"/>
              <a:pPr/>
              <a:t>26/5/21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E7214-0C7C-4585-A596-6E2B673685F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42893-F936-4BF1-9ACE-5633CB9B5F1D}" type="datetimeFigureOut">
              <a:rPr lang="es-ES" smtClean="0"/>
              <a:pPr/>
              <a:t>26/5/21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E7214-0C7C-4585-A596-6E2B673685F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42893-F936-4BF1-9ACE-5633CB9B5F1D}" type="datetimeFigureOut">
              <a:rPr lang="es-ES" smtClean="0"/>
              <a:pPr/>
              <a:t>26/5/21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E7214-0C7C-4585-A596-6E2B673685F1}" type="slidenum">
              <a:rPr lang="es-ES" smtClean="0"/>
              <a:pPr/>
              <a:t>‹Nº›</a:t>
            </a:fld>
            <a:endParaRPr lang="es-E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42893-F936-4BF1-9ACE-5633CB9B5F1D}" type="datetimeFigureOut">
              <a:rPr lang="es-ES" smtClean="0"/>
              <a:pPr/>
              <a:t>26/5/21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E7214-0C7C-4585-A596-6E2B673685F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42893-F936-4BF1-9ACE-5633CB9B5F1D}" type="datetimeFigureOut">
              <a:rPr lang="es-ES" smtClean="0"/>
              <a:pPr/>
              <a:t>26/5/21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E7214-0C7C-4585-A596-6E2B673685F1}" type="slidenum">
              <a:rPr lang="es-ES" smtClean="0"/>
              <a:pPr/>
              <a:t>‹Nº›</a:t>
            </a:fld>
            <a:endParaRPr lang="es-E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42893-F936-4BF1-9ACE-5633CB9B5F1D}" type="datetimeFigureOut">
              <a:rPr lang="es-ES" smtClean="0"/>
              <a:pPr/>
              <a:t>26/5/21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E7214-0C7C-4585-A596-6E2B673685F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42893-F936-4BF1-9ACE-5633CB9B5F1D}" type="datetimeFigureOut">
              <a:rPr lang="es-ES" smtClean="0"/>
              <a:pPr/>
              <a:t>26/5/21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E7214-0C7C-4585-A596-6E2B673685F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42893-F936-4BF1-9ACE-5633CB9B5F1D}" type="datetimeFigureOut">
              <a:rPr lang="es-ES" smtClean="0"/>
              <a:pPr/>
              <a:t>26/5/21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E7214-0C7C-4585-A596-6E2B673685F1}" type="slidenum">
              <a:rPr lang="es-ES" smtClean="0"/>
              <a:pPr/>
              <a:t>‹Nº›</a:t>
            </a:fld>
            <a:endParaRPr lang="es-E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42893-F936-4BF1-9ACE-5633CB9B5F1D}" type="datetimeFigureOut">
              <a:rPr lang="es-ES" smtClean="0"/>
              <a:pPr/>
              <a:t>26/5/21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E7214-0C7C-4585-A596-6E2B673685F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6DE42893-F936-4BF1-9ACE-5633CB9B5F1D}" type="datetimeFigureOut">
              <a:rPr lang="es-ES" smtClean="0"/>
              <a:pPr/>
              <a:t>26/5/21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334E7214-0C7C-4585-A596-6E2B673685F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ssessurgery.com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55576" y="2564904"/>
            <a:ext cx="7558592" cy="2016224"/>
          </a:xfrm>
        </p:spPr>
        <p:txBody>
          <a:bodyPr>
            <a:normAutofit fontScale="90000"/>
          </a:bodyPr>
          <a:lstStyle/>
          <a:p>
            <a:r>
              <a:rPr lang="es-ES" sz="4000" b="1" dirty="0">
                <a:solidFill>
                  <a:schemeClr val="tx1"/>
                </a:solidFill>
                <a:latin typeface="+mn-lt"/>
              </a:rPr>
              <a:t>Cirugía</a:t>
            </a:r>
            <a:br>
              <a:rPr lang="es-ES" sz="4000" b="1" dirty="0">
                <a:solidFill>
                  <a:schemeClr val="tx1"/>
                </a:solidFill>
                <a:latin typeface="+mn-lt"/>
              </a:rPr>
            </a:br>
            <a:br>
              <a:rPr lang="es-ES" sz="4000" b="1" dirty="0">
                <a:solidFill>
                  <a:schemeClr val="tx1"/>
                </a:solidFill>
                <a:latin typeface="+mn-lt"/>
              </a:rPr>
            </a:br>
            <a:r>
              <a:rPr lang="es-ES" sz="4000" b="1" dirty="0">
                <a:solidFill>
                  <a:schemeClr val="tx1"/>
                </a:solidFill>
                <a:latin typeface="+mn-lt"/>
              </a:rPr>
              <a:t>Pre y post operatorio</a:t>
            </a:r>
            <a:br>
              <a:rPr lang="es-ES" sz="4000" b="1" dirty="0">
                <a:solidFill>
                  <a:schemeClr val="tx1"/>
                </a:solidFill>
                <a:latin typeface="+mn-lt"/>
              </a:rPr>
            </a:br>
            <a:r>
              <a:rPr lang="es-ES" sz="4400" i="1" dirty="0">
                <a:solidFill>
                  <a:schemeClr val="bg1">
                    <a:lumMod val="95000"/>
                  </a:schemeClr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5390821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s-AR" dirty="0"/>
            </a:b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158" y="428604"/>
            <a:ext cx="8215370" cy="6000792"/>
          </a:xfrm>
        </p:spPr>
        <p:txBody>
          <a:bodyPr/>
          <a:lstStyle/>
          <a:p>
            <a:pPr algn="ctr">
              <a:buNone/>
            </a:pPr>
            <a:endParaRPr lang="es-AR" sz="1600" u="sng" dirty="0">
              <a:solidFill>
                <a:schemeClr val="tx2">
                  <a:lumMod val="75000"/>
                </a:schemeClr>
              </a:solidFill>
            </a:endParaRPr>
          </a:p>
          <a:p>
            <a:pPr algn="ctr">
              <a:buNone/>
            </a:pPr>
            <a:r>
              <a:rPr lang="es-AR" sz="2800" u="sng" dirty="0">
                <a:solidFill>
                  <a:schemeClr val="tx2">
                    <a:lumMod val="75000"/>
                  </a:schemeClr>
                </a:solidFill>
              </a:rPr>
              <a:t>Preoperatorio</a:t>
            </a:r>
            <a:r>
              <a:rPr lang="es-AR" dirty="0">
                <a:solidFill>
                  <a:schemeClr val="tx2">
                    <a:lumMod val="75000"/>
                  </a:schemeClr>
                </a:solidFill>
              </a:rPr>
              <a:t> </a:t>
            </a:r>
          </a:p>
          <a:p>
            <a:pPr>
              <a:buNone/>
            </a:pPr>
            <a:endParaRPr lang="es-AR" dirty="0"/>
          </a:p>
          <a:p>
            <a:pPr>
              <a:buNone/>
            </a:pPr>
            <a:endParaRPr lang="es-AR" sz="1100" dirty="0"/>
          </a:p>
          <a:p>
            <a:pPr>
              <a:buNone/>
            </a:pPr>
            <a:r>
              <a:rPr lang="es-AR" sz="2800" dirty="0"/>
              <a:t>Tiempo que transcurre desde la indicación de la cirugía hasta que se lleva  a cabo.</a:t>
            </a:r>
          </a:p>
          <a:p>
            <a:pPr>
              <a:buNone/>
            </a:pPr>
            <a:endParaRPr lang="es-AR" sz="2800" dirty="0"/>
          </a:p>
          <a:p>
            <a:pPr>
              <a:buNone/>
            </a:pPr>
            <a:r>
              <a:rPr lang="es-AR" sz="2800" dirty="0"/>
              <a:t>Comprende: </a:t>
            </a:r>
          </a:p>
          <a:p>
            <a:pPr marL="722313" indent="-88900">
              <a:buClrTx/>
              <a:buFont typeface="Wingdings" pitchFamily="2" charset="2"/>
              <a:buChar char="ü"/>
            </a:pPr>
            <a:r>
              <a:rPr lang="es-AR" sz="2800" dirty="0"/>
              <a:t> Evaluación clínica</a:t>
            </a:r>
          </a:p>
          <a:p>
            <a:pPr marL="900113" indent="-266700">
              <a:buClrTx/>
              <a:buFont typeface="Wingdings" pitchFamily="2" charset="2"/>
              <a:buChar char="ü"/>
            </a:pPr>
            <a:r>
              <a:rPr lang="es-AR" sz="2800" dirty="0"/>
              <a:t> Prevención y manejo de las complicaciones</a:t>
            </a:r>
          </a:p>
          <a:p>
            <a:pPr marL="633413" indent="0">
              <a:buClrTx/>
              <a:buFont typeface="Wingdings" pitchFamily="2" charset="2"/>
              <a:buChar char="ü"/>
            </a:pPr>
            <a:r>
              <a:rPr lang="es-AR" sz="2800" dirty="0"/>
              <a:t> Estimación del riesgo</a:t>
            </a:r>
          </a:p>
          <a:p>
            <a:pPr marL="633413" indent="0">
              <a:buClrTx/>
              <a:buFont typeface="Wingdings" pitchFamily="2" charset="2"/>
              <a:buChar char="ü"/>
            </a:pPr>
            <a:r>
              <a:rPr lang="es-AR" sz="2800" dirty="0"/>
              <a:t> Preparación sicológica</a:t>
            </a:r>
          </a:p>
          <a:p>
            <a:pPr marL="273050" indent="-7938">
              <a:buFont typeface="Wingdings" pitchFamily="2" charset="2"/>
              <a:buChar char="ü"/>
            </a:pPr>
            <a:endParaRPr lang="es-E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158" y="642918"/>
            <a:ext cx="8143932" cy="5929354"/>
          </a:xfrm>
        </p:spPr>
        <p:txBody>
          <a:bodyPr>
            <a:normAutofit lnSpcReduction="10000"/>
          </a:bodyPr>
          <a:lstStyle/>
          <a:p>
            <a:pPr marL="273050" indent="-7938" algn="ctr">
              <a:buNone/>
            </a:pPr>
            <a:r>
              <a:rPr lang="es-AR" sz="3200" dirty="0">
                <a:solidFill>
                  <a:schemeClr val="tx2">
                    <a:lumMod val="75000"/>
                  </a:schemeClr>
                </a:solidFill>
              </a:rPr>
              <a:t>Riesgo Quirúrgico</a:t>
            </a:r>
          </a:p>
          <a:p>
            <a:pPr marL="273050" indent="-7938">
              <a:buNone/>
            </a:pPr>
            <a:endParaRPr lang="es-AR" dirty="0"/>
          </a:p>
          <a:p>
            <a:pPr marL="273050" indent="-7938">
              <a:buNone/>
            </a:pPr>
            <a:r>
              <a:rPr lang="es-AR" sz="2800" dirty="0"/>
              <a:t>Probabilidad que ocurran resultados adversos, enfermedad o muerte como consecuencia de la cirugía. </a:t>
            </a:r>
          </a:p>
          <a:p>
            <a:pPr marL="273050" indent="-7938">
              <a:buNone/>
            </a:pPr>
            <a:endParaRPr lang="es-AR" sz="2800" dirty="0"/>
          </a:p>
          <a:p>
            <a:pPr marL="273050" indent="-7938">
              <a:buNone/>
            </a:pPr>
            <a:r>
              <a:rPr lang="es-AR" sz="2800" dirty="0"/>
              <a:t>Depende de:</a:t>
            </a:r>
          </a:p>
          <a:p>
            <a:pPr marL="900113" indent="87313">
              <a:buClr>
                <a:schemeClr val="tx1"/>
              </a:buClr>
              <a:buFont typeface="Wingdings" pitchFamily="2" charset="2"/>
              <a:buChar char="ü"/>
            </a:pPr>
            <a:r>
              <a:rPr lang="es-AR" sz="2800" dirty="0"/>
              <a:t> Medio asistencial</a:t>
            </a:r>
          </a:p>
          <a:p>
            <a:pPr marL="900113" indent="87313">
              <a:buClr>
                <a:schemeClr val="tx1"/>
              </a:buClr>
              <a:buFont typeface="Wingdings" pitchFamily="2" charset="2"/>
              <a:buChar char="ü"/>
            </a:pPr>
            <a:r>
              <a:rPr lang="es-AR" sz="2800" dirty="0"/>
              <a:t> Técnica anestésica</a:t>
            </a:r>
          </a:p>
          <a:p>
            <a:pPr marL="900113" indent="87313">
              <a:buClr>
                <a:schemeClr val="tx1"/>
              </a:buClr>
              <a:buFont typeface="Wingdings" pitchFamily="2" charset="2"/>
              <a:buChar char="ü"/>
            </a:pPr>
            <a:r>
              <a:rPr lang="es-AR" sz="2800" dirty="0"/>
              <a:t> Equipo quirúrgico</a:t>
            </a:r>
          </a:p>
          <a:p>
            <a:pPr marL="900113" indent="87313">
              <a:buClr>
                <a:schemeClr val="tx1"/>
              </a:buClr>
              <a:buFont typeface="Wingdings" pitchFamily="2" charset="2"/>
              <a:buChar char="ü"/>
            </a:pPr>
            <a:r>
              <a:rPr lang="es-AR" sz="2800" dirty="0"/>
              <a:t> Operación</a:t>
            </a:r>
          </a:p>
          <a:p>
            <a:pPr marL="900113" indent="87313">
              <a:buClr>
                <a:schemeClr val="tx1"/>
              </a:buClr>
              <a:buFont typeface="Wingdings" pitchFamily="2" charset="2"/>
              <a:buChar char="ü"/>
            </a:pPr>
            <a:r>
              <a:rPr lang="es-AR" sz="2800" dirty="0"/>
              <a:t> Condiciones psicofísicas del paciente</a:t>
            </a:r>
          </a:p>
          <a:p>
            <a:endParaRPr lang="es-E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428604"/>
            <a:ext cx="8435280" cy="6045348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s-AR" sz="2000" dirty="0">
              <a:solidFill>
                <a:schemeClr val="tx2">
                  <a:lumMod val="75000"/>
                </a:schemeClr>
              </a:solidFill>
            </a:endParaRPr>
          </a:p>
          <a:p>
            <a:pPr algn="ctr">
              <a:buNone/>
            </a:pPr>
            <a:r>
              <a:rPr lang="es-AR" sz="3200" dirty="0">
                <a:solidFill>
                  <a:schemeClr val="tx2">
                    <a:lumMod val="75000"/>
                  </a:schemeClr>
                </a:solidFill>
              </a:rPr>
              <a:t>Clasificación del riesgo quirúrgico</a:t>
            </a:r>
          </a:p>
          <a:p>
            <a:pPr>
              <a:buNone/>
            </a:pPr>
            <a:endParaRPr lang="es-AR" sz="2800" b="1" i="1" u="sng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ClrTx/>
              <a:buFont typeface="Wingdings" pitchFamily="2" charset="2"/>
              <a:buChar char="ü"/>
            </a:pPr>
            <a:r>
              <a:rPr lang="es-AR" sz="2800" u="sng" dirty="0"/>
              <a:t> Riesgo I</a:t>
            </a:r>
            <a:r>
              <a:rPr lang="es-AR" sz="2800" dirty="0"/>
              <a:t>: paciente sano, normal.</a:t>
            </a:r>
          </a:p>
          <a:p>
            <a:pPr>
              <a:buClrTx/>
              <a:buFont typeface="Wingdings" pitchFamily="2" charset="2"/>
              <a:buChar char="ü"/>
            </a:pPr>
            <a:endParaRPr lang="es-AR" sz="1000" dirty="0"/>
          </a:p>
          <a:p>
            <a:pPr>
              <a:buClrTx/>
              <a:buFont typeface="Wingdings" pitchFamily="2" charset="2"/>
              <a:buChar char="ü"/>
            </a:pPr>
            <a:r>
              <a:rPr lang="es-AR" sz="2800" u="sng" dirty="0"/>
              <a:t> Riesgo II</a:t>
            </a:r>
            <a:r>
              <a:rPr lang="es-AR" sz="2800" dirty="0"/>
              <a:t>: enfermedad sistémica leve.</a:t>
            </a:r>
          </a:p>
          <a:p>
            <a:pPr>
              <a:buClrTx/>
              <a:buFont typeface="Wingdings" pitchFamily="2" charset="2"/>
              <a:buChar char="ü"/>
            </a:pPr>
            <a:endParaRPr lang="es-AR" sz="1000" dirty="0"/>
          </a:p>
          <a:p>
            <a:pPr>
              <a:buClrTx/>
              <a:buFont typeface="Wingdings" pitchFamily="2" charset="2"/>
              <a:buChar char="ü"/>
            </a:pPr>
            <a:r>
              <a:rPr lang="es-AR" sz="2800" u="sng" dirty="0"/>
              <a:t> Riesgo III</a:t>
            </a:r>
            <a:r>
              <a:rPr lang="es-AR" sz="2800" dirty="0"/>
              <a:t>: enfermedad sistémica severa. Limitación funcional.</a:t>
            </a:r>
          </a:p>
          <a:p>
            <a:pPr>
              <a:buClrTx/>
              <a:buFont typeface="Wingdings" pitchFamily="2" charset="2"/>
              <a:buChar char="ü"/>
            </a:pPr>
            <a:endParaRPr lang="es-AR" sz="1000" dirty="0"/>
          </a:p>
          <a:p>
            <a:pPr>
              <a:buClrTx/>
              <a:buFont typeface="Wingdings" pitchFamily="2" charset="2"/>
              <a:buChar char="ü"/>
            </a:pPr>
            <a:r>
              <a:rPr lang="es-AR" sz="2800" u="sng" dirty="0"/>
              <a:t> Riesgo IV</a:t>
            </a:r>
            <a:r>
              <a:rPr lang="es-AR" sz="2800" dirty="0"/>
              <a:t>: enfermedad sistémica incapacitante,  con peligro de muerte.</a:t>
            </a:r>
          </a:p>
          <a:p>
            <a:pPr>
              <a:buClrTx/>
              <a:buFont typeface="Wingdings" pitchFamily="2" charset="2"/>
              <a:buChar char="ü"/>
            </a:pPr>
            <a:endParaRPr lang="es-AR" sz="1000" dirty="0"/>
          </a:p>
          <a:p>
            <a:pPr>
              <a:buClrTx/>
              <a:buFont typeface="Wingdings" pitchFamily="2" charset="2"/>
              <a:buChar char="ü"/>
            </a:pPr>
            <a:r>
              <a:rPr lang="es-AR" sz="2800" u="sng" dirty="0"/>
              <a:t> Riesgo V</a:t>
            </a:r>
            <a:r>
              <a:rPr lang="es-AR" sz="2800" dirty="0"/>
              <a:t>: paciente moribundo.</a:t>
            </a:r>
            <a:endParaRPr lang="es-ES" sz="28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357166"/>
            <a:ext cx="8363272" cy="6240186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s-AR" sz="3200" dirty="0">
              <a:solidFill>
                <a:schemeClr val="tx2">
                  <a:lumMod val="75000"/>
                </a:schemeClr>
              </a:solidFill>
            </a:endParaRPr>
          </a:p>
          <a:p>
            <a:pPr algn="ctr">
              <a:buNone/>
            </a:pPr>
            <a:r>
              <a:rPr lang="es-AR" sz="3200" dirty="0">
                <a:solidFill>
                  <a:schemeClr val="tx2">
                    <a:lumMod val="75000"/>
                  </a:schemeClr>
                </a:solidFill>
              </a:rPr>
              <a:t>Datos relevantes</a:t>
            </a:r>
          </a:p>
          <a:p>
            <a:pPr algn="ctr">
              <a:buNone/>
            </a:pPr>
            <a:endParaRPr lang="es-AR" sz="2000" dirty="0">
              <a:solidFill>
                <a:schemeClr val="tx2">
                  <a:lumMod val="75000"/>
                </a:schemeClr>
              </a:solidFill>
            </a:endParaRPr>
          </a:p>
          <a:p>
            <a:pPr algn="ctr">
              <a:buNone/>
            </a:pPr>
            <a:endParaRPr lang="es-AR" sz="1600" dirty="0">
              <a:solidFill>
                <a:schemeClr val="tx2">
                  <a:lumMod val="75000"/>
                </a:schemeClr>
              </a:solidFill>
            </a:endParaRPr>
          </a:p>
          <a:p>
            <a:pPr>
              <a:lnSpc>
                <a:spcPct val="150000"/>
              </a:lnSpc>
              <a:buClrTx/>
              <a:buFont typeface="Wingdings" pitchFamily="2" charset="2"/>
              <a:buChar char="ü"/>
            </a:pPr>
            <a:r>
              <a:rPr lang="es-AR" dirty="0"/>
              <a:t> Edad y sexo</a:t>
            </a:r>
          </a:p>
          <a:p>
            <a:pPr>
              <a:lnSpc>
                <a:spcPct val="150000"/>
              </a:lnSpc>
              <a:buClrTx/>
              <a:buFont typeface="Wingdings" pitchFamily="2" charset="2"/>
              <a:buChar char="ü"/>
            </a:pPr>
            <a:r>
              <a:rPr lang="es-AR" dirty="0"/>
              <a:t> Enfermedades sistémicas: HTA, DBT, Insuficiencia renal, enfermedades respiratorias, cardiovasculares, endócrinas, hepáticas, </a:t>
            </a:r>
            <a:r>
              <a:rPr lang="es-AR" dirty="0" err="1"/>
              <a:t>coagulopatías</a:t>
            </a:r>
            <a:endParaRPr lang="es-AR" dirty="0"/>
          </a:p>
          <a:p>
            <a:pPr>
              <a:lnSpc>
                <a:spcPct val="150000"/>
              </a:lnSpc>
              <a:buClrTx/>
              <a:buFont typeface="Wingdings" pitchFamily="2" charset="2"/>
              <a:buChar char="ü"/>
            </a:pPr>
            <a:r>
              <a:rPr lang="es-AR" dirty="0"/>
              <a:t> Estado nutricional</a:t>
            </a:r>
          </a:p>
          <a:p>
            <a:pPr>
              <a:lnSpc>
                <a:spcPct val="150000"/>
              </a:lnSpc>
              <a:buClrTx/>
              <a:buFont typeface="Wingdings" pitchFamily="2" charset="2"/>
              <a:buChar char="ü"/>
            </a:pPr>
            <a:r>
              <a:rPr lang="es-AR" dirty="0"/>
              <a:t> Drogas</a:t>
            </a:r>
          </a:p>
          <a:p>
            <a:pPr>
              <a:lnSpc>
                <a:spcPct val="150000"/>
              </a:lnSpc>
              <a:buClrTx/>
              <a:buFont typeface="Wingdings" pitchFamily="2" charset="2"/>
              <a:buChar char="ü"/>
            </a:pPr>
            <a:r>
              <a:rPr lang="es-AR" dirty="0"/>
              <a:t> Embarazo</a:t>
            </a:r>
          </a:p>
          <a:p>
            <a:pPr>
              <a:buClrTx/>
              <a:buFont typeface="Wingdings" pitchFamily="2" charset="2"/>
              <a:buChar char="ü"/>
            </a:pPr>
            <a:endParaRPr lang="es-A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980728"/>
            <a:ext cx="8229600" cy="5424264"/>
          </a:xfrm>
        </p:spPr>
        <p:txBody>
          <a:bodyPr/>
          <a:lstStyle/>
          <a:p>
            <a:pPr marL="0" indent="0" algn="ctr">
              <a:buClrTx/>
              <a:buNone/>
            </a:pPr>
            <a:r>
              <a:rPr lang="es-AR" sz="3200" dirty="0">
                <a:solidFill>
                  <a:schemeClr val="tx2">
                    <a:lumMod val="75000"/>
                  </a:schemeClr>
                </a:solidFill>
              </a:rPr>
              <a:t>Métodos complementarios obligatorios</a:t>
            </a:r>
          </a:p>
          <a:p>
            <a:pPr marL="0" indent="0" algn="ctr">
              <a:buClrTx/>
              <a:buNone/>
            </a:pPr>
            <a:endParaRPr lang="es-AR" b="1" i="1" u="sng" dirty="0"/>
          </a:p>
          <a:p>
            <a:pPr>
              <a:lnSpc>
                <a:spcPct val="200000"/>
              </a:lnSpc>
              <a:buClrTx/>
              <a:buFont typeface="Wingdings" pitchFamily="2" charset="2"/>
              <a:buChar char="ü"/>
            </a:pPr>
            <a:r>
              <a:rPr lang="es-AR" dirty="0"/>
              <a:t>  &lt; 40 años: hemograma, glucemia</a:t>
            </a:r>
          </a:p>
          <a:p>
            <a:pPr>
              <a:lnSpc>
                <a:spcPct val="200000"/>
              </a:lnSpc>
              <a:buClrTx/>
              <a:buFont typeface="Wingdings" pitchFamily="2" charset="2"/>
              <a:buChar char="ü"/>
            </a:pPr>
            <a:r>
              <a:rPr lang="es-AR" dirty="0"/>
              <a:t>  40-60 años: hemograma, glucemia, ECG</a:t>
            </a:r>
          </a:p>
          <a:p>
            <a:pPr>
              <a:lnSpc>
                <a:spcPct val="200000"/>
              </a:lnSpc>
              <a:buClrTx/>
              <a:buFont typeface="Wingdings" pitchFamily="2" charset="2"/>
              <a:buChar char="ü"/>
            </a:pPr>
            <a:r>
              <a:rPr lang="es-AR" dirty="0"/>
              <a:t>  &gt; 60 años: hemograma, glucemia, función renal, </a:t>
            </a:r>
          </a:p>
          <a:p>
            <a:pPr marL="0" indent="0">
              <a:lnSpc>
                <a:spcPct val="200000"/>
              </a:lnSpc>
              <a:buClrTx/>
              <a:buNone/>
            </a:pPr>
            <a:r>
              <a:rPr lang="es-AR" dirty="0"/>
              <a:t>       electrolitos, ECG, </a:t>
            </a:r>
            <a:r>
              <a:rPr lang="es-AR" dirty="0" err="1"/>
              <a:t>Rx</a:t>
            </a:r>
            <a:r>
              <a:rPr lang="es-AR" dirty="0"/>
              <a:t> de tórax</a:t>
            </a:r>
            <a:endParaRPr lang="es-ES" dirty="0"/>
          </a:p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27310505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85728"/>
            <a:ext cx="8291264" cy="6188224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s-AR" sz="3200" dirty="0">
              <a:solidFill>
                <a:schemeClr val="tx2">
                  <a:lumMod val="75000"/>
                </a:schemeClr>
              </a:solidFill>
            </a:endParaRPr>
          </a:p>
          <a:p>
            <a:pPr algn="ctr">
              <a:buNone/>
            </a:pPr>
            <a:r>
              <a:rPr lang="es-AR" sz="3200" dirty="0">
                <a:solidFill>
                  <a:schemeClr val="tx2">
                    <a:lumMod val="75000"/>
                  </a:schemeClr>
                </a:solidFill>
              </a:rPr>
              <a:t>Hemoglobina</a:t>
            </a:r>
          </a:p>
          <a:p>
            <a:pPr>
              <a:buNone/>
            </a:pPr>
            <a:endParaRPr lang="es-AR" dirty="0">
              <a:solidFill>
                <a:schemeClr val="bg1">
                  <a:lumMod val="95000"/>
                </a:schemeClr>
              </a:solidFill>
            </a:endParaRPr>
          </a:p>
          <a:p>
            <a:pPr>
              <a:lnSpc>
                <a:spcPct val="200000"/>
              </a:lnSpc>
              <a:buClrTx/>
              <a:buFont typeface="Wingdings" pitchFamily="2" charset="2"/>
              <a:buChar char="ü"/>
            </a:pPr>
            <a:r>
              <a:rPr lang="es-AR" dirty="0"/>
              <a:t>  6-8 gr/dl: aumenta la morbimortalidad</a:t>
            </a:r>
          </a:p>
          <a:p>
            <a:pPr>
              <a:lnSpc>
                <a:spcPct val="200000"/>
              </a:lnSpc>
              <a:buClrTx/>
              <a:buFont typeface="Wingdings" pitchFamily="2" charset="2"/>
              <a:buChar char="ü"/>
            </a:pPr>
            <a:r>
              <a:rPr lang="es-AR" dirty="0"/>
              <a:t>  </a:t>
            </a:r>
            <a:r>
              <a:rPr lang="es-AR" dirty="0" err="1"/>
              <a:t>Hto</a:t>
            </a:r>
            <a:r>
              <a:rPr lang="es-AR" dirty="0"/>
              <a:t> &gt; 50%: 60% de complicaciones </a:t>
            </a:r>
            <a:r>
              <a:rPr lang="es-AR" dirty="0" err="1"/>
              <a:t>trombóticas</a:t>
            </a:r>
            <a:r>
              <a:rPr lang="es-AR" dirty="0"/>
              <a:t> o </a:t>
            </a:r>
          </a:p>
          <a:p>
            <a:pPr marL="0" indent="0">
              <a:lnSpc>
                <a:spcPct val="200000"/>
              </a:lnSpc>
              <a:buClrTx/>
              <a:buNone/>
            </a:pPr>
            <a:r>
              <a:rPr lang="es-AR" dirty="0"/>
              <a:t>             hemorrágicas</a:t>
            </a:r>
          </a:p>
          <a:p>
            <a:pPr>
              <a:lnSpc>
                <a:spcPct val="200000"/>
              </a:lnSpc>
              <a:buClrTx/>
              <a:buFont typeface="Wingdings" pitchFamily="2" charset="2"/>
              <a:buChar char="ü"/>
            </a:pPr>
            <a:r>
              <a:rPr lang="es-AR" dirty="0"/>
              <a:t> Anormal en sujetos asintomáticos: 8% </a:t>
            </a:r>
          </a:p>
          <a:p>
            <a:pPr>
              <a:buClrTx/>
              <a:buFont typeface="Wingdings" pitchFamily="2" charset="2"/>
              <a:buChar char="ü"/>
            </a:pPr>
            <a:endParaRPr lang="es-AR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352256"/>
          </a:xfrm>
        </p:spPr>
        <p:txBody>
          <a:bodyPr/>
          <a:lstStyle/>
          <a:p>
            <a:pPr marL="0" indent="0" algn="ctr">
              <a:buClrTx/>
              <a:buNone/>
            </a:pPr>
            <a:r>
              <a:rPr lang="es-AR" sz="3200" dirty="0">
                <a:solidFill>
                  <a:schemeClr val="tx2">
                    <a:lumMod val="75000"/>
                  </a:schemeClr>
                </a:solidFill>
              </a:rPr>
              <a:t>Radiografía de tórax</a:t>
            </a:r>
          </a:p>
          <a:p>
            <a:pPr>
              <a:buClrTx/>
              <a:buFont typeface="Wingdings" pitchFamily="2" charset="2"/>
              <a:buChar char="ü"/>
            </a:pPr>
            <a:endParaRPr lang="es-AR" dirty="0"/>
          </a:p>
          <a:p>
            <a:pPr marL="0" indent="0">
              <a:buClrTx/>
              <a:buNone/>
            </a:pPr>
            <a:endParaRPr lang="es-AR" dirty="0"/>
          </a:p>
          <a:p>
            <a:pPr>
              <a:lnSpc>
                <a:spcPct val="200000"/>
              </a:lnSpc>
              <a:buClrTx/>
              <a:buFont typeface="Wingdings" pitchFamily="2" charset="2"/>
              <a:buChar char="ü"/>
            </a:pPr>
            <a:r>
              <a:rPr lang="es-AR" dirty="0"/>
              <a:t> Siempre en cirugías </a:t>
            </a:r>
            <a:r>
              <a:rPr lang="es-AR" dirty="0" err="1"/>
              <a:t>intratorácicas</a:t>
            </a:r>
            <a:endParaRPr lang="es-AR" dirty="0"/>
          </a:p>
          <a:p>
            <a:pPr>
              <a:lnSpc>
                <a:spcPct val="200000"/>
              </a:lnSpc>
              <a:buClrTx/>
              <a:buFont typeface="Wingdings" pitchFamily="2" charset="2"/>
              <a:buChar char="ü"/>
            </a:pPr>
            <a:r>
              <a:rPr lang="es-AR" dirty="0"/>
              <a:t> Sin factores de riesgo cardiopulmonares: anormal: 0,3%</a:t>
            </a:r>
          </a:p>
          <a:p>
            <a:pPr>
              <a:lnSpc>
                <a:spcPct val="200000"/>
              </a:lnSpc>
              <a:buClrTx/>
              <a:buFont typeface="Wingdings" pitchFamily="2" charset="2"/>
              <a:buChar char="ü"/>
            </a:pPr>
            <a:r>
              <a:rPr lang="es-AR" dirty="0"/>
              <a:t> 60 años SIN evidencia de enfermedad torácica: 30 % anormal</a:t>
            </a:r>
          </a:p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141166747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85728"/>
            <a:ext cx="7467600" cy="6188224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s-AR" sz="3300" dirty="0"/>
          </a:p>
          <a:p>
            <a:pPr algn="ctr">
              <a:buNone/>
            </a:pPr>
            <a:r>
              <a:rPr lang="es-AR" sz="3200" dirty="0"/>
              <a:t>Evaluación Cardiovascular</a:t>
            </a:r>
          </a:p>
          <a:p>
            <a:pPr algn="ctr">
              <a:buNone/>
            </a:pPr>
            <a:r>
              <a:rPr lang="es-AR" sz="3300" dirty="0"/>
              <a:t> </a:t>
            </a:r>
          </a:p>
          <a:p>
            <a:pPr>
              <a:buNone/>
            </a:pPr>
            <a:r>
              <a:rPr lang="es-AR" u="sng" dirty="0"/>
              <a:t>Evaluar</a:t>
            </a:r>
            <a:r>
              <a:rPr lang="es-AR" dirty="0"/>
              <a:t>: </a:t>
            </a:r>
          </a:p>
          <a:p>
            <a:pPr>
              <a:buNone/>
            </a:pPr>
            <a:endParaRPr lang="es-AR" dirty="0"/>
          </a:p>
          <a:p>
            <a:pPr marL="1054100" indent="-342900">
              <a:buClrTx/>
              <a:buFont typeface="Wingdings" pitchFamily="2" charset="2"/>
              <a:buChar char="ü"/>
            </a:pPr>
            <a:r>
              <a:rPr lang="es-AR" dirty="0"/>
              <a:t>Cardiopatía isquémica</a:t>
            </a:r>
          </a:p>
          <a:p>
            <a:pPr marL="1054100" indent="-342900">
              <a:buClrTx/>
              <a:buFont typeface="Wingdings" pitchFamily="2" charset="2"/>
              <a:buChar char="ü"/>
            </a:pPr>
            <a:r>
              <a:rPr lang="es-AR" dirty="0" err="1"/>
              <a:t>Valvulopatías</a:t>
            </a:r>
            <a:endParaRPr lang="es-AR" dirty="0"/>
          </a:p>
          <a:p>
            <a:pPr marL="1054100" indent="-342900">
              <a:buClrTx/>
              <a:buFont typeface="Wingdings" pitchFamily="2" charset="2"/>
              <a:buChar char="ü"/>
            </a:pPr>
            <a:r>
              <a:rPr lang="es-AR" dirty="0"/>
              <a:t>Insuficiencia cardiaca congestiva</a:t>
            </a:r>
          </a:p>
          <a:p>
            <a:pPr marL="1054100" indent="-342900">
              <a:buClrTx/>
              <a:buFont typeface="Wingdings" pitchFamily="2" charset="2"/>
              <a:buChar char="ü"/>
            </a:pPr>
            <a:r>
              <a:rPr lang="es-AR" dirty="0"/>
              <a:t>Hipertensión arterial</a:t>
            </a:r>
          </a:p>
          <a:p>
            <a:pPr marL="1054100" indent="-342900">
              <a:buClrTx/>
              <a:buFont typeface="Wingdings" pitchFamily="2" charset="2"/>
              <a:buChar char="ü"/>
            </a:pPr>
            <a:r>
              <a:rPr lang="es-AR" dirty="0"/>
              <a:t>Arritmias</a:t>
            </a:r>
          </a:p>
          <a:p>
            <a:pPr marL="1054100" indent="-342900">
              <a:buClrTx/>
              <a:buFont typeface="Wingdings" pitchFamily="2" charset="2"/>
              <a:buChar char="ü"/>
            </a:pPr>
            <a:r>
              <a:rPr lang="es-AR" dirty="0"/>
              <a:t>Trastornos de conducción</a:t>
            </a:r>
          </a:p>
          <a:p>
            <a:pPr marL="711200" indent="0">
              <a:buNone/>
            </a:pPr>
            <a:endParaRPr lang="es-AR" dirty="0"/>
          </a:p>
          <a:p>
            <a:pPr marL="0" indent="0">
              <a:buFont typeface="Wingdings"/>
              <a:buChar char="Ø"/>
            </a:pPr>
            <a:endParaRPr lang="es-ES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856312"/>
          </a:xfrm>
        </p:spPr>
        <p:txBody>
          <a:bodyPr/>
          <a:lstStyle/>
          <a:p>
            <a:pPr marL="0" indent="0">
              <a:buNone/>
            </a:pPr>
            <a:r>
              <a:rPr lang="es-AR" sz="3200" dirty="0">
                <a:solidFill>
                  <a:schemeClr val="tx2">
                    <a:lumMod val="75000"/>
                  </a:schemeClr>
                </a:solidFill>
              </a:rPr>
              <a:t>Índices de riesgo coronario</a:t>
            </a:r>
          </a:p>
          <a:p>
            <a:pPr marL="0" indent="0">
              <a:buNone/>
            </a:pPr>
            <a:endParaRPr lang="es-AR" dirty="0"/>
          </a:p>
          <a:p>
            <a:pPr marL="711200" indent="0">
              <a:buClrTx/>
              <a:buFont typeface="Wingdings" pitchFamily="2" charset="2"/>
              <a:buChar char="ü"/>
            </a:pPr>
            <a:r>
              <a:rPr lang="es-AR" dirty="0"/>
              <a:t> IAM &lt; 6 meses</a:t>
            </a:r>
          </a:p>
          <a:p>
            <a:pPr marL="711200" indent="0">
              <a:buClrTx/>
              <a:buFont typeface="Wingdings" pitchFamily="2" charset="2"/>
              <a:buChar char="ü"/>
            </a:pPr>
            <a:r>
              <a:rPr lang="es-AR" dirty="0"/>
              <a:t> 70 años</a:t>
            </a:r>
          </a:p>
          <a:p>
            <a:pPr marL="711200" indent="0">
              <a:buClrTx/>
              <a:buFont typeface="Wingdings" pitchFamily="2" charset="2"/>
              <a:buChar char="ü"/>
            </a:pPr>
            <a:r>
              <a:rPr lang="es-AR" dirty="0"/>
              <a:t> Ingurgitación yugular o 3º ruido</a:t>
            </a:r>
          </a:p>
          <a:p>
            <a:pPr marL="711200" indent="0">
              <a:buClrTx/>
              <a:buFont typeface="Wingdings" pitchFamily="2" charset="2"/>
              <a:buChar char="ü"/>
            </a:pPr>
            <a:r>
              <a:rPr lang="es-AR" dirty="0"/>
              <a:t> Estenosis </a:t>
            </a:r>
            <a:r>
              <a:rPr lang="es-AR" dirty="0" err="1"/>
              <a:t>Ao</a:t>
            </a:r>
            <a:endParaRPr lang="es-AR" dirty="0"/>
          </a:p>
          <a:p>
            <a:pPr marL="711200" indent="0">
              <a:buClrTx/>
              <a:buFont typeface="Wingdings" pitchFamily="2" charset="2"/>
              <a:buChar char="ü"/>
            </a:pPr>
            <a:r>
              <a:rPr lang="es-AR" dirty="0"/>
              <a:t> Arritmia</a:t>
            </a:r>
          </a:p>
          <a:p>
            <a:pPr marL="900113" indent="-188913">
              <a:buClrTx/>
              <a:buFont typeface="Wingdings" pitchFamily="2" charset="2"/>
              <a:buChar char="ü"/>
            </a:pPr>
            <a:r>
              <a:rPr lang="es-AR" dirty="0"/>
              <a:t> K</a:t>
            </a:r>
            <a:r>
              <a:rPr lang="es-AR" baseline="30000" dirty="0"/>
              <a:t>+</a:t>
            </a:r>
            <a:r>
              <a:rPr lang="es-AR" dirty="0"/>
              <a:t> &lt; 3 </a:t>
            </a:r>
            <a:r>
              <a:rPr lang="es-AR" dirty="0" err="1"/>
              <a:t>mEq</a:t>
            </a:r>
            <a:r>
              <a:rPr lang="es-AR" dirty="0"/>
              <a:t>/l </a:t>
            </a:r>
            <a:r>
              <a:rPr lang="es-AR" dirty="0" err="1"/>
              <a:t>ó</a:t>
            </a:r>
            <a:r>
              <a:rPr lang="es-AR" dirty="0"/>
              <a:t> CO</a:t>
            </a:r>
            <a:r>
              <a:rPr lang="es-AR" baseline="-25000" dirty="0"/>
              <a:t>3</a:t>
            </a:r>
            <a:r>
              <a:rPr lang="es-AR" dirty="0"/>
              <a:t>H &lt; 20 </a:t>
            </a:r>
            <a:r>
              <a:rPr lang="es-AR" dirty="0" err="1"/>
              <a:t>mEq</a:t>
            </a:r>
            <a:r>
              <a:rPr lang="es-AR" dirty="0"/>
              <a:t>/l </a:t>
            </a:r>
            <a:r>
              <a:rPr lang="es-AR" dirty="0" err="1"/>
              <a:t>ó</a:t>
            </a:r>
            <a:r>
              <a:rPr lang="es-AR" dirty="0"/>
              <a:t> creatinina &gt; 3 mg% </a:t>
            </a:r>
            <a:r>
              <a:rPr lang="es-AR" dirty="0" err="1"/>
              <a:t>ó</a:t>
            </a:r>
            <a:r>
              <a:rPr lang="es-AR" dirty="0"/>
              <a:t> pO</a:t>
            </a:r>
            <a:r>
              <a:rPr lang="es-AR" baseline="-25000" dirty="0"/>
              <a:t>2</a:t>
            </a:r>
            <a:r>
              <a:rPr lang="es-AR" dirty="0"/>
              <a:t> &lt; 60 </a:t>
            </a:r>
            <a:r>
              <a:rPr lang="es-AR" dirty="0" err="1"/>
              <a:t>mmHg</a:t>
            </a:r>
            <a:r>
              <a:rPr lang="es-AR" dirty="0"/>
              <a:t> </a:t>
            </a:r>
            <a:r>
              <a:rPr lang="es-AR" dirty="0" err="1"/>
              <a:t>ó</a:t>
            </a:r>
            <a:r>
              <a:rPr lang="es-AR" dirty="0"/>
              <a:t> pCo</a:t>
            </a:r>
            <a:r>
              <a:rPr lang="es-AR" baseline="-25000" dirty="0"/>
              <a:t>2</a:t>
            </a:r>
            <a:r>
              <a:rPr lang="es-AR" dirty="0"/>
              <a:t> &gt; 50 </a:t>
            </a:r>
            <a:r>
              <a:rPr lang="es-AR" dirty="0" err="1"/>
              <a:t>mmHg</a:t>
            </a:r>
            <a:r>
              <a:rPr lang="es-AR" dirty="0"/>
              <a:t> </a:t>
            </a:r>
            <a:r>
              <a:rPr lang="es-AR" dirty="0" err="1"/>
              <a:t>ó</a:t>
            </a:r>
            <a:r>
              <a:rPr lang="es-AR" dirty="0"/>
              <a:t> alteración función hepática</a:t>
            </a:r>
          </a:p>
          <a:p>
            <a:pPr marL="711200" indent="0">
              <a:buClrTx/>
              <a:buFont typeface="Wingdings" pitchFamily="2" charset="2"/>
              <a:buChar char="ü"/>
            </a:pPr>
            <a:r>
              <a:rPr lang="es-AR" dirty="0"/>
              <a:t> Procedimiento abdominal, aórtico o torácico</a:t>
            </a:r>
          </a:p>
          <a:p>
            <a:pPr marL="711200" indent="0">
              <a:buClrTx/>
              <a:buFont typeface="Wingdings" pitchFamily="2" charset="2"/>
              <a:buChar char="ü"/>
            </a:pPr>
            <a:r>
              <a:rPr lang="es-AR" dirty="0"/>
              <a:t> Cirugía de urgencia</a:t>
            </a:r>
          </a:p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37829679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88640"/>
            <a:ext cx="7467600" cy="6188224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s-AR" sz="3200" dirty="0">
              <a:solidFill>
                <a:schemeClr val="tx2">
                  <a:lumMod val="75000"/>
                </a:schemeClr>
              </a:solidFill>
            </a:endParaRPr>
          </a:p>
          <a:p>
            <a:pPr algn="ctr">
              <a:buNone/>
            </a:pPr>
            <a:r>
              <a:rPr lang="es-AR" sz="3200" dirty="0">
                <a:solidFill>
                  <a:schemeClr val="tx2">
                    <a:lumMod val="75000"/>
                  </a:schemeClr>
                </a:solidFill>
              </a:rPr>
              <a:t>Evaluación respiratoria</a:t>
            </a:r>
          </a:p>
          <a:p>
            <a:pPr algn="ctr">
              <a:buNone/>
            </a:pPr>
            <a:endParaRPr lang="es-AR" dirty="0">
              <a:solidFill>
                <a:schemeClr val="tx2">
                  <a:lumMod val="75000"/>
                </a:schemeClr>
              </a:solidFill>
            </a:endParaRPr>
          </a:p>
          <a:p>
            <a:pPr>
              <a:buNone/>
            </a:pPr>
            <a:r>
              <a:rPr lang="es-AR" u="sng" dirty="0"/>
              <a:t>Factores de riesgo</a:t>
            </a:r>
            <a:r>
              <a:rPr lang="es-AR" dirty="0"/>
              <a:t>: </a:t>
            </a:r>
          </a:p>
          <a:p>
            <a:pPr>
              <a:buNone/>
            </a:pPr>
            <a:endParaRPr lang="es-AR" dirty="0"/>
          </a:p>
          <a:p>
            <a:pPr marL="900113" indent="0">
              <a:buClrTx/>
              <a:buFont typeface="Wingdings" pitchFamily="2" charset="2"/>
              <a:buChar char="ü"/>
            </a:pPr>
            <a:r>
              <a:rPr lang="es-AR" dirty="0"/>
              <a:t> Tabaquismo</a:t>
            </a:r>
          </a:p>
          <a:p>
            <a:pPr marL="900113" indent="0">
              <a:buClrTx/>
              <a:buFont typeface="Wingdings" pitchFamily="2" charset="2"/>
              <a:buChar char="ü"/>
            </a:pPr>
            <a:r>
              <a:rPr lang="es-AR" dirty="0"/>
              <a:t> EPOC</a:t>
            </a:r>
          </a:p>
          <a:p>
            <a:pPr marL="900113" indent="0">
              <a:buClrTx/>
              <a:buFont typeface="Wingdings" pitchFamily="2" charset="2"/>
              <a:buChar char="ü"/>
            </a:pPr>
            <a:r>
              <a:rPr lang="es-AR" dirty="0"/>
              <a:t> Asma</a:t>
            </a:r>
          </a:p>
          <a:p>
            <a:pPr marL="900113" indent="0">
              <a:buClrTx/>
              <a:buFont typeface="Wingdings" pitchFamily="2" charset="2"/>
              <a:buChar char="ü"/>
            </a:pPr>
            <a:r>
              <a:rPr lang="es-AR" dirty="0"/>
              <a:t> Cirugía de tórax</a:t>
            </a:r>
          </a:p>
          <a:p>
            <a:pPr marL="900113" indent="0">
              <a:buClrTx/>
              <a:buFont typeface="Wingdings" pitchFamily="2" charset="2"/>
              <a:buChar char="ü"/>
            </a:pPr>
            <a:r>
              <a:rPr lang="es-AR" dirty="0"/>
              <a:t> Cirugía de abdomen superior</a:t>
            </a:r>
          </a:p>
          <a:p>
            <a:pPr marL="900113" indent="0">
              <a:buClrTx/>
              <a:buFont typeface="Wingdings" pitchFamily="2" charset="2"/>
              <a:buChar char="ü"/>
            </a:pPr>
            <a:r>
              <a:rPr lang="es-AR" dirty="0"/>
              <a:t> Tiempo de anestesia</a:t>
            </a:r>
          </a:p>
          <a:p>
            <a:pPr marL="900113" indent="0">
              <a:buClrTx/>
              <a:buFont typeface="Wingdings" pitchFamily="2" charset="2"/>
              <a:buChar char="ü"/>
            </a:pPr>
            <a:r>
              <a:rPr lang="es-AR" dirty="0"/>
              <a:t> Edad</a:t>
            </a:r>
          </a:p>
          <a:p>
            <a:pPr marL="900113" indent="0">
              <a:buClrTx/>
              <a:buFont typeface="Wingdings" pitchFamily="2" charset="2"/>
              <a:buChar char="ü"/>
            </a:pPr>
            <a:r>
              <a:rPr lang="es-AR" dirty="0"/>
              <a:t> Obesidad</a:t>
            </a:r>
          </a:p>
          <a:p>
            <a:pPr marL="900113" indent="-812800">
              <a:buNone/>
            </a:pPr>
            <a:endParaRPr lang="es-AR" dirty="0">
              <a:solidFill>
                <a:schemeClr val="bg1">
                  <a:lumMod val="95000"/>
                </a:schemeClr>
              </a:solidFill>
            </a:endParaRPr>
          </a:p>
          <a:p>
            <a:pPr marL="900113" indent="0">
              <a:buFont typeface="Wingdings" pitchFamily="2" charset="2"/>
              <a:buChar char="ü"/>
            </a:pPr>
            <a:endParaRPr lang="es-AR" dirty="0">
              <a:solidFill>
                <a:schemeClr val="bg1">
                  <a:lumMod val="95000"/>
                </a:schemeClr>
              </a:solidFill>
            </a:endParaRPr>
          </a:p>
          <a:p>
            <a:pPr marL="900113" indent="0">
              <a:buFont typeface="Wingdings" pitchFamily="2" charset="2"/>
              <a:buChar char="ü"/>
            </a:pPr>
            <a:endParaRPr lang="es-ES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620688"/>
            <a:ext cx="7772400" cy="1143000"/>
          </a:xfrm>
        </p:spPr>
        <p:txBody>
          <a:bodyPr/>
          <a:lstStyle/>
          <a:p>
            <a:r>
              <a:rPr lang="es-ES" dirty="0">
                <a:solidFill>
                  <a:srgbClr val="00B050"/>
                </a:solidFill>
                <a:latin typeface="Times New Roman" charset="0"/>
                <a:cs typeface="Times New Roman" charset="0"/>
              </a:rPr>
              <a:t>      </a:t>
            </a:r>
            <a:r>
              <a:rPr lang="es-ES" sz="3600" dirty="0">
                <a:solidFill>
                  <a:schemeClr val="tx2">
                    <a:lumMod val="75000"/>
                  </a:schemeClr>
                </a:solidFill>
                <a:cs typeface="Times New Roman" charset="0"/>
              </a:rPr>
              <a:t>Cirugía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idx="1"/>
          </p:nvPr>
        </p:nvSpPr>
        <p:spPr>
          <a:xfrm>
            <a:off x="251521" y="2133600"/>
            <a:ext cx="8280920" cy="4495800"/>
          </a:xfrm>
        </p:spPr>
        <p:txBody>
          <a:bodyPr>
            <a:normAutofit/>
          </a:bodyPr>
          <a:lstStyle/>
          <a:p>
            <a:pPr algn="ctr">
              <a:lnSpc>
                <a:spcPct val="200000"/>
              </a:lnSpc>
              <a:buFontTx/>
              <a:buNone/>
            </a:pPr>
            <a:r>
              <a:rPr lang="es-MX" sz="3600" dirty="0">
                <a:latin typeface="+mj-lt"/>
                <a:cs typeface="Times New Roman" charset="0"/>
              </a:rPr>
              <a:t>   </a:t>
            </a:r>
            <a:r>
              <a:rPr lang="es-MX" sz="3200" dirty="0">
                <a:latin typeface="+mj-lt"/>
                <a:cs typeface="Times New Roman" charset="0"/>
              </a:rPr>
              <a:t>E</a:t>
            </a:r>
            <a:r>
              <a:rPr lang="es-ES" sz="3200" dirty="0">
                <a:latin typeface="+mj-lt"/>
                <a:cs typeface="Times New Roman" charset="0"/>
              </a:rPr>
              <a:t>s la rama de la medicina que tiene por objeto curar las enfermedades por medio de intervenciones</a:t>
            </a:r>
            <a:r>
              <a:rPr lang="es-MX" sz="3200" dirty="0">
                <a:latin typeface="+mj-lt"/>
                <a:cs typeface="Times New Roman" charset="0"/>
              </a:rPr>
              <a:t> </a:t>
            </a:r>
            <a:r>
              <a:rPr lang="es-ES" sz="3200" dirty="0">
                <a:latin typeface="+mj-lt"/>
                <a:cs typeface="Times New Roman" charset="0"/>
              </a:rPr>
              <a:t>manuales.</a:t>
            </a:r>
            <a:br>
              <a:rPr lang="es-ES" sz="2800" dirty="0">
                <a:latin typeface="Times New Roman" charset="0"/>
                <a:cs typeface="Times New Roman" charset="0"/>
              </a:rPr>
            </a:br>
            <a:endParaRPr lang="es-MX" sz="2800" dirty="0">
              <a:latin typeface="Times New Roman" charset="0"/>
              <a:cs typeface="Times New Roman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s-MX" sz="2800" dirty="0">
                <a:latin typeface="Times New Roman" charset="0"/>
                <a:cs typeface="Times New Roman" charset="0"/>
              </a:rPr>
              <a:t>    </a:t>
            </a:r>
            <a:endParaRPr lang="es-ES" sz="2800" dirty="0">
              <a:latin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948311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640288"/>
          </a:xfrm>
        </p:spPr>
        <p:txBody>
          <a:bodyPr/>
          <a:lstStyle/>
          <a:p>
            <a:pPr marL="900113" indent="-900113">
              <a:buNone/>
            </a:pPr>
            <a:r>
              <a:rPr lang="es-AR" u="sng" dirty="0"/>
              <a:t>Radiografía de tórax</a:t>
            </a:r>
          </a:p>
          <a:p>
            <a:pPr marL="900113" indent="-900113">
              <a:buNone/>
            </a:pPr>
            <a:endParaRPr lang="es-AR" u="sng" dirty="0"/>
          </a:p>
          <a:p>
            <a:pPr marL="900113" indent="-900113">
              <a:buNone/>
            </a:pPr>
            <a:r>
              <a:rPr lang="es-AR" u="sng" dirty="0"/>
              <a:t>Pruebas funcionales, cuándo?</a:t>
            </a:r>
            <a:r>
              <a:rPr lang="es-AR" dirty="0"/>
              <a:t>:</a:t>
            </a:r>
          </a:p>
          <a:p>
            <a:pPr marL="900113" indent="0">
              <a:buClrTx/>
              <a:buFont typeface="Wingdings" pitchFamily="2" charset="2"/>
              <a:buChar char="ü"/>
            </a:pPr>
            <a:r>
              <a:rPr lang="es-AR" dirty="0"/>
              <a:t> Cirugía de tórax, abdomen superior</a:t>
            </a:r>
          </a:p>
          <a:p>
            <a:pPr marL="900113" indent="0">
              <a:buClrTx/>
              <a:buFont typeface="Wingdings" pitchFamily="2" charset="2"/>
              <a:buChar char="ü"/>
            </a:pPr>
            <a:r>
              <a:rPr lang="es-AR" dirty="0"/>
              <a:t> Pacientes con cualquier factor de riesgo</a:t>
            </a:r>
          </a:p>
          <a:p>
            <a:pPr marL="900113" indent="0">
              <a:buClrTx/>
              <a:buFont typeface="Wingdings" pitchFamily="2" charset="2"/>
              <a:buChar char="ü"/>
            </a:pPr>
            <a:r>
              <a:rPr lang="es-AR" dirty="0"/>
              <a:t> Pacientes con </a:t>
            </a:r>
            <a:r>
              <a:rPr lang="es-AR" dirty="0" err="1"/>
              <a:t>caridopatías</a:t>
            </a:r>
            <a:endParaRPr lang="es-AR" dirty="0"/>
          </a:p>
          <a:p>
            <a:pPr marL="900113" indent="0">
              <a:buClrTx/>
              <a:buFont typeface="Wingdings" pitchFamily="2" charset="2"/>
              <a:buChar char="ü"/>
            </a:pPr>
            <a:r>
              <a:rPr lang="es-AR" dirty="0"/>
              <a:t> </a:t>
            </a:r>
            <a:r>
              <a:rPr lang="es-AR" dirty="0" err="1"/>
              <a:t>Rx</a:t>
            </a:r>
            <a:r>
              <a:rPr lang="es-AR" dirty="0"/>
              <a:t> de tórax anormal</a:t>
            </a:r>
          </a:p>
          <a:p>
            <a:pPr marL="900113" indent="-900113">
              <a:buNone/>
            </a:pPr>
            <a:r>
              <a:rPr lang="es-AR" u="sng" dirty="0"/>
              <a:t>Gases en sangre, cuándo?</a:t>
            </a:r>
            <a:r>
              <a:rPr lang="es-AR" dirty="0"/>
              <a:t>:</a:t>
            </a:r>
          </a:p>
          <a:p>
            <a:pPr marL="900113" indent="0">
              <a:buClrTx/>
              <a:buFont typeface="Wingdings" pitchFamily="2" charset="2"/>
              <a:buChar char="ü"/>
            </a:pPr>
            <a:r>
              <a:rPr lang="es-AR" dirty="0"/>
              <a:t> EPOC</a:t>
            </a:r>
          </a:p>
          <a:p>
            <a:pPr marL="900113" indent="0">
              <a:buClrTx/>
              <a:buFont typeface="Wingdings" pitchFamily="2" charset="2"/>
              <a:buChar char="ü"/>
            </a:pPr>
            <a:r>
              <a:rPr lang="es-AR" dirty="0"/>
              <a:t> Pruebas funcionales anormales</a:t>
            </a:r>
          </a:p>
          <a:p>
            <a:pPr marL="900113" indent="0">
              <a:buClrTx/>
              <a:buFont typeface="Wingdings" pitchFamily="2" charset="2"/>
              <a:buChar char="ü"/>
            </a:pPr>
            <a:r>
              <a:rPr lang="es-AR" dirty="0"/>
              <a:t> Cirugía torácica</a:t>
            </a:r>
          </a:p>
          <a:p>
            <a:pPr marL="900113" indent="0">
              <a:buClrTx/>
              <a:buFont typeface="Wingdings" pitchFamily="2" charset="2"/>
              <a:buChar char="ü"/>
            </a:pPr>
            <a:r>
              <a:rPr lang="es-AR" dirty="0"/>
              <a:t> pCO2 &gt; 45 </a:t>
            </a:r>
            <a:r>
              <a:rPr lang="es-AR" dirty="0" err="1"/>
              <a:t>mmHg</a:t>
            </a:r>
            <a:r>
              <a:rPr lang="es-AR" dirty="0"/>
              <a:t>: complicaciones</a:t>
            </a:r>
          </a:p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315615190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23528" y="357166"/>
            <a:ext cx="8568952" cy="631219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s-AR" sz="3200" dirty="0">
                <a:solidFill>
                  <a:schemeClr val="tx2">
                    <a:lumMod val="75000"/>
                  </a:schemeClr>
                </a:solidFill>
              </a:rPr>
              <a:t>Profilaxis de Trombosis Venosa Profunda</a:t>
            </a:r>
          </a:p>
          <a:p>
            <a:pPr algn="ctr">
              <a:buNone/>
            </a:pPr>
            <a:r>
              <a:rPr lang="es-AR" dirty="0"/>
              <a:t>(Efectiva – Beneficiosa – Segura)</a:t>
            </a:r>
          </a:p>
          <a:p>
            <a:pPr algn="ctr">
              <a:buNone/>
            </a:pPr>
            <a:endParaRPr lang="es-AR" dirty="0"/>
          </a:p>
          <a:p>
            <a:pPr>
              <a:buClrTx/>
            </a:pPr>
            <a:r>
              <a:rPr lang="es-AR" u="sng" dirty="0"/>
              <a:t>Bajo riesgo</a:t>
            </a:r>
            <a:r>
              <a:rPr lang="es-AR" dirty="0"/>
              <a:t>:  &lt; 40 años -  Cirugía &lt; 60 minutos</a:t>
            </a:r>
          </a:p>
          <a:p>
            <a:pPr marL="273050" indent="2774950">
              <a:buNone/>
            </a:pPr>
            <a:endParaRPr lang="es-AR" dirty="0"/>
          </a:p>
          <a:p>
            <a:pPr>
              <a:buClrTx/>
            </a:pPr>
            <a:r>
              <a:rPr lang="es-AR" u="sng" dirty="0"/>
              <a:t>Mediano riesgo</a:t>
            </a:r>
            <a:r>
              <a:rPr lang="es-AR" dirty="0"/>
              <a:t>: &gt; 40 años - Cirugía &gt; 60 minutos</a:t>
            </a:r>
          </a:p>
          <a:p>
            <a:pPr marL="0" indent="0">
              <a:buClrTx/>
              <a:buNone/>
            </a:pPr>
            <a:endParaRPr lang="es-AR" dirty="0"/>
          </a:p>
          <a:p>
            <a:pPr>
              <a:buClrTx/>
            </a:pPr>
            <a:r>
              <a:rPr lang="es-AR" u="sng" dirty="0"/>
              <a:t>Alto riesgo</a:t>
            </a:r>
            <a:r>
              <a:rPr lang="es-AR" dirty="0"/>
              <a:t>: obesidad -  Várices - Inmovilización</a:t>
            </a:r>
          </a:p>
          <a:p>
            <a:pPr marL="273050" indent="989013">
              <a:buNone/>
            </a:pPr>
            <a:r>
              <a:rPr lang="es-AR" dirty="0"/>
              <a:t>  </a:t>
            </a:r>
          </a:p>
          <a:p>
            <a:pPr>
              <a:buClrTx/>
            </a:pPr>
            <a:r>
              <a:rPr lang="es-AR" u="sng" dirty="0"/>
              <a:t>Muy alto riesgo</a:t>
            </a:r>
            <a:r>
              <a:rPr lang="es-AR" dirty="0"/>
              <a:t>: TVP – TEPA previo</a:t>
            </a:r>
          </a:p>
          <a:p>
            <a:pPr marL="273050" indent="1425575">
              <a:buNone/>
            </a:pPr>
            <a:r>
              <a:rPr lang="es-AR" dirty="0"/>
              <a:t>Cirugía abdominal o pelviana (patología maligna)</a:t>
            </a:r>
          </a:p>
          <a:p>
            <a:pPr marL="273050" indent="1425575">
              <a:buNone/>
            </a:pPr>
            <a:r>
              <a:rPr lang="es-AR" dirty="0"/>
              <a:t>Cirugía ortopédica MMII</a:t>
            </a:r>
          </a:p>
          <a:p>
            <a:pPr marL="273050" indent="1425575">
              <a:buNone/>
            </a:pPr>
            <a:endParaRPr lang="es-AR" dirty="0"/>
          </a:p>
          <a:p>
            <a:pPr marL="1698625" indent="0">
              <a:buNone/>
            </a:pPr>
            <a:endParaRPr lang="es-AR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568280"/>
          </a:xfrm>
        </p:spPr>
        <p:txBody>
          <a:bodyPr/>
          <a:lstStyle/>
          <a:p>
            <a:pPr marL="273050" indent="-273050">
              <a:buNone/>
            </a:pPr>
            <a:r>
              <a:rPr lang="es-AR" sz="3200" dirty="0">
                <a:solidFill>
                  <a:schemeClr val="tx2">
                    <a:lumMod val="75000"/>
                  </a:schemeClr>
                </a:solidFill>
              </a:rPr>
              <a:t>Profilaxis de Trombosis Venosa Profunda</a:t>
            </a:r>
          </a:p>
          <a:p>
            <a:pPr marL="273050" indent="-273050">
              <a:buNone/>
            </a:pPr>
            <a:endParaRPr lang="es-AR" sz="3200" dirty="0">
              <a:solidFill>
                <a:schemeClr val="tx2">
                  <a:lumMod val="75000"/>
                </a:schemeClr>
              </a:solidFill>
            </a:endParaRPr>
          </a:p>
          <a:p>
            <a:pPr marL="273050" indent="-273050">
              <a:buNone/>
            </a:pPr>
            <a:r>
              <a:rPr lang="es-AR" u="sng" dirty="0"/>
              <a:t>Métodos farmacológicos</a:t>
            </a:r>
            <a:r>
              <a:rPr lang="es-AR" dirty="0"/>
              <a:t>: </a:t>
            </a:r>
          </a:p>
          <a:p>
            <a:pPr marL="273050" indent="-273050">
              <a:buNone/>
            </a:pPr>
            <a:r>
              <a:rPr lang="es-AR" dirty="0"/>
              <a:t>                    Heparina: 5000 u c/12 </a:t>
            </a:r>
            <a:r>
              <a:rPr lang="es-AR" dirty="0" err="1"/>
              <a:t>hs</a:t>
            </a:r>
            <a:r>
              <a:rPr lang="es-AR" dirty="0"/>
              <a:t>.</a:t>
            </a:r>
          </a:p>
          <a:p>
            <a:pPr marL="273050" indent="-273050">
              <a:buNone/>
            </a:pPr>
            <a:r>
              <a:rPr lang="es-AR" dirty="0"/>
              <a:t>                    </a:t>
            </a:r>
            <a:r>
              <a:rPr lang="es-AR" dirty="0" err="1"/>
              <a:t>Fraxiparine</a:t>
            </a:r>
            <a:r>
              <a:rPr lang="es-AR" dirty="0"/>
              <a:t> 0,3 - 0,4 – 0,6 – 0,8 -  1 x día</a:t>
            </a:r>
          </a:p>
          <a:p>
            <a:pPr marL="273050" indent="-273050">
              <a:buNone/>
            </a:pPr>
            <a:r>
              <a:rPr lang="es-AR" dirty="0"/>
              <a:t>                    </a:t>
            </a:r>
            <a:r>
              <a:rPr lang="es-AR" dirty="0" err="1"/>
              <a:t>Enoxaparina</a:t>
            </a:r>
            <a:r>
              <a:rPr lang="es-AR" dirty="0"/>
              <a:t>  20 – 40 – 60 -80 mg.  - 1 x día</a:t>
            </a:r>
          </a:p>
          <a:p>
            <a:pPr marL="273050" indent="-273050">
              <a:buNone/>
            </a:pPr>
            <a:endParaRPr lang="es-AR" dirty="0"/>
          </a:p>
          <a:p>
            <a:pPr marL="273050" indent="-273050">
              <a:buNone/>
            </a:pPr>
            <a:r>
              <a:rPr lang="es-AR" dirty="0"/>
              <a:t> </a:t>
            </a:r>
          </a:p>
          <a:p>
            <a:pPr marL="273050" indent="-273050">
              <a:buNone/>
            </a:pPr>
            <a:r>
              <a:rPr lang="es-AR" u="sng" dirty="0"/>
              <a:t>Métodos no farmacológicos</a:t>
            </a:r>
            <a:r>
              <a:rPr lang="es-AR" dirty="0"/>
              <a:t>: Compresión</a:t>
            </a:r>
          </a:p>
          <a:p>
            <a:pPr marL="273050" indent="-273050">
              <a:buNone/>
            </a:pPr>
            <a:r>
              <a:rPr lang="es-AR" dirty="0"/>
              <a:t>             Neumática</a:t>
            </a:r>
          </a:p>
          <a:p>
            <a:pPr marL="273050" indent="-273050">
              <a:buNone/>
            </a:pPr>
            <a:r>
              <a:rPr lang="es-AR" dirty="0"/>
              <a:t>             Vendas</a:t>
            </a:r>
          </a:p>
          <a:p>
            <a:pPr marL="273050" indent="-273050">
              <a:buNone/>
            </a:pPr>
            <a:r>
              <a:rPr lang="es-AR" dirty="0"/>
              <a:t>             Medias</a:t>
            </a:r>
          </a:p>
        </p:txBody>
      </p:sp>
    </p:spTree>
    <p:extLst>
      <p:ext uri="{BB962C8B-B14F-4D97-AF65-F5344CB8AC3E}">
        <p14:creationId xmlns:p14="http://schemas.microsoft.com/office/powerpoint/2010/main" val="182800038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357166"/>
            <a:ext cx="7467600" cy="6116786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s-AR" sz="2000" dirty="0">
              <a:solidFill>
                <a:schemeClr val="tx2">
                  <a:lumMod val="75000"/>
                </a:schemeClr>
              </a:solidFill>
            </a:endParaRPr>
          </a:p>
          <a:p>
            <a:pPr algn="ctr">
              <a:buNone/>
            </a:pPr>
            <a:r>
              <a:rPr lang="es-AR" sz="3200" dirty="0">
                <a:solidFill>
                  <a:schemeClr val="tx2">
                    <a:lumMod val="75000"/>
                  </a:schemeClr>
                </a:solidFill>
              </a:rPr>
              <a:t>Evaluación Renal</a:t>
            </a:r>
          </a:p>
          <a:p>
            <a:pPr algn="ctr">
              <a:buNone/>
            </a:pPr>
            <a:endParaRPr lang="es-AR" sz="3200" dirty="0">
              <a:solidFill>
                <a:schemeClr val="tx2">
                  <a:lumMod val="75000"/>
                </a:schemeClr>
              </a:solidFill>
            </a:endParaRPr>
          </a:p>
          <a:p>
            <a:pPr>
              <a:buNone/>
            </a:pPr>
            <a:r>
              <a:rPr lang="es-AR" u="sng" dirty="0"/>
              <a:t>Creatinina</a:t>
            </a:r>
            <a:r>
              <a:rPr lang="es-AR" dirty="0"/>
              <a:t>: sospecha de enfermedad renal</a:t>
            </a:r>
          </a:p>
          <a:p>
            <a:pPr marL="273050" indent="1163638">
              <a:buNone/>
            </a:pPr>
            <a:r>
              <a:rPr lang="es-AR" dirty="0"/>
              <a:t> Enfermedad sistémica</a:t>
            </a:r>
          </a:p>
          <a:p>
            <a:pPr marL="273050" indent="1163638">
              <a:buNone/>
            </a:pPr>
            <a:r>
              <a:rPr lang="es-AR" dirty="0"/>
              <a:t> 60 años</a:t>
            </a:r>
          </a:p>
          <a:p>
            <a:pPr marL="273050" indent="1163638">
              <a:buNone/>
            </a:pPr>
            <a:r>
              <a:rPr lang="es-AR" dirty="0"/>
              <a:t>Cirugía de alto riesgo</a:t>
            </a:r>
          </a:p>
          <a:p>
            <a:pPr marL="273050" indent="1163638">
              <a:buNone/>
            </a:pPr>
            <a:r>
              <a:rPr lang="es-AR" dirty="0"/>
              <a:t>Cirugía de urgencia</a:t>
            </a:r>
          </a:p>
          <a:p>
            <a:pPr marL="273050" indent="1163638">
              <a:buNone/>
            </a:pPr>
            <a:r>
              <a:rPr lang="es-AR" dirty="0"/>
              <a:t>Análisis de orina</a:t>
            </a:r>
          </a:p>
          <a:p>
            <a:pPr marL="273050" indent="-273050">
              <a:buNone/>
            </a:pPr>
            <a:r>
              <a:rPr lang="es-AR" dirty="0"/>
              <a:t>Si el paciente es insuficiente renal: electrolitos</a:t>
            </a:r>
          </a:p>
          <a:p>
            <a:pPr marL="273050" indent="3935413">
              <a:buNone/>
            </a:pPr>
            <a:r>
              <a:rPr lang="es-AR" dirty="0"/>
              <a:t>       Hemostasia</a:t>
            </a:r>
          </a:p>
          <a:p>
            <a:pPr marL="273050" indent="3935413">
              <a:buNone/>
            </a:pPr>
            <a:r>
              <a:rPr lang="es-AR" dirty="0"/>
              <a:t>        ECG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784304"/>
          </a:xfrm>
        </p:spPr>
        <p:txBody>
          <a:bodyPr/>
          <a:lstStyle/>
          <a:p>
            <a:pPr marL="273050" indent="-273050" algn="ctr">
              <a:buNone/>
            </a:pPr>
            <a:r>
              <a:rPr lang="es-AR" sz="3200" dirty="0">
                <a:solidFill>
                  <a:schemeClr val="tx2">
                    <a:lumMod val="75000"/>
                  </a:schemeClr>
                </a:solidFill>
              </a:rPr>
              <a:t>Evaluación Renal</a:t>
            </a:r>
          </a:p>
          <a:p>
            <a:pPr marL="273050" indent="-273050" algn="ctr">
              <a:buNone/>
            </a:pPr>
            <a:endParaRPr lang="es-AR" sz="3200" dirty="0">
              <a:solidFill>
                <a:schemeClr val="tx2">
                  <a:lumMod val="75000"/>
                </a:schemeClr>
              </a:solidFill>
            </a:endParaRPr>
          </a:p>
          <a:p>
            <a:pPr marL="273050" indent="-273050">
              <a:buNone/>
            </a:pPr>
            <a:r>
              <a:rPr lang="es-AR" dirty="0"/>
              <a:t>Pacientes con </a:t>
            </a:r>
            <a:r>
              <a:rPr lang="es-AR" b="1" dirty="0"/>
              <a:t>riesgo elevado </a:t>
            </a:r>
            <a:r>
              <a:rPr lang="es-AR" dirty="0"/>
              <a:t>de insuficiencia renal en el </a:t>
            </a:r>
            <a:r>
              <a:rPr lang="es-AR" b="1" dirty="0"/>
              <a:t>postoperatorio</a:t>
            </a:r>
          </a:p>
          <a:p>
            <a:pPr marL="1436688" indent="0">
              <a:buClrTx/>
              <a:buFont typeface="Wingdings" pitchFamily="2" charset="2"/>
              <a:buChar char="ü"/>
            </a:pPr>
            <a:r>
              <a:rPr lang="es-AR" dirty="0"/>
              <a:t> Ancianos</a:t>
            </a:r>
          </a:p>
          <a:p>
            <a:pPr marL="1436688" indent="0">
              <a:buClrTx/>
              <a:buFont typeface="Wingdings" pitchFamily="2" charset="2"/>
              <a:buChar char="ü"/>
            </a:pPr>
            <a:r>
              <a:rPr lang="es-AR" dirty="0"/>
              <a:t> Diabéticos</a:t>
            </a:r>
          </a:p>
          <a:p>
            <a:pPr marL="1436688" indent="0">
              <a:buClrTx/>
              <a:buFont typeface="Wingdings" pitchFamily="2" charset="2"/>
              <a:buChar char="ü"/>
            </a:pPr>
            <a:r>
              <a:rPr lang="es-AR" dirty="0"/>
              <a:t> Ictéricos</a:t>
            </a:r>
          </a:p>
          <a:p>
            <a:pPr marL="1436688" indent="0">
              <a:buClrTx/>
              <a:buFont typeface="Wingdings" pitchFamily="2" charset="2"/>
              <a:buChar char="ü"/>
            </a:pPr>
            <a:r>
              <a:rPr lang="es-AR" dirty="0"/>
              <a:t> Cirugía cardiaca o aórtica</a:t>
            </a:r>
          </a:p>
          <a:p>
            <a:pPr marL="1436688" indent="0">
              <a:buClrTx/>
              <a:buFont typeface="Wingdings" pitchFamily="2" charset="2"/>
              <a:buChar char="ü"/>
            </a:pPr>
            <a:r>
              <a:rPr lang="es-AR" dirty="0"/>
              <a:t> Insuficientes renales crónicos</a:t>
            </a:r>
          </a:p>
          <a:p>
            <a:pPr marL="1436688" indent="0">
              <a:buClrTx/>
              <a:buNone/>
            </a:pPr>
            <a:endParaRPr lang="es-AR" dirty="0"/>
          </a:p>
          <a:p>
            <a:pPr marL="273050" indent="-273050">
              <a:buNone/>
            </a:pPr>
            <a:r>
              <a:rPr lang="es-AR" u="sng" dirty="0"/>
              <a:t>Cuidados preoperatorios</a:t>
            </a:r>
            <a:r>
              <a:rPr lang="es-AR" dirty="0"/>
              <a:t>: mantener volemia y TA normal</a:t>
            </a:r>
          </a:p>
          <a:p>
            <a:pPr marL="273050" indent="2774950">
              <a:buNone/>
            </a:pPr>
            <a:r>
              <a:rPr lang="es-AR" dirty="0"/>
              <a:t>      Evitar drogas </a:t>
            </a:r>
            <a:r>
              <a:rPr lang="es-AR" dirty="0" err="1"/>
              <a:t>nefrotóxicas</a:t>
            </a:r>
            <a:endParaRPr lang="es-ES" dirty="0"/>
          </a:p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134281730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187624" y="836712"/>
            <a:ext cx="6982528" cy="2482966"/>
          </a:xfrm>
        </p:spPr>
        <p:txBody>
          <a:bodyPr>
            <a:normAutofit/>
          </a:bodyPr>
          <a:lstStyle/>
          <a:p>
            <a:r>
              <a:rPr lang="es-AR" sz="3600" dirty="0">
                <a:solidFill>
                  <a:schemeClr val="tx2">
                    <a:lumMod val="75000"/>
                  </a:schemeClr>
                </a:solidFill>
              </a:rPr>
              <a:t> </a:t>
            </a:r>
            <a:br>
              <a:rPr lang="es-AR" sz="3600" dirty="0">
                <a:solidFill>
                  <a:schemeClr val="tx2">
                    <a:lumMod val="75000"/>
                  </a:schemeClr>
                </a:solidFill>
              </a:rPr>
            </a:br>
            <a:br>
              <a:rPr lang="es-AR" sz="3600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es-AR" sz="3600" dirty="0">
                <a:solidFill>
                  <a:schemeClr val="tx2">
                    <a:lumMod val="75000"/>
                  </a:schemeClr>
                </a:solidFill>
              </a:rPr>
              <a:t>Post operatorio</a:t>
            </a:r>
            <a:endParaRPr lang="es-ES" sz="36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067364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357166"/>
            <a:ext cx="7467600" cy="6116786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s-AR" dirty="0">
              <a:solidFill>
                <a:schemeClr val="tx2">
                  <a:lumMod val="75000"/>
                </a:schemeClr>
              </a:solidFill>
            </a:endParaRPr>
          </a:p>
          <a:p>
            <a:pPr algn="ctr">
              <a:buNone/>
            </a:pPr>
            <a:r>
              <a:rPr lang="es-AR" sz="3200" dirty="0">
                <a:solidFill>
                  <a:schemeClr val="tx2">
                    <a:lumMod val="75000"/>
                  </a:schemeClr>
                </a:solidFill>
              </a:rPr>
              <a:t>Postoperatorio</a:t>
            </a:r>
          </a:p>
          <a:p>
            <a:pPr>
              <a:buNone/>
            </a:pPr>
            <a:endParaRPr lang="es-AR" b="1" i="1" u="sng" dirty="0"/>
          </a:p>
          <a:p>
            <a:pPr>
              <a:buNone/>
            </a:pPr>
            <a:r>
              <a:rPr lang="es-AR" dirty="0"/>
              <a:t>Periodo comprendido entre el fin del acto quirúrgico hasta la recuperación total de la salud. Variable.</a:t>
            </a:r>
          </a:p>
          <a:p>
            <a:pPr>
              <a:buNone/>
            </a:pPr>
            <a:endParaRPr lang="es-AR" dirty="0"/>
          </a:p>
          <a:p>
            <a:pPr>
              <a:buNone/>
            </a:pPr>
            <a:r>
              <a:rPr lang="es-AR" u="sng" dirty="0"/>
              <a:t>Fisiopatología</a:t>
            </a:r>
          </a:p>
          <a:p>
            <a:pPr>
              <a:buNone/>
            </a:pPr>
            <a:endParaRPr lang="es-AR" u="sng" dirty="0"/>
          </a:p>
          <a:p>
            <a:pPr>
              <a:buNone/>
            </a:pPr>
            <a:r>
              <a:rPr lang="es-AR" dirty="0"/>
              <a:t>Comprende 4 fases:  Adrenérgica- </a:t>
            </a:r>
            <a:r>
              <a:rPr lang="es-AR" dirty="0" err="1"/>
              <a:t>corticoidea</a:t>
            </a:r>
            <a:endParaRPr lang="es-AR" dirty="0"/>
          </a:p>
          <a:p>
            <a:pPr marL="273050" indent="2063750">
              <a:buNone/>
            </a:pPr>
            <a:r>
              <a:rPr lang="es-AR" dirty="0"/>
              <a:t>      Del retiro </a:t>
            </a:r>
            <a:r>
              <a:rPr lang="es-AR" dirty="0" err="1"/>
              <a:t>corticoideo</a:t>
            </a:r>
            <a:endParaRPr lang="es-AR" dirty="0"/>
          </a:p>
          <a:p>
            <a:pPr marL="273050" indent="2063750">
              <a:buNone/>
            </a:pPr>
            <a:r>
              <a:rPr lang="es-AR" dirty="0"/>
              <a:t>      Anabólica</a:t>
            </a:r>
          </a:p>
          <a:p>
            <a:pPr marL="273050" indent="2063750">
              <a:buNone/>
            </a:pPr>
            <a:r>
              <a:rPr lang="es-AR" dirty="0"/>
              <a:t>      Recuperación del peso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712296"/>
          </a:xfrm>
        </p:spPr>
        <p:txBody>
          <a:bodyPr>
            <a:normAutofit lnSpcReduction="10000"/>
          </a:bodyPr>
          <a:lstStyle/>
          <a:p>
            <a:pPr marL="273050" indent="-273050" algn="ctr">
              <a:buNone/>
            </a:pPr>
            <a:r>
              <a:rPr lang="es-AR" sz="3200" dirty="0">
                <a:solidFill>
                  <a:schemeClr val="tx2">
                    <a:lumMod val="75000"/>
                  </a:schemeClr>
                </a:solidFill>
              </a:rPr>
              <a:t>Postoperatorio</a:t>
            </a:r>
          </a:p>
          <a:p>
            <a:pPr marL="273050" indent="-273050" algn="ctr">
              <a:buNone/>
            </a:pPr>
            <a:endParaRPr lang="es-AR" sz="2000" dirty="0">
              <a:solidFill>
                <a:schemeClr val="tx2">
                  <a:lumMod val="75000"/>
                </a:schemeClr>
              </a:solidFill>
            </a:endParaRPr>
          </a:p>
          <a:p>
            <a:pPr marL="273050" indent="-273050">
              <a:buNone/>
            </a:pPr>
            <a:r>
              <a:rPr lang="es-AR" u="sng" dirty="0"/>
              <a:t>Clasificación: </a:t>
            </a:r>
          </a:p>
          <a:p>
            <a:pPr marL="273050" indent="-273050">
              <a:buNone/>
            </a:pPr>
            <a:endParaRPr lang="es-AR" u="sng" dirty="0"/>
          </a:p>
          <a:p>
            <a:pPr marL="273050" indent="-273050">
              <a:buClrTx/>
              <a:buFont typeface="Wingdings" pitchFamily="2" charset="2"/>
              <a:buChar char="ü"/>
            </a:pPr>
            <a:r>
              <a:rPr lang="es-AR" dirty="0"/>
              <a:t>Normal</a:t>
            </a:r>
          </a:p>
          <a:p>
            <a:pPr marL="273050" indent="-273050">
              <a:buClrTx/>
              <a:buFont typeface="Wingdings" pitchFamily="2" charset="2"/>
              <a:buChar char="ü"/>
            </a:pPr>
            <a:r>
              <a:rPr lang="es-AR" dirty="0"/>
              <a:t>Complicado: no previsto</a:t>
            </a:r>
          </a:p>
          <a:p>
            <a:pPr marL="273050" indent="1527175">
              <a:buNone/>
            </a:pPr>
            <a:r>
              <a:rPr lang="es-AR" dirty="0"/>
              <a:t>   Previsto</a:t>
            </a:r>
          </a:p>
          <a:p>
            <a:pPr marL="273050" indent="1527175">
              <a:buNone/>
            </a:pPr>
            <a:r>
              <a:rPr lang="es-AR" dirty="0"/>
              <a:t>   Incidencias o complicaciones</a:t>
            </a:r>
          </a:p>
          <a:p>
            <a:pPr marL="273050" indent="1338263">
              <a:buNone/>
            </a:pPr>
            <a:endParaRPr lang="es-AR" dirty="0"/>
          </a:p>
          <a:p>
            <a:pPr marL="273050" indent="-273050">
              <a:buNone/>
            </a:pPr>
            <a:r>
              <a:rPr lang="es-AR" dirty="0"/>
              <a:t>Las complicaciones pueden ser: </a:t>
            </a:r>
          </a:p>
          <a:p>
            <a:pPr marL="273050" indent="-273050">
              <a:buNone/>
            </a:pPr>
            <a:endParaRPr lang="es-AR" dirty="0"/>
          </a:p>
          <a:p>
            <a:pPr>
              <a:buClrTx/>
              <a:buFont typeface="Wingdings" pitchFamily="2" charset="2"/>
              <a:buChar char="ü"/>
            </a:pPr>
            <a:r>
              <a:rPr lang="es-AR" dirty="0"/>
              <a:t> Inmediatas o mediatas</a:t>
            </a:r>
          </a:p>
          <a:p>
            <a:pPr>
              <a:buClrTx/>
              <a:buFont typeface="Wingdings" pitchFamily="2" charset="2"/>
              <a:buChar char="ü"/>
            </a:pPr>
            <a:r>
              <a:rPr lang="es-AR" dirty="0"/>
              <a:t> Locales o sistémicas</a:t>
            </a:r>
            <a:endParaRPr lang="es-ES" dirty="0"/>
          </a:p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59123516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836712"/>
            <a:ext cx="9144000" cy="1143000"/>
          </a:xfrm>
        </p:spPr>
        <p:txBody>
          <a:bodyPr>
            <a:normAutofit/>
          </a:bodyPr>
          <a:lstStyle/>
          <a:p>
            <a:pPr algn="ctr"/>
            <a:r>
              <a:rPr lang="es-ES_tradnl" sz="3200" dirty="0">
                <a:solidFill>
                  <a:schemeClr val="tx2">
                    <a:lumMod val="75000"/>
                  </a:schemeClr>
                </a:solidFill>
                <a:effectLst/>
                <a:latin typeface="+mn-lt"/>
              </a:rPr>
              <a:t>Complicaciones postoperatorias</a:t>
            </a:r>
          </a:p>
        </p:txBody>
      </p:sp>
      <p:sp>
        <p:nvSpPr>
          <p:cNvPr id="2" name="1 Rectángulo"/>
          <p:cNvSpPr/>
          <p:nvPr/>
        </p:nvSpPr>
        <p:spPr>
          <a:xfrm>
            <a:off x="971600" y="2492896"/>
            <a:ext cx="6912768" cy="19514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ES_tradnl" sz="2800" dirty="0"/>
              <a:t>Es aquel que por distintas alteraciones se aparta del curso normal previsto para ese tipo de cirugía.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533400"/>
            <a:ext cx="9144000" cy="990600"/>
          </a:xfrm>
        </p:spPr>
        <p:txBody>
          <a:bodyPr>
            <a:normAutofit/>
          </a:bodyPr>
          <a:lstStyle/>
          <a:p>
            <a:pPr algn="ctr"/>
            <a:r>
              <a:rPr lang="es-ES_tradnl" sz="3200" dirty="0">
                <a:solidFill>
                  <a:schemeClr val="tx2">
                    <a:lumMod val="75000"/>
                  </a:schemeClr>
                </a:solidFill>
                <a:effectLst/>
              </a:rPr>
              <a:t>Causas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28800"/>
            <a:ext cx="8363272" cy="4845152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ClrTx/>
              <a:buFont typeface="Wingdings" pitchFamily="2" charset="2"/>
              <a:buChar char="ü"/>
            </a:pPr>
            <a:r>
              <a:rPr lang="es-ES_tradnl" dirty="0">
                <a:effectLst/>
              </a:rPr>
              <a:t> Complicaciones no previstas en un paciente determinado.</a:t>
            </a:r>
          </a:p>
          <a:p>
            <a:pPr>
              <a:lnSpc>
                <a:spcPct val="150000"/>
              </a:lnSpc>
              <a:buClrTx/>
              <a:buFont typeface="Wingdings" pitchFamily="2" charset="2"/>
              <a:buChar char="ü"/>
            </a:pPr>
            <a:endParaRPr lang="es-ES_tradnl" dirty="0">
              <a:effectLst/>
            </a:endParaRPr>
          </a:p>
          <a:p>
            <a:pPr>
              <a:lnSpc>
                <a:spcPct val="150000"/>
              </a:lnSpc>
              <a:buClrTx/>
              <a:buFont typeface="Wingdings" pitchFamily="2" charset="2"/>
              <a:buChar char="ü"/>
            </a:pPr>
            <a:r>
              <a:rPr lang="es-ES_tradnl" dirty="0">
                <a:effectLst/>
              </a:rPr>
              <a:t> Condiciones patológicas previas del paciente que lo hacen previsible.</a:t>
            </a:r>
          </a:p>
          <a:p>
            <a:pPr>
              <a:lnSpc>
                <a:spcPct val="150000"/>
              </a:lnSpc>
              <a:buClrTx/>
              <a:buFont typeface="Wingdings" pitchFamily="2" charset="2"/>
              <a:buChar char="ü"/>
            </a:pPr>
            <a:endParaRPr lang="es-ES_tradnl" dirty="0">
              <a:effectLst/>
            </a:endParaRPr>
          </a:p>
          <a:p>
            <a:pPr>
              <a:lnSpc>
                <a:spcPct val="150000"/>
              </a:lnSpc>
              <a:buClrTx/>
              <a:buFont typeface="Wingdings" pitchFamily="2" charset="2"/>
              <a:buChar char="ü"/>
            </a:pPr>
            <a:r>
              <a:rPr lang="es-ES_tradnl" dirty="0">
                <a:effectLst/>
              </a:rPr>
              <a:t> Complicaciones en la operación motivadas en la patología en sí misma o en el equipo quirúrgico.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476672"/>
            <a:ext cx="7990656" cy="1143000"/>
          </a:xfrm>
        </p:spPr>
        <p:txBody>
          <a:bodyPr>
            <a:normAutofit/>
          </a:bodyPr>
          <a:lstStyle/>
          <a:p>
            <a:r>
              <a:rPr lang="es-ES" sz="3600" dirty="0">
                <a:solidFill>
                  <a:schemeClr val="tx2">
                    <a:lumMod val="75000"/>
                  </a:schemeClr>
                </a:solidFill>
                <a:cs typeface="Times New Roman" charset="0"/>
              </a:rPr>
              <a:t>El equipo quirúrgico 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idx="1"/>
          </p:nvPr>
        </p:nvSpPr>
        <p:spPr>
          <a:xfrm>
            <a:off x="323850" y="1772816"/>
            <a:ext cx="8568630" cy="5910684"/>
          </a:xfrm>
        </p:spPr>
        <p:txBody>
          <a:bodyPr/>
          <a:lstStyle/>
          <a:p>
            <a:pPr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ü"/>
              <a:defRPr/>
            </a:pPr>
            <a:r>
              <a:rPr lang="es-ES" sz="2400" dirty="0">
                <a:latin typeface="+mj-lt"/>
                <a:cs typeface="Times New Roman" charset="0"/>
              </a:rPr>
              <a:t> El cirujano </a:t>
            </a:r>
            <a:r>
              <a:rPr lang="es-ES" dirty="0">
                <a:latin typeface="+mj-lt"/>
                <a:cs typeface="Times New Roman" charset="0"/>
              </a:rPr>
              <a:t>es el</a:t>
            </a:r>
            <a:r>
              <a:rPr lang="es-ES" sz="2400" dirty="0">
                <a:latin typeface="+mj-lt"/>
                <a:cs typeface="Times New Roman" charset="0"/>
              </a:rPr>
              <a:t> responsable del equipo quirúrgico</a:t>
            </a:r>
            <a:endParaRPr lang="es-MX" dirty="0">
              <a:latin typeface="+mj-lt"/>
              <a:cs typeface="Times New Roman" charset="0"/>
            </a:endParaRPr>
          </a:p>
          <a:p>
            <a:pPr marL="0" indent="0">
              <a:lnSpc>
                <a:spcPct val="90000"/>
              </a:lnSpc>
              <a:buClr>
                <a:schemeClr val="tx1"/>
              </a:buClr>
              <a:buNone/>
              <a:defRPr/>
            </a:pPr>
            <a:endParaRPr lang="es-MX" sz="2400" dirty="0">
              <a:latin typeface="+mj-lt"/>
              <a:cs typeface="Times New Roman" charset="0"/>
            </a:endParaRPr>
          </a:p>
          <a:p>
            <a:pPr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ü"/>
              <a:defRPr/>
            </a:pPr>
            <a:r>
              <a:rPr lang="es-MX" sz="2400" dirty="0">
                <a:latin typeface="+mj-lt"/>
                <a:cs typeface="Times New Roman" charset="0"/>
              </a:rPr>
              <a:t> L</a:t>
            </a:r>
            <a:r>
              <a:rPr lang="es-ES" sz="2400" dirty="0">
                <a:latin typeface="+mj-lt"/>
                <a:cs typeface="Times New Roman" charset="0"/>
              </a:rPr>
              <a:t>os ayudantes</a:t>
            </a:r>
            <a:endParaRPr lang="es-MX" sz="2400" dirty="0">
              <a:latin typeface="+mj-lt"/>
              <a:cs typeface="Times New Roman" charset="0"/>
            </a:endParaRPr>
          </a:p>
          <a:p>
            <a:pPr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ü"/>
              <a:defRPr/>
            </a:pPr>
            <a:r>
              <a:rPr lang="es-MX" sz="2400" dirty="0">
                <a:latin typeface="+mj-lt"/>
                <a:cs typeface="Times New Roman" charset="0"/>
              </a:rPr>
              <a:t> E</a:t>
            </a:r>
            <a:r>
              <a:rPr lang="es-ES" sz="2400" dirty="0">
                <a:latin typeface="+mj-lt"/>
                <a:cs typeface="Times New Roman" charset="0"/>
              </a:rPr>
              <a:t>l anestesista </a:t>
            </a:r>
            <a:endParaRPr lang="es-MX" sz="2400" dirty="0">
              <a:latin typeface="+mj-lt"/>
              <a:cs typeface="Times New Roman" charset="0"/>
            </a:endParaRPr>
          </a:p>
          <a:p>
            <a:pPr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ü"/>
              <a:defRPr/>
            </a:pPr>
            <a:r>
              <a:rPr lang="es-MX" sz="2400" dirty="0">
                <a:latin typeface="+mj-lt"/>
                <a:cs typeface="Times New Roman" charset="0"/>
              </a:rPr>
              <a:t> I</a:t>
            </a:r>
            <a:r>
              <a:rPr lang="es-ES" sz="2400" dirty="0" err="1">
                <a:latin typeface="+mj-lt"/>
                <a:cs typeface="Times New Roman" charset="0"/>
              </a:rPr>
              <a:t>nstrumentadoras</a:t>
            </a:r>
            <a:endParaRPr lang="es-MX" sz="2400" dirty="0">
              <a:latin typeface="+mj-lt"/>
              <a:cs typeface="Times New Roman" charset="0"/>
            </a:endParaRPr>
          </a:p>
          <a:p>
            <a:pPr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ü"/>
              <a:defRPr/>
            </a:pPr>
            <a:r>
              <a:rPr lang="es-MX" sz="2400" dirty="0">
                <a:latin typeface="+mj-lt"/>
                <a:cs typeface="Times New Roman" charset="0"/>
              </a:rPr>
              <a:t> C</a:t>
            </a:r>
            <a:r>
              <a:rPr lang="es-ES" sz="2400" dirty="0" err="1">
                <a:latin typeface="+mj-lt"/>
                <a:cs typeface="Times New Roman" charset="0"/>
              </a:rPr>
              <a:t>irculantes</a:t>
            </a:r>
            <a:r>
              <a:rPr lang="es-ES" sz="2400" dirty="0">
                <a:latin typeface="+mj-lt"/>
                <a:cs typeface="Times New Roman" charset="0"/>
              </a:rPr>
              <a:t> de sala</a:t>
            </a:r>
            <a:endParaRPr lang="es-MX" sz="2400" dirty="0">
              <a:latin typeface="+mj-lt"/>
              <a:cs typeface="Times New Roman" charset="0"/>
            </a:endParaRPr>
          </a:p>
          <a:p>
            <a:pPr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ü"/>
              <a:defRPr/>
            </a:pPr>
            <a:r>
              <a:rPr lang="es-MX" sz="2400" dirty="0">
                <a:latin typeface="+mj-lt"/>
                <a:cs typeface="Times New Roman" charset="0"/>
              </a:rPr>
              <a:t> T</a:t>
            </a:r>
            <a:r>
              <a:rPr lang="es-ES" sz="2400" dirty="0" err="1">
                <a:latin typeface="+mj-lt"/>
                <a:cs typeface="Times New Roman" charset="0"/>
              </a:rPr>
              <a:t>écnicos</a:t>
            </a:r>
            <a:r>
              <a:rPr lang="es-ES" sz="2400" dirty="0">
                <a:latin typeface="+mj-lt"/>
                <a:cs typeface="Times New Roman" charset="0"/>
              </a:rPr>
              <a:t> de quirófanos </a:t>
            </a:r>
            <a:endParaRPr lang="es-MX" sz="2400" dirty="0">
              <a:latin typeface="+mj-lt"/>
              <a:cs typeface="Times New Roman" charset="0"/>
            </a:endParaRPr>
          </a:p>
          <a:p>
            <a:pPr marL="0" indent="0">
              <a:lnSpc>
                <a:spcPct val="150000"/>
              </a:lnSpc>
              <a:buClr>
                <a:schemeClr val="tx1"/>
              </a:buClr>
              <a:buNone/>
              <a:defRPr/>
            </a:pPr>
            <a:endParaRPr lang="es-MX" sz="2400" dirty="0">
              <a:latin typeface="+mj-lt"/>
              <a:cs typeface="Times New Roman" charset="0"/>
            </a:endParaRPr>
          </a:p>
          <a:p>
            <a:pPr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ü"/>
              <a:defRPr/>
            </a:pPr>
            <a:endParaRPr lang="es-ES" sz="2800" dirty="0"/>
          </a:p>
        </p:txBody>
      </p:sp>
    </p:spTree>
    <p:extLst>
      <p:ext uri="{BB962C8B-B14F-4D97-AF65-F5344CB8AC3E}">
        <p14:creationId xmlns:p14="http://schemas.microsoft.com/office/powerpoint/2010/main" val="231529645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ES_tradnl" sz="3200" dirty="0">
                <a:solidFill>
                  <a:schemeClr val="bg2">
                    <a:lumMod val="25000"/>
                  </a:schemeClr>
                </a:solidFill>
                <a:effectLst/>
              </a:rPr>
              <a:t>Complicaciones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1844824"/>
            <a:ext cx="8143932" cy="4114800"/>
          </a:xfrm>
        </p:spPr>
        <p:txBody>
          <a:bodyPr/>
          <a:lstStyle/>
          <a:p>
            <a:pPr>
              <a:lnSpc>
                <a:spcPct val="150000"/>
              </a:lnSpc>
              <a:buClrTx/>
              <a:buFont typeface="Wingdings" pitchFamily="2" charset="2"/>
              <a:buChar char="ü"/>
            </a:pPr>
            <a:r>
              <a:rPr lang="es-ES_tradnl" b="1" dirty="0">
                <a:solidFill>
                  <a:schemeClr val="bg2">
                    <a:lumMod val="25000"/>
                  </a:schemeClr>
                </a:solidFill>
                <a:effectLst/>
              </a:rPr>
              <a:t> Inmediatas: </a:t>
            </a:r>
            <a:r>
              <a:rPr lang="es-ES_tradnl" dirty="0">
                <a:effectLst/>
              </a:rPr>
              <a:t>cuando ocurren en las primeras horas o días del postoperatorio.</a:t>
            </a:r>
          </a:p>
          <a:p>
            <a:pPr>
              <a:lnSpc>
                <a:spcPct val="150000"/>
              </a:lnSpc>
              <a:buClrTx/>
              <a:buFont typeface="Wingdings" pitchFamily="2" charset="2"/>
              <a:buChar char="ü"/>
            </a:pPr>
            <a:endParaRPr lang="es-ES_tradnl" dirty="0">
              <a:effectLst/>
            </a:endParaRPr>
          </a:p>
          <a:p>
            <a:pPr>
              <a:lnSpc>
                <a:spcPct val="150000"/>
              </a:lnSpc>
              <a:buClrTx/>
              <a:buFont typeface="Wingdings" pitchFamily="2" charset="2"/>
              <a:buChar char="ü"/>
            </a:pPr>
            <a:r>
              <a:rPr lang="es-ES_tradnl" b="1" dirty="0">
                <a:solidFill>
                  <a:schemeClr val="bg2">
                    <a:lumMod val="25000"/>
                  </a:schemeClr>
                </a:solidFill>
                <a:effectLst/>
              </a:rPr>
              <a:t> Mediatas o alejadas: </a:t>
            </a:r>
            <a:r>
              <a:rPr lang="es-ES_tradnl" dirty="0">
                <a:effectLst/>
              </a:rPr>
              <a:t>cuando aparecen después del segundo día hasta la cuarta semana o posterior al alta hospitalaria. (hasta el día 30 – otras hasta el día 90)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ES_tradnl" sz="3200" dirty="0">
                <a:solidFill>
                  <a:schemeClr val="tx1"/>
                </a:solidFill>
                <a:effectLst/>
              </a:rPr>
              <a:t>Complicaciones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395536" y="1700808"/>
            <a:ext cx="8176992" cy="4395192"/>
          </a:xfrm>
        </p:spPr>
        <p:txBody>
          <a:bodyPr>
            <a:normAutofit fontScale="92500"/>
          </a:bodyPr>
          <a:lstStyle/>
          <a:p>
            <a:pPr>
              <a:lnSpc>
                <a:spcPct val="150000"/>
              </a:lnSpc>
              <a:buClrTx/>
            </a:pPr>
            <a:endParaRPr lang="es-ES_tradnl" dirty="0">
              <a:effectLst/>
            </a:endParaRPr>
          </a:p>
          <a:p>
            <a:pPr>
              <a:lnSpc>
                <a:spcPct val="150000"/>
              </a:lnSpc>
              <a:buClrTx/>
              <a:buFont typeface="Wingdings" pitchFamily="2" charset="2"/>
              <a:buChar char="ü"/>
            </a:pPr>
            <a:r>
              <a:rPr lang="es-ES_tradnl" b="1" dirty="0">
                <a:effectLst/>
              </a:rPr>
              <a:t> Locales: </a:t>
            </a:r>
            <a:r>
              <a:rPr lang="es-ES_tradnl" dirty="0">
                <a:effectLst/>
              </a:rPr>
              <a:t>aparecen en la herida, la cavidad o región donde se desarrollo la operación y son propias del tipo de cirugía.</a:t>
            </a:r>
          </a:p>
          <a:p>
            <a:pPr>
              <a:lnSpc>
                <a:spcPct val="150000"/>
              </a:lnSpc>
              <a:buClrTx/>
            </a:pPr>
            <a:endParaRPr lang="es-ES_tradnl" dirty="0">
              <a:effectLst/>
            </a:endParaRPr>
          </a:p>
          <a:p>
            <a:pPr>
              <a:lnSpc>
                <a:spcPct val="150000"/>
              </a:lnSpc>
              <a:buClrTx/>
            </a:pPr>
            <a:endParaRPr lang="es-ES_tradnl" dirty="0">
              <a:effectLst/>
            </a:endParaRPr>
          </a:p>
          <a:p>
            <a:pPr>
              <a:lnSpc>
                <a:spcPct val="150000"/>
              </a:lnSpc>
              <a:buClrTx/>
              <a:buFont typeface="Wingdings" pitchFamily="2" charset="2"/>
              <a:buChar char="ü"/>
            </a:pPr>
            <a:r>
              <a:rPr lang="es-ES_tradnl" b="1" dirty="0">
                <a:effectLst/>
              </a:rPr>
              <a:t> Generales</a:t>
            </a:r>
            <a:r>
              <a:rPr lang="es-ES_tradnl" dirty="0">
                <a:effectLst/>
              </a:rPr>
              <a:t>: se refiere a alteraciones de orden general y son comunes a distintos tipos de intervenciones.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285720" y="285728"/>
            <a:ext cx="7772400" cy="1143000"/>
          </a:xfrm>
        </p:spPr>
        <p:txBody>
          <a:bodyPr>
            <a:normAutofit/>
          </a:bodyPr>
          <a:lstStyle/>
          <a:p>
            <a:pPr algn="ctr"/>
            <a:r>
              <a:rPr lang="es-ES_tradnl" sz="3200" dirty="0">
                <a:solidFill>
                  <a:schemeClr val="tx1"/>
                </a:solidFill>
                <a:effectLst/>
              </a:rPr>
              <a:t>Locales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857364"/>
            <a:ext cx="7772400" cy="4238636"/>
          </a:xfrm>
        </p:spPr>
        <p:txBody>
          <a:bodyPr>
            <a:normAutofit lnSpcReduction="10000"/>
          </a:bodyPr>
          <a:lstStyle/>
          <a:p>
            <a:pPr>
              <a:buClrTx/>
              <a:buFont typeface="Wingdings" pitchFamily="2" charset="2"/>
              <a:buChar char="ü"/>
            </a:pPr>
            <a:r>
              <a:rPr lang="es-ES_tradnl" dirty="0">
                <a:effectLst/>
              </a:rPr>
              <a:t> </a:t>
            </a:r>
            <a:r>
              <a:rPr lang="es-ES_tradnl" b="1" dirty="0">
                <a:effectLst/>
              </a:rPr>
              <a:t>De la herida: </a:t>
            </a:r>
            <a:r>
              <a:rPr lang="es-ES_tradnl" dirty="0">
                <a:effectLst/>
              </a:rPr>
              <a:t>Hemorragia.</a:t>
            </a:r>
          </a:p>
          <a:p>
            <a:pPr marL="0" indent="0">
              <a:buClrTx/>
              <a:buNone/>
            </a:pPr>
            <a:r>
              <a:rPr lang="es-ES_tradnl" dirty="0">
                <a:effectLst/>
              </a:rPr>
              <a:t>                          Disrupción.</a:t>
            </a:r>
          </a:p>
          <a:p>
            <a:pPr marL="0" indent="0">
              <a:buClrTx/>
              <a:buNone/>
            </a:pPr>
            <a:r>
              <a:rPr lang="es-ES_tradnl" dirty="0"/>
              <a:t> </a:t>
            </a:r>
            <a:r>
              <a:rPr lang="es-ES_tradnl" dirty="0">
                <a:effectLst/>
              </a:rPr>
              <a:t>                         Infección.</a:t>
            </a:r>
          </a:p>
          <a:p>
            <a:pPr>
              <a:buClrTx/>
              <a:buFont typeface="Wingdings" pitchFamily="2" charset="2"/>
              <a:buChar char="ü"/>
            </a:pPr>
            <a:endParaRPr lang="es-ES_tradnl" sz="1800" dirty="0">
              <a:effectLst/>
            </a:endParaRPr>
          </a:p>
          <a:p>
            <a:pPr>
              <a:buClrTx/>
              <a:buFont typeface="Wingdings" pitchFamily="2" charset="2"/>
              <a:buChar char="ü"/>
            </a:pPr>
            <a:r>
              <a:rPr lang="es-ES_tradnl" dirty="0">
                <a:effectLst/>
              </a:rPr>
              <a:t> </a:t>
            </a:r>
            <a:r>
              <a:rPr lang="es-ES_tradnl" b="1" dirty="0">
                <a:effectLst/>
              </a:rPr>
              <a:t>De la cavidad: </a:t>
            </a:r>
            <a:r>
              <a:rPr lang="es-ES_tradnl" dirty="0">
                <a:effectLst/>
              </a:rPr>
              <a:t>Hemorragia.</a:t>
            </a:r>
          </a:p>
          <a:p>
            <a:pPr marL="0" indent="0">
              <a:buClrTx/>
              <a:buNone/>
            </a:pPr>
            <a:r>
              <a:rPr lang="es-ES_tradnl" dirty="0">
                <a:effectLst/>
              </a:rPr>
              <a:t>                            Colección.</a:t>
            </a:r>
          </a:p>
          <a:p>
            <a:pPr marL="0" indent="0">
              <a:buClrTx/>
              <a:buNone/>
            </a:pPr>
            <a:r>
              <a:rPr lang="es-ES_tradnl" dirty="0">
                <a:effectLst/>
              </a:rPr>
              <a:t>                            Abscesos.</a:t>
            </a:r>
          </a:p>
          <a:p>
            <a:pPr marL="0" indent="0">
              <a:buClrTx/>
              <a:buNone/>
            </a:pPr>
            <a:r>
              <a:rPr lang="es-ES_tradnl" dirty="0">
                <a:effectLst/>
              </a:rPr>
              <a:t>                            Fístulas.</a:t>
            </a:r>
          </a:p>
          <a:p>
            <a:pPr marL="0" indent="0">
              <a:buClrTx/>
              <a:buNone/>
            </a:pPr>
            <a:r>
              <a:rPr lang="es-ES_tradnl" dirty="0">
                <a:effectLst/>
              </a:rPr>
              <a:t>                            Oblitos.</a:t>
            </a:r>
          </a:p>
          <a:p>
            <a:pPr>
              <a:buFont typeface="Monotype Sorts" pitchFamily="2" charset="2"/>
              <a:buNone/>
            </a:pPr>
            <a:r>
              <a:rPr lang="es-ES_tradnl" dirty="0"/>
              <a:t>                           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642910" y="285728"/>
            <a:ext cx="7696200" cy="1219200"/>
          </a:xfrm>
        </p:spPr>
        <p:txBody>
          <a:bodyPr>
            <a:normAutofit/>
          </a:bodyPr>
          <a:lstStyle/>
          <a:p>
            <a:pPr algn="ctr"/>
            <a:r>
              <a:rPr lang="es-ES_tradnl" sz="3200" dirty="0">
                <a:solidFill>
                  <a:schemeClr val="tx1"/>
                </a:solidFill>
                <a:effectLst/>
              </a:rPr>
              <a:t>Generales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971600" y="1700808"/>
            <a:ext cx="7534300" cy="4267200"/>
          </a:xfrm>
        </p:spPr>
        <p:txBody>
          <a:bodyPr/>
          <a:lstStyle/>
          <a:p>
            <a:pPr>
              <a:buClrTx/>
              <a:buFont typeface="Wingdings" pitchFamily="2" charset="2"/>
              <a:buChar char="ü"/>
            </a:pPr>
            <a:endParaRPr lang="es-ES_tradnl" dirty="0">
              <a:effectLst/>
            </a:endParaRPr>
          </a:p>
          <a:p>
            <a:pPr>
              <a:buClrTx/>
              <a:buFont typeface="Wingdings" pitchFamily="2" charset="2"/>
              <a:buChar char="ü"/>
            </a:pPr>
            <a:r>
              <a:rPr lang="es-ES_tradnl" dirty="0">
                <a:effectLst/>
              </a:rPr>
              <a:t> Cardiovasculares.</a:t>
            </a:r>
          </a:p>
          <a:p>
            <a:pPr>
              <a:buClrTx/>
              <a:buFont typeface="Wingdings" pitchFamily="2" charset="2"/>
              <a:buChar char="ü"/>
            </a:pPr>
            <a:r>
              <a:rPr lang="es-ES_tradnl" dirty="0">
                <a:effectLst/>
              </a:rPr>
              <a:t> Pulmonares.</a:t>
            </a:r>
          </a:p>
          <a:p>
            <a:pPr>
              <a:buClrTx/>
              <a:buFont typeface="Wingdings" pitchFamily="2" charset="2"/>
              <a:buChar char="ü"/>
            </a:pPr>
            <a:r>
              <a:rPr lang="es-ES_tradnl" dirty="0">
                <a:effectLst/>
              </a:rPr>
              <a:t> Sepsis.</a:t>
            </a:r>
          </a:p>
          <a:p>
            <a:pPr>
              <a:buClrTx/>
              <a:buFont typeface="Wingdings" pitchFamily="2" charset="2"/>
              <a:buChar char="ü"/>
            </a:pPr>
            <a:r>
              <a:rPr lang="es-ES_tradnl" dirty="0">
                <a:effectLst/>
              </a:rPr>
              <a:t> </a:t>
            </a:r>
            <a:r>
              <a:rPr lang="es-ES_tradnl" dirty="0" err="1">
                <a:effectLst/>
              </a:rPr>
              <a:t>Tepa</a:t>
            </a:r>
            <a:r>
              <a:rPr lang="es-ES_tradnl" dirty="0">
                <a:effectLst/>
              </a:rPr>
              <a:t>.</a:t>
            </a:r>
          </a:p>
          <a:p>
            <a:pPr>
              <a:buClrTx/>
              <a:buFont typeface="Wingdings" pitchFamily="2" charset="2"/>
              <a:buChar char="ü"/>
            </a:pPr>
            <a:r>
              <a:rPr lang="es-ES_tradnl" dirty="0">
                <a:effectLst/>
              </a:rPr>
              <a:t> Renales.</a:t>
            </a:r>
          </a:p>
          <a:p>
            <a:pPr>
              <a:buClrTx/>
              <a:buFont typeface="Wingdings" pitchFamily="2" charset="2"/>
              <a:buChar char="ü"/>
            </a:pPr>
            <a:r>
              <a:rPr lang="es-ES_tradnl" dirty="0">
                <a:effectLst/>
              </a:rPr>
              <a:t> Hemorragia digestiva.</a:t>
            </a:r>
          </a:p>
          <a:p>
            <a:pPr>
              <a:buClrTx/>
              <a:buFont typeface="Wingdings" pitchFamily="2" charset="2"/>
              <a:buChar char="ü"/>
            </a:pPr>
            <a:r>
              <a:rPr lang="es-ES_tradnl" dirty="0">
                <a:effectLst/>
              </a:rPr>
              <a:t> </a:t>
            </a:r>
            <a:r>
              <a:rPr lang="es-ES_tradnl" dirty="0" err="1">
                <a:effectLst/>
              </a:rPr>
              <a:t>Hepatobiliares</a:t>
            </a:r>
            <a:r>
              <a:rPr lang="es-ES_tradnl" dirty="0">
                <a:effectLst/>
              </a:rPr>
              <a:t> y pancreáticas.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14290"/>
            <a:ext cx="9144000" cy="1143000"/>
          </a:xfrm>
        </p:spPr>
        <p:txBody>
          <a:bodyPr>
            <a:normAutofit/>
          </a:bodyPr>
          <a:lstStyle/>
          <a:p>
            <a:pPr algn="ctr"/>
            <a:r>
              <a:rPr lang="es-ES_tradnl" sz="3200" dirty="0">
                <a:solidFill>
                  <a:schemeClr val="tx2">
                    <a:lumMod val="75000"/>
                  </a:schemeClr>
                </a:solidFill>
                <a:effectLst/>
              </a:rPr>
              <a:t>Factores </a:t>
            </a:r>
            <a:r>
              <a:rPr lang="es-ES_tradnl" sz="3200" dirty="0" err="1">
                <a:solidFill>
                  <a:schemeClr val="tx2">
                    <a:lumMod val="75000"/>
                  </a:schemeClr>
                </a:solidFill>
                <a:effectLst/>
              </a:rPr>
              <a:t>predisponentes</a:t>
            </a:r>
            <a:endParaRPr lang="es-ES_tradnl" sz="3200" dirty="0">
              <a:solidFill>
                <a:schemeClr val="tx2">
                  <a:lumMod val="75000"/>
                </a:schemeClr>
              </a:solidFill>
              <a:effectLst/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1285852" y="1600200"/>
            <a:ext cx="6638948" cy="4873752"/>
          </a:xfrm>
        </p:spPr>
        <p:txBody>
          <a:bodyPr/>
          <a:lstStyle/>
          <a:p>
            <a:pPr>
              <a:buClr>
                <a:srgbClr val="FFFF00"/>
              </a:buClr>
            </a:pPr>
            <a:endParaRPr lang="es-ES_tradnl" dirty="0">
              <a:effectLst/>
            </a:endParaRPr>
          </a:p>
          <a:p>
            <a:pPr>
              <a:buClrTx/>
              <a:buFont typeface="Wingdings" pitchFamily="2" charset="2"/>
              <a:buChar char="ü"/>
            </a:pPr>
            <a:r>
              <a:rPr lang="es-ES_tradnl" dirty="0">
                <a:effectLst/>
              </a:rPr>
              <a:t> Obesidad.</a:t>
            </a:r>
          </a:p>
          <a:p>
            <a:pPr>
              <a:buClrTx/>
              <a:buFont typeface="Wingdings" pitchFamily="2" charset="2"/>
              <a:buChar char="ü"/>
            </a:pPr>
            <a:r>
              <a:rPr lang="es-ES_tradnl" dirty="0">
                <a:effectLst/>
              </a:rPr>
              <a:t> Anemia.</a:t>
            </a:r>
          </a:p>
          <a:p>
            <a:pPr>
              <a:buClrTx/>
              <a:buFont typeface="Wingdings" pitchFamily="2" charset="2"/>
              <a:buChar char="ü"/>
            </a:pPr>
            <a:r>
              <a:rPr lang="es-ES_tradnl" dirty="0">
                <a:effectLst/>
              </a:rPr>
              <a:t> Diabetes.</a:t>
            </a:r>
          </a:p>
          <a:p>
            <a:pPr>
              <a:buClrTx/>
              <a:buFont typeface="Wingdings" pitchFamily="2" charset="2"/>
              <a:buChar char="ü"/>
            </a:pPr>
            <a:r>
              <a:rPr lang="es-ES_tradnl" dirty="0">
                <a:effectLst/>
              </a:rPr>
              <a:t> Neoplasias.</a:t>
            </a:r>
          </a:p>
          <a:p>
            <a:pPr>
              <a:buClrTx/>
              <a:buFont typeface="Wingdings" pitchFamily="2" charset="2"/>
              <a:buChar char="ü"/>
            </a:pPr>
            <a:r>
              <a:rPr lang="es-ES_tradnl" dirty="0">
                <a:effectLst/>
              </a:rPr>
              <a:t> Inmunodepresión.</a:t>
            </a:r>
          </a:p>
          <a:p>
            <a:pPr>
              <a:buClrTx/>
              <a:buFont typeface="Wingdings" pitchFamily="2" charset="2"/>
              <a:buChar char="ü"/>
            </a:pPr>
            <a:r>
              <a:rPr lang="es-ES_tradnl" dirty="0">
                <a:effectLst/>
              </a:rPr>
              <a:t> Nutricionales.</a:t>
            </a:r>
          </a:p>
          <a:p>
            <a:pPr>
              <a:buClrTx/>
              <a:buFont typeface="Wingdings" pitchFamily="2" charset="2"/>
              <a:buChar char="ü"/>
            </a:pPr>
            <a:r>
              <a:rPr lang="es-ES_tradnl" dirty="0">
                <a:effectLst/>
              </a:rPr>
              <a:t> Tiempo quirúrgico.</a:t>
            </a:r>
          </a:p>
          <a:p>
            <a:endParaRPr lang="es-ES_tradnl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76672"/>
            <a:ext cx="9144000" cy="1143000"/>
          </a:xfrm>
        </p:spPr>
        <p:txBody>
          <a:bodyPr/>
          <a:lstStyle/>
          <a:p>
            <a:pPr algn="ctr"/>
            <a:r>
              <a:rPr lang="es-ES_tradnl" dirty="0">
                <a:solidFill>
                  <a:schemeClr val="tx2">
                    <a:lumMod val="75000"/>
                  </a:schemeClr>
                </a:solidFill>
                <a:effectLst/>
              </a:rPr>
              <a:t>De la cavidad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1428728" y="1600200"/>
            <a:ext cx="6496072" cy="4873752"/>
          </a:xfrm>
        </p:spPr>
        <p:txBody>
          <a:bodyPr/>
          <a:lstStyle/>
          <a:p>
            <a:pPr algn="ctr">
              <a:buFont typeface="Monotype Sorts" pitchFamily="2" charset="2"/>
              <a:buNone/>
            </a:pPr>
            <a:endParaRPr lang="es-ES_tradnl" dirty="0">
              <a:solidFill>
                <a:srgbClr val="FF0000"/>
              </a:solidFill>
              <a:effectLst/>
            </a:endParaRPr>
          </a:p>
          <a:p>
            <a:pPr algn="ctr">
              <a:buFont typeface="Monotype Sorts" pitchFamily="2" charset="2"/>
              <a:buNone/>
            </a:pPr>
            <a:r>
              <a:rPr lang="es-ES_tradnl" sz="2800" b="1" dirty="0">
                <a:solidFill>
                  <a:schemeClr val="tx2">
                    <a:lumMod val="75000"/>
                  </a:schemeClr>
                </a:solidFill>
                <a:effectLst/>
              </a:rPr>
              <a:t>Hemorragia</a:t>
            </a:r>
            <a:endParaRPr lang="es-ES_tradnl" sz="2800" b="1" dirty="0">
              <a:solidFill>
                <a:schemeClr val="tx2">
                  <a:lumMod val="75000"/>
                </a:schemeClr>
              </a:solidFill>
            </a:endParaRPr>
          </a:p>
          <a:p>
            <a:pPr algn="ctr">
              <a:buFont typeface="Monotype Sorts" pitchFamily="2" charset="2"/>
              <a:buNone/>
            </a:pPr>
            <a:endParaRPr lang="es-ES_tradnl" dirty="0"/>
          </a:p>
          <a:p>
            <a:pPr>
              <a:buClrTx/>
              <a:buFont typeface="Wingdings" pitchFamily="2" charset="2"/>
              <a:buChar char="ü"/>
            </a:pPr>
            <a:r>
              <a:rPr lang="es-ES_tradnl" dirty="0">
                <a:effectLst/>
              </a:rPr>
              <a:t> Drenaje.</a:t>
            </a:r>
          </a:p>
          <a:p>
            <a:pPr>
              <a:buClrTx/>
              <a:buFont typeface="Wingdings" pitchFamily="2" charset="2"/>
              <a:buChar char="ü"/>
            </a:pPr>
            <a:endParaRPr lang="es-ES_tradnl" dirty="0">
              <a:effectLst/>
            </a:endParaRPr>
          </a:p>
          <a:p>
            <a:pPr>
              <a:buClrTx/>
              <a:buFont typeface="Wingdings" pitchFamily="2" charset="2"/>
              <a:buChar char="ü"/>
            </a:pPr>
            <a:r>
              <a:rPr lang="es-ES_tradnl" dirty="0">
                <a:effectLst/>
              </a:rPr>
              <a:t> Sitio de la operación.</a:t>
            </a:r>
          </a:p>
          <a:p>
            <a:pPr>
              <a:buClrTx/>
              <a:buFont typeface="Wingdings" pitchFamily="2" charset="2"/>
              <a:buChar char="ü"/>
            </a:pPr>
            <a:endParaRPr lang="es-ES_tradnl" dirty="0">
              <a:effectLst/>
            </a:endParaRPr>
          </a:p>
          <a:p>
            <a:pPr>
              <a:buClrTx/>
              <a:buFont typeface="Wingdings" pitchFamily="2" charset="2"/>
              <a:buChar char="ü"/>
            </a:pPr>
            <a:r>
              <a:rPr lang="es-ES_tradnl" dirty="0">
                <a:effectLst/>
              </a:rPr>
              <a:t> Signos de shock.</a:t>
            </a:r>
          </a:p>
          <a:p>
            <a:endParaRPr lang="es-ES_tradnl" dirty="0"/>
          </a:p>
          <a:p>
            <a:pPr>
              <a:buFont typeface="Monotype Sorts" pitchFamily="2" charset="2"/>
              <a:buNone/>
            </a:pPr>
            <a:endParaRPr lang="es-ES_tradnl" dirty="0"/>
          </a:p>
          <a:p>
            <a:endParaRPr lang="es-ES_tradnl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32656"/>
            <a:ext cx="9144000" cy="1143000"/>
          </a:xfrm>
        </p:spPr>
        <p:txBody>
          <a:bodyPr>
            <a:normAutofit/>
          </a:bodyPr>
          <a:lstStyle/>
          <a:p>
            <a:pPr algn="ctr"/>
            <a:r>
              <a:rPr lang="es-ES_tradnl" sz="3200" dirty="0">
                <a:solidFill>
                  <a:schemeClr val="tx2">
                    <a:lumMod val="75000"/>
                  </a:schemeClr>
                </a:solidFill>
                <a:effectLst/>
              </a:rPr>
              <a:t>De la cavidad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1214414" y="1600200"/>
            <a:ext cx="6710386" cy="4873752"/>
          </a:xfrm>
        </p:spPr>
        <p:txBody>
          <a:bodyPr/>
          <a:lstStyle/>
          <a:p>
            <a:pPr algn="ctr">
              <a:buFont typeface="Monotype Sorts" pitchFamily="2" charset="2"/>
              <a:buNone/>
            </a:pPr>
            <a:r>
              <a:rPr lang="es-ES_tradnl" sz="2800" b="1" dirty="0">
                <a:solidFill>
                  <a:schemeClr val="accent1">
                    <a:lumMod val="75000"/>
                  </a:schemeClr>
                </a:solidFill>
                <a:effectLst/>
              </a:rPr>
              <a:t>Colecciones</a:t>
            </a:r>
          </a:p>
          <a:p>
            <a:pPr algn="ctr">
              <a:buFont typeface="Monotype Sorts" pitchFamily="2" charset="2"/>
              <a:buNone/>
            </a:pPr>
            <a:endParaRPr lang="es-ES_tradnl" dirty="0">
              <a:effectLst/>
            </a:endParaRPr>
          </a:p>
          <a:p>
            <a:pPr algn="ctr">
              <a:buClr>
                <a:srgbClr val="FFFF00"/>
              </a:buClr>
              <a:buFont typeface="Monotype Sorts" pitchFamily="2" charset="2"/>
              <a:buNone/>
            </a:pPr>
            <a:endParaRPr lang="es-ES_tradnl" dirty="0">
              <a:effectLst/>
            </a:endParaRPr>
          </a:p>
          <a:p>
            <a:pPr>
              <a:buClrTx/>
              <a:buFont typeface="Wingdings" pitchFamily="2" charset="2"/>
              <a:buChar char="ü"/>
            </a:pPr>
            <a:r>
              <a:rPr lang="es-ES_tradnl" dirty="0">
                <a:effectLst/>
              </a:rPr>
              <a:t> Biliar.</a:t>
            </a:r>
          </a:p>
          <a:p>
            <a:pPr>
              <a:buClrTx/>
              <a:buFont typeface="Wingdings" pitchFamily="2" charset="2"/>
              <a:buChar char="ü"/>
            </a:pPr>
            <a:r>
              <a:rPr lang="es-ES_tradnl" dirty="0">
                <a:effectLst/>
              </a:rPr>
              <a:t> Orina.</a:t>
            </a:r>
          </a:p>
          <a:p>
            <a:pPr>
              <a:buClrTx/>
              <a:buFont typeface="Wingdings" pitchFamily="2" charset="2"/>
              <a:buChar char="ü"/>
            </a:pPr>
            <a:r>
              <a:rPr lang="es-ES_tradnl" dirty="0">
                <a:effectLst/>
              </a:rPr>
              <a:t> Abscesos.</a:t>
            </a:r>
          </a:p>
          <a:p>
            <a:pPr>
              <a:buClrTx/>
              <a:buFont typeface="Wingdings" pitchFamily="2" charset="2"/>
              <a:buChar char="ü"/>
            </a:pPr>
            <a:r>
              <a:rPr lang="es-ES_tradnl" dirty="0">
                <a:effectLst/>
              </a:rPr>
              <a:t> Fístulas.</a:t>
            </a:r>
          </a:p>
          <a:p>
            <a:pPr>
              <a:buClrTx/>
              <a:buFont typeface="Wingdings" pitchFamily="2" charset="2"/>
              <a:buChar char="ü"/>
            </a:pPr>
            <a:r>
              <a:rPr lang="es-ES_tradnl" dirty="0">
                <a:effectLst/>
              </a:rPr>
              <a:t> Oblitos.</a:t>
            </a:r>
          </a:p>
          <a:p>
            <a:endParaRPr lang="es-ES_tradnl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FFDA5F2-173D-CE4B-8AE2-D917DB635B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1440160"/>
          </a:xfrm>
        </p:spPr>
        <p:txBody>
          <a:bodyPr>
            <a:normAutofit/>
          </a:bodyPr>
          <a:lstStyle/>
          <a:p>
            <a:pPr algn="ctr"/>
            <a:r>
              <a:rPr lang="es-ES_tradnl" sz="2800" dirty="0"/>
              <a:t>Clasificación Eventos Adversos IO</a:t>
            </a:r>
            <a:br>
              <a:rPr lang="es-ES_tradnl" sz="2800" dirty="0"/>
            </a:br>
            <a:r>
              <a:rPr lang="es-ES_tradnl" sz="2800" dirty="0"/>
              <a:t>de </a:t>
            </a:r>
            <a:r>
              <a:rPr lang="es-ES_tradnl" sz="2800" dirty="0" err="1"/>
              <a:t>Kaafarani</a:t>
            </a:r>
            <a:endParaRPr lang="es-ES_tradnl" sz="2800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79C167C-4B9E-DB46-93EA-E45C314443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492896"/>
            <a:ext cx="8229600" cy="3984104"/>
          </a:xfrm>
        </p:spPr>
        <p:txBody>
          <a:bodyPr>
            <a:normAutofit/>
          </a:bodyPr>
          <a:lstStyle/>
          <a:p>
            <a:pPr lvl="0"/>
            <a:r>
              <a:rPr lang="es-AR" b="1" dirty="0"/>
              <a:t>Clase I</a:t>
            </a:r>
            <a:r>
              <a:rPr lang="es-AR" dirty="0"/>
              <a:t>: Injurias sin consecuencias ni reparación.</a:t>
            </a:r>
          </a:p>
          <a:p>
            <a:pPr lvl="0"/>
            <a:r>
              <a:rPr lang="es-AR" b="1" dirty="0"/>
              <a:t>Clase II</a:t>
            </a:r>
            <a:r>
              <a:rPr lang="es-AR" dirty="0"/>
              <a:t>: Injurias reparadas en el </a:t>
            </a:r>
            <a:r>
              <a:rPr lang="es-AR" dirty="0" err="1"/>
              <a:t>intraoperatorio</a:t>
            </a:r>
            <a:r>
              <a:rPr lang="es-AR" dirty="0"/>
              <a:t>.</a:t>
            </a:r>
          </a:p>
          <a:p>
            <a:pPr lvl="0"/>
            <a:r>
              <a:rPr lang="es-AR" b="1" dirty="0"/>
              <a:t>Clase III</a:t>
            </a:r>
            <a:r>
              <a:rPr lang="es-AR" dirty="0"/>
              <a:t>: Injurias que requieren una reparación con extracción de tejido u </a:t>
            </a:r>
            <a:r>
              <a:rPr lang="es-AR" dirty="0" err="1"/>
              <a:t>organo</a:t>
            </a:r>
            <a:r>
              <a:rPr lang="es-AR" dirty="0"/>
              <a:t>.</a:t>
            </a:r>
          </a:p>
          <a:p>
            <a:pPr lvl="0"/>
            <a:r>
              <a:rPr lang="es-AR" b="1" dirty="0"/>
              <a:t>Clase IV</a:t>
            </a:r>
            <a:r>
              <a:rPr lang="es-AR" dirty="0"/>
              <a:t>: Injurias que requieren un cambio significante y/o imposibilidad de completar la cirugía original planificada.</a:t>
            </a:r>
          </a:p>
          <a:p>
            <a:pPr lvl="0"/>
            <a:r>
              <a:rPr lang="es-AR" b="1" dirty="0"/>
              <a:t>Clase V</a:t>
            </a:r>
            <a:r>
              <a:rPr lang="es-AR" dirty="0"/>
              <a:t>: Muerte </a:t>
            </a:r>
            <a:r>
              <a:rPr lang="es-AR" dirty="0" err="1"/>
              <a:t>intraoperatoria</a:t>
            </a:r>
            <a:r>
              <a:rPr lang="es-AR" dirty="0"/>
              <a:t> del paciente.</a:t>
            </a:r>
          </a:p>
          <a:p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289976256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FFDA5F2-173D-CE4B-8AE2-D917DB635B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ES_tradnl" sz="2800" dirty="0"/>
              <a:t>Clasificación de </a:t>
            </a:r>
            <a:r>
              <a:rPr lang="es-ES_tradnl" sz="2800" dirty="0" err="1"/>
              <a:t>Dindo</a:t>
            </a:r>
            <a:r>
              <a:rPr lang="es-ES_tradnl" sz="2800" dirty="0"/>
              <a:t> - </a:t>
            </a:r>
            <a:r>
              <a:rPr lang="es-ES_tradnl" sz="2800" dirty="0" err="1"/>
              <a:t>Clavien</a:t>
            </a:r>
            <a:endParaRPr lang="es-ES_tradnl" sz="2800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79C167C-4B9E-DB46-93EA-E45C314443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0"/>
            <a:r>
              <a:rPr lang="es-AR" b="1" dirty="0"/>
              <a:t>Grado I</a:t>
            </a:r>
            <a:r>
              <a:rPr lang="es-AR" dirty="0"/>
              <a:t>: Son complicaciones menores que no requieren tratamientos farmacológicos complejos ni quirúrgicos, endoscópicos o percutáneos. </a:t>
            </a:r>
            <a:r>
              <a:rPr lang="es-ES" dirty="0"/>
              <a:t>NO retrasan la internación del paciente. Los regímenes terapéuticos permitidos son: antieméticos, antipiréticos, analgésicos, diuréticos, reposición de electrolíticos, y kinesioterapia.</a:t>
            </a:r>
            <a:endParaRPr lang="es-AR" dirty="0"/>
          </a:p>
          <a:p>
            <a:pPr lvl="0"/>
            <a:r>
              <a:rPr lang="es-AR" b="1" dirty="0"/>
              <a:t>Grado II:</a:t>
            </a:r>
            <a:r>
              <a:rPr lang="es-AR" dirty="0"/>
              <a:t> Son aquellas que requieren tratamientos farmacológicos complejos (transfusiones o nutrición parenteral) y/o causan retraso en la internación del paciente.</a:t>
            </a:r>
          </a:p>
          <a:p>
            <a:pPr lvl="0"/>
            <a:r>
              <a:rPr lang="es-AR" b="1" dirty="0"/>
              <a:t>Grado III:</a:t>
            </a:r>
            <a:r>
              <a:rPr lang="es-AR" dirty="0"/>
              <a:t> Son las que requieren tratamiento quirúrgico, endoscópico o percutáneo. De acuerdo a la anestesia requerida se dividen en </a:t>
            </a:r>
            <a:r>
              <a:rPr lang="es-AR" b="1" i="1" dirty="0"/>
              <a:t>III a</a:t>
            </a:r>
            <a:r>
              <a:rPr lang="es-AR" dirty="0"/>
              <a:t>: Sin anestesia general y </a:t>
            </a:r>
            <a:r>
              <a:rPr lang="es-AR" b="1" i="1" dirty="0"/>
              <a:t>III b:</a:t>
            </a:r>
            <a:r>
              <a:rPr lang="es-AR" dirty="0"/>
              <a:t> con anestesia general.</a:t>
            </a:r>
          </a:p>
          <a:p>
            <a:pPr lvl="0"/>
            <a:r>
              <a:rPr lang="es-AR" b="1" dirty="0"/>
              <a:t>Grado IV:</a:t>
            </a:r>
            <a:r>
              <a:rPr lang="es-AR" dirty="0"/>
              <a:t> Son las complicaciones que ponen en riesgo inminente la vida del paciente y requieren de UTI. Se dividen en </a:t>
            </a:r>
            <a:r>
              <a:rPr lang="es-AR" b="1" dirty="0"/>
              <a:t>IV a</a:t>
            </a:r>
            <a:r>
              <a:rPr lang="es-AR" dirty="0"/>
              <a:t>: Fallo de 1 </a:t>
            </a:r>
            <a:r>
              <a:rPr lang="es-AR" dirty="0" err="1"/>
              <a:t>organo</a:t>
            </a:r>
            <a:r>
              <a:rPr lang="es-AR" dirty="0"/>
              <a:t> y </a:t>
            </a:r>
            <a:r>
              <a:rPr lang="es-AR" b="1" dirty="0"/>
              <a:t>IV b</a:t>
            </a:r>
            <a:r>
              <a:rPr lang="es-AR" dirty="0"/>
              <a:t>: fallo </a:t>
            </a:r>
            <a:r>
              <a:rPr lang="es-AR" dirty="0" err="1"/>
              <a:t>multiorgánico</a:t>
            </a:r>
            <a:r>
              <a:rPr lang="es-AR" dirty="0"/>
              <a:t>.</a:t>
            </a:r>
          </a:p>
          <a:p>
            <a:pPr lvl="0"/>
            <a:r>
              <a:rPr lang="es-AR" b="1" dirty="0"/>
              <a:t>Grado V:</a:t>
            </a:r>
            <a:r>
              <a:rPr lang="es-AR" dirty="0"/>
              <a:t> Complicaciones que causan la muerte del paciente.</a:t>
            </a:r>
          </a:p>
          <a:p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296310278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FFDA5F2-173D-CE4B-8AE2-D917DB635B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20" y="533400"/>
            <a:ext cx="8435280" cy="990600"/>
          </a:xfrm>
        </p:spPr>
        <p:txBody>
          <a:bodyPr>
            <a:normAutofit/>
          </a:bodyPr>
          <a:lstStyle/>
          <a:p>
            <a:pPr algn="ctr"/>
            <a:r>
              <a:rPr lang="es-ES_tradnl" sz="2800" dirty="0"/>
              <a:t>Clasificación CCI (</a:t>
            </a:r>
            <a:r>
              <a:rPr lang="es-ES_tradnl" sz="2800" dirty="0" err="1"/>
              <a:t>Comprehensive</a:t>
            </a:r>
            <a:r>
              <a:rPr lang="es-ES_tradnl" sz="2800" dirty="0"/>
              <a:t> </a:t>
            </a:r>
            <a:r>
              <a:rPr lang="es-ES_tradnl" sz="2800" dirty="0" err="1"/>
              <a:t>Complication</a:t>
            </a:r>
            <a:r>
              <a:rPr lang="es-ES_tradnl" sz="2800" dirty="0"/>
              <a:t> </a:t>
            </a:r>
            <a:r>
              <a:rPr lang="es-ES_tradnl" sz="2800" dirty="0" err="1"/>
              <a:t>Index</a:t>
            </a:r>
            <a:r>
              <a:rPr lang="es-ES_tradnl" sz="2800" dirty="0"/>
              <a:t>)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79C167C-4B9E-DB46-93EA-E45C314443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s-AR" dirty="0"/>
              <a:t>El índice de complicaciones o CCI surge de una formula matemática ampliamente usada en ciencias económicas </a:t>
            </a:r>
            <a:r>
              <a:rPr lang="es-AR" b="1" dirty="0"/>
              <a:t>(CCI</a:t>
            </a:r>
            <a:r>
              <a:rPr lang="es-AR" b="1" dirty="0">
                <a:sym typeface="Symbol" pitchFamily="2" charset="2"/>
              </a:rPr>
              <a:t></a:t>
            </a:r>
            <a:r>
              <a:rPr lang="es-AR" b="1" dirty="0"/>
              <a:t>= </a:t>
            </a:r>
            <a:r>
              <a:rPr lang="es-AR" b="1" dirty="0">
                <a:sym typeface="Symbol" pitchFamily="2" charset="2"/>
              </a:rPr>
              <a:t></a:t>
            </a:r>
            <a:r>
              <a:rPr lang="es-AR" b="1" dirty="0"/>
              <a:t>wC1+wC2…+</a:t>
            </a:r>
            <a:r>
              <a:rPr lang="es-AR" b="1" dirty="0" err="1"/>
              <a:t>wCx</a:t>
            </a:r>
            <a:r>
              <a:rPr lang="es-AR" b="1" dirty="0"/>
              <a:t>)/2)</a:t>
            </a:r>
            <a:r>
              <a:rPr lang="es-AR" dirty="0"/>
              <a:t> </a:t>
            </a:r>
          </a:p>
          <a:p>
            <a:r>
              <a:rPr lang="es-AR" dirty="0"/>
              <a:t>Se desarrolla sobre la base de la clasificación de </a:t>
            </a:r>
            <a:r>
              <a:rPr lang="es-AR" dirty="0" err="1"/>
              <a:t>Clavien</a:t>
            </a:r>
            <a:r>
              <a:rPr lang="es-AR" dirty="0"/>
              <a:t> – </a:t>
            </a:r>
            <a:r>
              <a:rPr lang="es-AR" dirty="0" err="1"/>
              <a:t>Dindo</a:t>
            </a:r>
            <a:r>
              <a:rPr lang="es-AR" dirty="0"/>
              <a:t> </a:t>
            </a:r>
          </a:p>
          <a:p>
            <a:r>
              <a:rPr lang="es-AR" dirty="0"/>
              <a:t>Es especialmente útil en los pacientes que presentan más de una complicación, independientemente del grado de severidad, ya que permite estratificar y diferenciar entre si a estos enfermos. </a:t>
            </a:r>
          </a:p>
          <a:p>
            <a:r>
              <a:rPr lang="es-AR" dirty="0"/>
              <a:t>Utiliza para su cuantificación una escala del 0 (sin complicación) al 100 (Muerte) </a:t>
            </a:r>
          </a:p>
          <a:p>
            <a:r>
              <a:rPr lang="es-AR" dirty="0"/>
              <a:t>Disponible en </a:t>
            </a:r>
            <a:r>
              <a:rPr lang="es-AR" u="sng" dirty="0">
                <a:hlinkClick r:id="rId2"/>
              </a:rPr>
              <a:t>www.assessurgery.com</a:t>
            </a:r>
            <a:r>
              <a:rPr lang="es-AR" dirty="0"/>
              <a:t> donde se puede calcular el CCI </a:t>
            </a:r>
            <a:r>
              <a:rPr lang="es-AR" dirty="0" err="1"/>
              <a:t>facilmente</a:t>
            </a:r>
            <a:r>
              <a:rPr lang="es-AR" dirty="0"/>
              <a:t> e ingresando los STROC de cada paciente. </a:t>
            </a:r>
          </a:p>
          <a:p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30898337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s-ES" b="1" dirty="0"/>
              <a:t>Responsabilidad y deberes:</a:t>
            </a:r>
            <a:br>
              <a:rPr lang="es-AR" sz="3600" dirty="0"/>
            </a:br>
            <a:endParaRPr lang="es-AR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1196752"/>
            <a:ext cx="8435280" cy="5400600"/>
          </a:xfrm>
        </p:spPr>
        <p:txBody>
          <a:bodyPr/>
          <a:lstStyle/>
          <a:p>
            <a:pPr marL="0" indent="0">
              <a:buNone/>
            </a:pPr>
            <a:endParaRPr lang="es-AR" sz="2000" dirty="0"/>
          </a:p>
          <a:p>
            <a:pPr lvl="1"/>
            <a:r>
              <a:rPr lang="es-ES" dirty="0"/>
              <a:t>Poner todo su empeño, conocimiento y destreza para recuperar la salud. </a:t>
            </a:r>
            <a:endParaRPr lang="es-AR" dirty="0"/>
          </a:p>
          <a:p>
            <a:pPr lvl="1"/>
            <a:r>
              <a:rPr lang="es-ES" dirty="0"/>
              <a:t>Cuidar al paciente.</a:t>
            </a:r>
            <a:endParaRPr lang="es-AR" dirty="0"/>
          </a:p>
          <a:p>
            <a:pPr lvl="1"/>
            <a:r>
              <a:rPr lang="es-ES" dirty="0"/>
              <a:t>Prevenir enfermedades.</a:t>
            </a:r>
            <a:endParaRPr lang="es-AR" dirty="0"/>
          </a:p>
          <a:p>
            <a:pPr lvl="1"/>
            <a:r>
              <a:rPr lang="es-ES" dirty="0"/>
              <a:t>Curar.</a:t>
            </a:r>
            <a:endParaRPr lang="es-AR" dirty="0"/>
          </a:p>
          <a:p>
            <a:pPr lvl="1"/>
            <a:r>
              <a:rPr lang="es-ES" dirty="0"/>
              <a:t>Respetar los derechos fundamentales del paciente.</a:t>
            </a:r>
            <a:endParaRPr lang="es-AR" dirty="0"/>
          </a:p>
          <a:p>
            <a:pPr lvl="1"/>
            <a:r>
              <a:rPr lang="es-ES" dirty="0"/>
              <a:t>Mejorar la calidad de vida.</a:t>
            </a:r>
            <a:endParaRPr lang="es-AR" dirty="0"/>
          </a:p>
          <a:p>
            <a:pPr lvl="1"/>
            <a:r>
              <a:rPr lang="es-ES" dirty="0"/>
              <a:t>Respetar la vida.</a:t>
            </a:r>
            <a:endParaRPr lang="es-AR" dirty="0"/>
          </a:p>
          <a:p>
            <a:pPr lvl="1"/>
            <a:r>
              <a:rPr lang="es-ES" dirty="0"/>
              <a:t>No discriminar.</a:t>
            </a:r>
            <a:endParaRPr lang="es-AR" dirty="0"/>
          </a:p>
          <a:p>
            <a:pPr lvl="1"/>
            <a:r>
              <a:rPr lang="es-ES" dirty="0"/>
              <a:t>Estar capacitado para decidir, frente a lo imprevisible, en ese estrecho margen de la vida y la muerte.</a:t>
            </a:r>
            <a:endParaRPr lang="es-AR" dirty="0"/>
          </a:p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244733910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85728"/>
            <a:ext cx="9144000" cy="1143000"/>
          </a:xfrm>
        </p:spPr>
        <p:txBody>
          <a:bodyPr>
            <a:normAutofit/>
          </a:bodyPr>
          <a:lstStyle/>
          <a:p>
            <a:pPr algn="ctr"/>
            <a:r>
              <a:rPr lang="es-ES_tradnl" sz="3200" dirty="0">
                <a:solidFill>
                  <a:schemeClr val="tx2">
                    <a:lumMod val="75000"/>
                  </a:schemeClr>
                </a:solidFill>
                <a:effectLst/>
              </a:rPr>
              <a:t>Métodos complementarios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1115616" y="1600200"/>
            <a:ext cx="6809184" cy="4873752"/>
          </a:xfrm>
        </p:spPr>
        <p:txBody>
          <a:bodyPr/>
          <a:lstStyle/>
          <a:p>
            <a:pPr marL="0" indent="0">
              <a:lnSpc>
                <a:spcPct val="150000"/>
              </a:lnSpc>
              <a:buClrTx/>
              <a:buNone/>
            </a:pPr>
            <a:endParaRPr lang="es-ES_tradnl" dirty="0"/>
          </a:p>
          <a:p>
            <a:pPr>
              <a:lnSpc>
                <a:spcPct val="150000"/>
              </a:lnSpc>
              <a:buClrTx/>
              <a:buFont typeface="Wingdings" pitchFamily="2" charset="2"/>
              <a:buChar char="ü"/>
            </a:pPr>
            <a:r>
              <a:rPr lang="es-ES_tradnl" dirty="0">
                <a:effectLst/>
              </a:rPr>
              <a:t> </a:t>
            </a:r>
            <a:r>
              <a:rPr lang="es-ES_tradnl" dirty="0" err="1">
                <a:effectLst/>
              </a:rPr>
              <a:t>Rx</a:t>
            </a:r>
            <a:r>
              <a:rPr lang="es-ES_tradnl" dirty="0">
                <a:effectLst/>
              </a:rPr>
              <a:t>.</a:t>
            </a:r>
          </a:p>
          <a:p>
            <a:pPr>
              <a:lnSpc>
                <a:spcPct val="150000"/>
              </a:lnSpc>
              <a:buClrTx/>
              <a:buFont typeface="Wingdings" pitchFamily="2" charset="2"/>
              <a:buChar char="ü"/>
            </a:pPr>
            <a:r>
              <a:rPr lang="es-ES_tradnl" dirty="0">
                <a:effectLst/>
              </a:rPr>
              <a:t> Ecografía.</a:t>
            </a:r>
          </a:p>
          <a:p>
            <a:pPr>
              <a:lnSpc>
                <a:spcPct val="150000"/>
              </a:lnSpc>
              <a:buClrTx/>
              <a:buFont typeface="Wingdings" pitchFamily="2" charset="2"/>
              <a:buChar char="ü"/>
            </a:pPr>
            <a:r>
              <a:rPr lang="es-ES_tradnl">
                <a:effectLst/>
              </a:rPr>
              <a:t> TAC.</a:t>
            </a:r>
            <a:endParaRPr lang="es-ES_tradnl" dirty="0">
              <a:effectLst/>
            </a:endParaRPr>
          </a:p>
          <a:p>
            <a:pPr>
              <a:lnSpc>
                <a:spcPct val="150000"/>
              </a:lnSpc>
              <a:buClrTx/>
              <a:buFont typeface="Wingdings" pitchFamily="2" charset="2"/>
              <a:buChar char="ü"/>
            </a:pPr>
            <a:r>
              <a:rPr lang="es-ES_tradnl" dirty="0">
                <a:effectLst/>
              </a:rPr>
              <a:t> Hemograma.</a:t>
            </a:r>
          </a:p>
          <a:p>
            <a:pPr>
              <a:lnSpc>
                <a:spcPct val="150000"/>
              </a:lnSpc>
              <a:buClrTx/>
              <a:buFont typeface="Wingdings" pitchFamily="2" charset="2"/>
              <a:buChar char="ü"/>
            </a:pPr>
            <a:r>
              <a:rPr lang="es-ES_tradnl" dirty="0">
                <a:effectLst/>
              </a:rPr>
              <a:t> Cultivos.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836712"/>
            <a:ext cx="9144000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es-ES" b="1" dirty="0">
                <a:solidFill>
                  <a:schemeClr val="bg1"/>
                </a:solidFill>
              </a:rPr>
              <a:t>  </a:t>
            </a:r>
            <a:r>
              <a:rPr lang="es-ES" sz="3600" dirty="0">
                <a:solidFill>
                  <a:schemeClr val="tx1"/>
                </a:solidFill>
              </a:rPr>
              <a:t>Antibiótico profilaxis pre quirúrgica </a:t>
            </a:r>
            <a:br>
              <a:rPr lang="es-AR" b="1" dirty="0">
                <a:solidFill>
                  <a:schemeClr val="tx1"/>
                </a:solidFill>
              </a:rPr>
            </a:br>
            <a:endParaRPr lang="es-AR" dirty="0">
              <a:solidFill>
                <a:schemeClr val="tx1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23528" y="1981200"/>
            <a:ext cx="8229600" cy="4876800"/>
          </a:xfrm>
        </p:spPr>
        <p:txBody>
          <a:bodyPr/>
          <a:lstStyle/>
          <a:p>
            <a:pPr marL="0" indent="0" algn="ctr">
              <a:buNone/>
            </a:pPr>
            <a:endParaRPr lang="es-ES" sz="32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s-ES" sz="2800" dirty="0"/>
              <a:t>El objetivo es reducir la incidencia de</a:t>
            </a:r>
          </a:p>
          <a:p>
            <a:pPr algn="ctr"/>
            <a:endParaRPr lang="es-ES" sz="2800" dirty="0"/>
          </a:p>
          <a:p>
            <a:pPr marL="0" indent="0" algn="ctr">
              <a:buNone/>
            </a:pPr>
            <a:r>
              <a:rPr lang="es-ES" sz="2800" dirty="0"/>
              <a:t> infecciones de la herida quirúrgica. </a:t>
            </a:r>
            <a:endParaRPr lang="es-AR" sz="2800" dirty="0"/>
          </a:p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2448620488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33375"/>
            <a:ext cx="9144000" cy="1150938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s-ES_tradnl" sz="3200" dirty="0">
                <a:solidFill>
                  <a:schemeClr val="tx2">
                    <a:lumMod val="75000"/>
                  </a:schemeClr>
                </a:solidFill>
              </a:rPr>
              <a:t>Clasificación de las cirugías</a:t>
            </a:r>
            <a:endParaRPr lang="es-AR" sz="32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5427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484313"/>
            <a:ext cx="8062913" cy="4611687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s-ES_tradnl" dirty="0">
                <a:latin typeface="+mj-lt"/>
              </a:rPr>
              <a:t>                                             </a:t>
            </a:r>
          </a:p>
          <a:p>
            <a:pPr eaLnBrk="1" hangingPunct="1">
              <a:buFont typeface="Wingdings" pitchFamily="2" charset="2"/>
              <a:buNone/>
            </a:pPr>
            <a:r>
              <a:rPr lang="es-ES_tradnl" dirty="0">
                <a:latin typeface="+mj-lt"/>
              </a:rPr>
              <a:t>              </a:t>
            </a:r>
            <a:r>
              <a:rPr lang="es-ES_tradnl" b="1" i="1" dirty="0">
                <a:latin typeface="+mj-lt"/>
              </a:rPr>
              <a:t>TASA DE INECCIÓN </a:t>
            </a:r>
          </a:p>
          <a:p>
            <a:pPr eaLnBrk="1" hangingPunct="1">
              <a:buFont typeface="Wingdings" pitchFamily="2" charset="2"/>
              <a:buNone/>
            </a:pPr>
            <a:endParaRPr lang="es-ES_tradnl" sz="1600" b="1" i="1" u="sng" dirty="0">
              <a:latin typeface="+mj-lt"/>
            </a:endParaRPr>
          </a:p>
          <a:p>
            <a:pPr eaLnBrk="1" hangingPunct="1">
              <a:lnSpc>
                <a:spcPct val="150000"/>
              </a:lnSpc>
              <a:buClrTx/>
              <a:buSzTx/>
              <a:buFont typeface="Wingdings" pitchFamily="2" charset="2"/>
              <a:buChar char="ü"/>
            </a:pPr>
            <a:r>
              <a:rPr lang="es-ES_tradnl" dirty="0">
                <a:latin typeface="+mj-lt"/>
              </a:rPr>
              <a:t> Limpias                              </a:t>
            </a:r>
          </a:p>
          <a:p>
            <a:pPr eaLnBrk="1" hangingPunct="1">
              <a:lnSpc>
                <a:spcPct val="150000"/>
              </a:lnSpc>
              <a:buClrTx/>
              <a:buSzTx/>
              <a:buFont typeface="Wingdings" pitchFamily="2" charset="2"/>
              <a:buChar char="ü"/>
            </a:pPr>
            <a:r>
              <a:rPr lang="es-ES_tradnl" dirty="0">
                <a:latin typeface="+mj-lt"/>
              </a:rPr>
              <a:t> Limpias-contaminadas       </a:t>
            </a:r>
          </a:p>
          <a:p>
            <a:pPr eaLnBrk="1" hangingPunct="1">
              <a:lnSpc>
                <a:spcPct val="150000"/>
              </a:lnSpc>
              <a:buClrTx/>
              <a:buSzTx/>
              <a:buFont typeface="Wingdings" pitchFamily="2" charset="2"/>
              <a:buChar char="ü"/>
            </a:pPr>
            <a:r>
              <a:rPr lang="es-ES_tradnl" dirty="0">
                <a:latin typeface="+mj-lt"/>
              </a:rPr>
              <a:t> Contaminadas                   </a:t>
            </a:r>
          </a:p>
          <a:p>
            <a:pPr eaLnBrk="1" hangingPunct="1">
              <a:lnSpc>
                <a:spcPct val="150000"/>
              </a:lnSpc>
              <a:buClrTx/>
              <a:buSzTx/>
              <a:buFont typeface="Wingdings" pitchFamily="2" charset="2"/>
              <a:buChar char="ü"/>
            </a:pPr>
            <a:r>
              <a:rPr lang="es-ES_tradnl" dirty="0">
                <a:latin typeface="+mj-lt"/>
              </a:rPr>
              <a:t> Sucias</a:t>
            </a:r>
            <a:endParaRPr lang="es-AR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46003429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620688"/>
            <a:ext cx="9144000" cy="990600"/>
          </a:xfrm>
        </p:spPr>
        <p:txBody>
          <a:bodyPr>
            <a:noAutofit/>
          </a:bodyPr>
          <a:lstStyle/>
          <a:p>
            <a:pPr algn="ctr"/>
            <a:r>
              <a:rPr lang="es-ES_tradnl" sz="3200" kern="0" dirty="0">
                <a:solidFill>
                  <a:schemeClr val="tx2">
                    <a:lumMod val="75000"/>
                  </a:schemeClr>
                </a:solidFill>
              </a:rPr>
              <a:t>      Clasificación de las cirugías</a:t>
            </a:r>
            <a:br>
              <a:rPr lang="es-AR" sz="3200" kern="0" dirty="0">
                <a:solidFill>
                  <a:schemeClr val="tx2">
                    <a:lumMod val="75000"/>
                  </a:schemeClr>
                </a:solidFill>
              </a:rPr>
            </a:br>
            <a:endParaRPr lang="es-AR" sz="32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7787208" cy="4873752"/>
          </a:xfrm>
        </p:spPr>
        <p:txBody>
          <a:bodyPr/>
          <a:lstStyle/>
          <a:p>
            <a:pPr marL="0" indent="0">
              <a:lnSpc>
                <a:spcPct val="150000"/>
              </a:lnSpc>
              <a:buClr>
                <a:srgbClr val="FFFF00"/>
              </a:buClr>
              <a:buNone/>
            </a:pPr>
            <a:r>
              <a:rPr lang="es-ES" b="1" i="1" dirty="0"/>
              <a:t>Limpia</a:t>
            </a:r>
            <a:r>
              <a:rPr lang="es-ES" dirty="0"/>
              <a:t> (riesgo de infección del 1 al 5 %)  </a:t>
            </a:r>
          </a:p>
          <a:p>
            <a:pPr marL="0" indent="0">
              <a:lnSpc>
                <a:spcPct val="150000"/>
              </a:lnSpc>
              <a:buClr>
                <a:srgbClr val="FFFF00"/>
              </a:buClr>
              <a:buNone/>
            </a:pPr>
            <a:r>
              <a:rPr lang="es-ES" b="1" i="1" dirty="0"/>
              <a:t>       </a:t>
            </a:r>
            <a:r>
              <a:rPr lang="es-ES" b="1" i="1" u="sng" dirty="0"/>
              <a:t>sin profilaxis</a:t>
            </a:r>
            <a:r>
              <a:rPr lang="es-ES" dirty="0"/>
              <a:t> </a:t>
            </a:r>
          </a:p>
          <a:p>
            <a:pPr marL="0" indent="0">
              <a:buClr>
                <a:srgbClr val="FFFF00"/>
              </a:buClr>
              <a:buNone/>
            </a:pPr>
            <a:endParaRPr lang="es-AR" dirty="0"/>
          </a:p>
          <a:p>
            <a:pPr lvl="0">
              <a:lnSpc>
                <a:spcPct val="150000"/>
              </a:lnSpc>
              <a:buClrTx/>
              <a:buFont typeface="Wingdings" pitchFamily="2" charset="2"/>
              <a:buChar char="ü"/>
            </a:pPr>
            <a:r>
              <a:rPr lang="es-ES" dirty="0"/>
              <a:t> Tejido a intervenir no está inflamado y no se rompe la asepsia quirúrgica.</a:t>
            </a:r>
            <a:endParaRPr lang="es-AR" dirty="0"/>
          </a:p>
          <a:p>
            <a:pPr lvl="0">
              <a:lnSpc>
                <a:spcPct val="150000"/>
              </a:lnSpc>
              <a:buClrTx/>
              <a:buFont typeface="Wingdings" pitchFamily="2" charset="2"/>
              <a:buChar char="ü"/>
            </a:pPr>
            <a:r>
              <a:rPr lang="es-ES" dirty="0"/>
              <a:t> No hay trauma previo ni operación traumatizante. </a:t>
            </a:r>
            <a:endParaRPr lang="es-AR" dirty="0"/>
          </a:p>
          <a:p>
            <a:pPr lvl="0">
              <a:lnSpc>
                <a:spcPct val="150000"/>
              </a:lnSpc>
              <a:buClrTx/>
              <a:buFont typeface="Wingdings" pitchFamily="2" charset="2"/>
              <a:buChar char="ü"/>
            </a:pPr>
            <a:r>
              <a:rPr lang="es-ES" dirty="0"/>
              <a:t> No hay afectación del tracto respiratorio, digestivo y genitourinario. </a:t>
            </a:r>
            <a:endParaRPr lang="es-AR" dirty="0"/>
          </a:p>
          <a:p>
            <a:pPr>
              <a:buClr>
                <a:srgbClr val="FFFF00"/>
              </a:buClr>
            </a:pP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3543974807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548680"/>
            <a:ext cx="9144000" cy="990600"/>
          </a:xfrm>
        </p:spPr>
        <p:txBody>
          <a:bodyPr>
            <a:normAutofit/>
          </a:bodyPr>
          <a:lstStyle/>
          <a:p>
            <a:pPr algn="ctr"/>
            <a:r>
              <a:rPr lang="es-ES_tradnl" sz="3200" kern="0" dirty="0">
                <a:solidFill>
                  <a:schemeClr val="tx1"/>
                </a:solidFill>
              </a:rPr>
              <a:t>      Clasificación de las cirugías</a:t>
            </a:r>
            <a:endParaRPr lang="es-AR" sz="3200" dirty="0">
              <a:solidFill>
                <a:schemeClr val="tx1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7859216" cy="4873752"/>
          </a:xfrm>
        </p:spPr>
        <p:txBody>
          <a:bodyPr/>
          <a:lstStyle/>
          <a:p>
            <a:pPr marL="0" indent="0">
              <a:lnSpc>
                <a:spcPct val="150000"/>
              </a:lnSpc>
              <a:buClr>
                <a:srgbClr val="FFFF00"/>
              </a:buClr>
              <a:buNone/>
            </a:pPr>
            <a:r>
              <a:rPr lang="es-ES" b="1" i="1" dirty="0"/>
              <a:t>Limpia-contaminada</a:t>
            </a:r>
            <a:r>
              <a:rPr lang="es-ES" dirty="0"/>
              <a:t> (riesgo de infección del 5 al 15 %)          </a:t>
            </a:r>
          </a:p>
          <a:p>
            <a:pPr marL="0" indent="0">
              <a:lnSpc>
                <a:spcPct val="150000"/>
              </a:lnSpc>
              <a:buClr>
                <a:srgbClr val="FFFF00"/>
              </a:buClr>
              <a:buNone/>
            </a:pPr>
            <a:r>
              <a:rPr lang="es-ES" b="1" i="1" dirty="0"/>
              <a:t>      </a:t>
            </a:r>
            <a:r>
              <a:rPr lang="es-ES" b="1" i="1" u="sng" dirty="0"/>
              <a:t>con profilaxis</a:t>
            </a:r>
            <a:r>
              <a:rPr lang="es-ES" dirty="0"/>
              <a:t> </a:t>
            </a:r>
            <a:endParaRPr lang="es-AR" dirty="0"/>
          </a:p>
          <a:p>
            <a:pPr lvl="0">
              <a:lnSpc>
                <a:spcPct val="150000"/>
              </a:lnSpc>
              <a:buClrTx/>
              <a:buFont typeface="Wingdings" pitchFamily="2" charset="2"/>
              <a:buChar char="ü"/>
            </a:pPr>
            <a:r>
              <a:rPr lang="es-ES" dirty="0"/>
              <a:t> Cuando se entra en una cavidad que contiene microorganismos. </a:t>
            </a:r>
            <a:endParaRPr lang="es-AR" dirty="0"/>
          </a:p>
          <a:p>
            <a:pPr lvl="0">
              <a:lnSpc>
                <a:spcPct val="150000"/>
              </a:lnSpc>
              <a:buClrTx/>
              <a:buFont typeface="Wingdings" pitchFamily="2" charset="2"/>
              <a:buChar char="ü"/>
            </a:pPr>
            <a:r>
              <a:rPr lang="es-ES" dirty="0"/>
              <a:t> Intervención muy traumática sobre tejidos exentos de microorganismos. </a:t>
            </a:r>
            <a:endParaRPr lang="es-AR" dirty="0"/>
          </a:p>
          <a:p>
            <a:pPr lvl="0">
              <a:lnSpc>
                <a:spcPct val="150000"/>
              </a:lnSpc>
              <a:buClrTx/>
              <a:buFont typeface="Wingdings" pitchFamily="2" charset="2"/>
              <a:buChar char="ü"/>
            </a:pPr>
            <a:r>
              <a:rPr lang="es-ES" dirty="0"/>
              <a:t> Cuando se afectan los tractos respiratorios, digestivo y genitourinario. </a:t>
            </a:r>
            <a:endParaRPr lang="es-AR" dirty="0"/>
          </a:p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2540797816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887" y="404664"/>
            <a:ext cx="9144000" cy="1143000"/>
          </a:xfrm>
        </p:spPr>
        <p:txBody>
          <a:bodyPr>
            <a:normAutofit/>
          </a:bodyPr>
          <a:lstStyle/>
          <a:p>
            <a:pPr algn="ctr"/>
            <a:r>
              <a:rPr lang="es-ES_tradnl" sz="3200" kern="0" dirty="0">
                <a:solidFill>
                  <a:schemeClr val="tx2">
                    <a:lumMod val="75000"/>
                  </a:schemeClr>
                </a:solidFill>
              </a:rPr>
              <a:t>      Clasificación de las cirugías</a:t>
            </a:r>
            <a:endParaRPr lang="es-AR" sz="32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7859216" cy="4873752"/>
          </a:xfrm>
        </p:spPr>
        <p:txBody>
          <a:bodyPr/>
          <a:lstStyle/>
          <a:p>
            <a:pPr marL="0" indent="0">
              <a:lnSpc>
                <a:spcPct val="150000"/>
              </a:lnSpc>
              <a:buClr>
                <a:srgbClr val="FFFF00"/>
              </a:buClr>
              <a:buNone/>
            </a:pPr>
            <a:r>
              <a:rPr lang="es-ES" b="1" i="1" dirty="0"/>
              <a:t>Contaminada</a:t>
            </a:r>
            <a:r>
              <a:rPr lang="es-ES" dirty="0"/>
              <a:t> (riesgo de infección del 15 al 25 %)  </a:t>
            </a:r>
          </a:p>
          <a:p>
            <a:pPr marL="0" indent="0">
              <a:lnSpc>
                <a:spcPct val="150000"/>
              </a:lnSpc>
              <a:buClr>
                <a:srgbClr val="FFFF00"/>
              </a:buClr>
              <a:buNone/>
            </a:pPr>
            <a:r>
              <a:rPr lang="es-ES" b="1" i="1" dirty="0"/>
              <a:t>      </a:t>
            </a:r>
            <a:r>
              <a:rPr lang="es-ES" b="1" i="1" u="sng" dirty="0"/>
              <a:t>con profilaxis</a:t>
            </a:r>
            <a:r>
              <a:rPr lang="es-ES" dirty="0"/>
              <a:t>  </a:t>
            </a:r>
            <a:endParaRPr lang="es-AR" dirty="0"/>
          </a:p>
          <a:p>
            <a:pPr lvl="0">
              <a:lnSpc>
                <a:spcPct val="150000"/>
              </a:lnSpc>
              <a:buClrTx/>
              <a:buFont typeface="Wingdings" pitchFamily="2" charset="2"/>
              <a:buChar char="ü"/>
            </a:pPr>
            <a:r>
              <a:rPr lang="es-ES" dirty="0"/>
              <a:t> Cuando hay inflamación aguda sin pus. </a:t>
            </a:r>
            <a:endParaRPr lang="es-AR" dirty="0"/>
          </a:p>
          <a:p>
            <a:pPr lvl="0">
              <a:lnSpc>
                <a:spcPct val="150000"/>
              </a:lnSpc>
              <a:buClrTx/>
              <a:buFont typeface="Wingdings" pitchFamily="2" charset="2"/>
              <a:buChar char="ü"/>
            </a:pPr>
            <a:r>
              <a:rPr lang="es-ES" dirty="0"/>
              <a:t> Cuando al abrir una víscera se derrama el contenido. </a:t>
            </a:r>
            <a:endParaRPr lang="es-AR" dirty="0"/>
          </a:p>
          <a:p>
            <a:pPr lvl="0">
              <a:lnSpc>
                <a:spcPct val="150000"/>
              </a:lnSpc>
              <a:buClrTx/>
              <a:buFont typeface="Wingdings" pitchFamily="2" charset="2"/>
              <a:buChar char="ü"/>
            </a:pPr>
            <a:r>
              <a:rPr lang="es-ES" dirty="0"/>
              <a:t> Heridas accidentales abiertas y recientes (menos de 4 horas). </a:t>
            </a:r>
            <a:endParaRPr lang="es-AR" dirty="0"/>
          </a:p>
          <a:p>
            <a:pPr lvl="0">
              <a:lnSpc>
                <a:spcPct val="150000"/>
              </a:lnSpc>
              <a:buClrTx/>
              <a:buFont typeface="Wingdings" pitchFamily="2" charset="2"/>
              <a:buChar char="ü"/>
            </a:pPr>
            <a:r>
              <a:rPr lang="es-ES" dirty="0"/>
              <a:t> Cirugía </a:t>
            </a:r>
            <a:r>
              <a:rPr lang="es-ES" dirty="0" err="1"/>
              <a:t>colorrectal</a:t>
            </a:r>
            <a:r>
              <a:rPr lang="es-ES" dirty="0"/>
              <a:t>. </a:t>
            </a:r>
            <a:endParaRPr lang="es-AR" dirty="0"/>
          </a:p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4209491061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404664"/>
            <a:ext cx="9144000" cy="1143000"/>
          </a:xfrm>
        </p:spPr>
        <p:txBody>
          <a:bodyPr>
            <a:normAutofit/>
          </a:bodyPr>
          <a:lstStyle/>
          <a:p>
            <a:pPr algn="ctr"/>
            <a:r>
              <a:rPr lang="es-ES_tradnl" sz="3200" kern="0" dirty="0">
                <a:solidFill>
                  <a:schemeClr val="tx2">
                    <a:lumMod val="75000"/>
                  </a:schemeClr>
                </a:solidFill>
              </a:rPr>
              <a:t>      Clasificación de las cirugías</a:t>
            </a:r>
            <a:endParaRPr lang="es-AR" sz="32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7859216" cy="4873752"/>
          </a:xfrm>
        </p:spPr>
        <p:txBody>
          <a:bodyPr/>
          <a:lstStyle/>
          <a:p>
            <a:pPr marL="0" indent="0">
              <a:lnSpc>
                <a:spcPct val="150000"/>
              </a:lnSpc>
              <a:buClr>
                <a:srgbClr val="FFFF00"/>
              </a:buClr>
              <a:buNone/>
            </a:pPr>
            <a:r>
              <a:rPr lang="es-ES" b="1" i="1" dirty="0"/>
              <a:t>Sucia </a:t>
            </a:r>
            <a:r>
              <a:rPr lang="es-ES" dirty="0"/>
              <a:t>(riesgo de infección del 40 al 60 %)</a:t>
            </a:r>
          </a:p>
          <a:p>
            <a:pPr marL="0" indent="0">
              <a:lnSpc>
                <a:spcPct val="150000"/>
              </a:lnSpc>
              <a:buClr>
                <a:srgbClr val="FFFF00"/>
              </a:buClr>
              <a:buNone/>
            </a:pPr>
            <a:r>
              <a:rPr lang="es-ES" dirty="0"/>
              <a:t>       </a:t>
            </a:r>
            <a:r>
              <a:rPr lang="es-ES" b="1" i="1" u="sng" dirty="0"/>
              <a:t>con tratamiento antimicrobiano</a:t>
            </a:r>
            <a:r>
              <a:rPr lang="es-ES" dirty="0"/>
              <a:t> </a:t>
            </a:r>
          </a:p>
          <a:p>
            <a:pPr marL="0" indent="0">
              <a:lnSpc>
                <a:spcPct val="150000"/>
              </a:lnSpc>
              <a:buClr>
                <a:srgbClr val="FFFF00"/>
              </a:buClr>
              <a:buNone/>
            </a:pPr>
            <a:endParaRPr lang="es-AR" dirty="0"/>
          </a:p>
          <a:p>
            <a:pPr lvl="0">
              <a:lnSpc>
                <a:spcPct val="150000"/>
              </a:lnSpc>
              <a:buClrTx/>
              <a:buFont typeface="Wingdings" pitchFamily="2" charset="2"/>
              <a:buChar char="ü"/>
            </a:pPr>
            <a:r>
              <a:rPr lang="es-ES" dirty="0"/>
              <a:t> Cuando hay  peritonitis</a:t>
            </a:r>
            <a:endParaRPr lang="es-AR" dirty="0"/>
          </a:p>
          <a:p>
            <a:pPr lvl="0">
              <a:lnSpc>
                <a:spcPct val="150000"/>
              </a:lnSpc>
              <a:buClrTx/>
              <a:buFont typeface="Wingdings" pitchFamily="2" charset="2"/>
              <a:buChar char="ü"/>
            </a:pPr>
            <a:r>
              <a:rPr lang="es-ES" dirty="0"/>
              <a:t> Cuando está perforada una víscera. </a:t>
            </a:r>
            <a:endParaRPr lang="es-AR" dirty="0"/>
          </a:p>
          <a:p>
            <a:pPr lvl="0">
              <a:lnSpc>
                <a:spcPct val="150000"/>
              </a:lnSpc>
              <a:buClrTx/>
              <a:buFont typeface="Wingdings" pitchFamily="2" charset="2"/>
              <a:buChar char="ü"/>
            </a:pPr>
            <a:r>
              <a:rPr lang="es-ES" dirty="0"/>
              <a:t> Cuando una herida traumática lleva más de 4 horas sin tratar. </a:t>
            </a:r>
            <a:endParaRPr lang="es-AR" dirty="0"/>
          </a:p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175429628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1667" y="404664"/>
            <a:ext cx="9144000" cy="1143000"/>
          </a:xfrm>
        </p:spPr>
        <p:txBody>
          <a:bodyPr>
            <a:normAutofit/>
          </a:bodyPr>
          <a:lstStyle/>
          <a:p>
            <a:pPr algn="ctr"/>
            <a:r>
              <a:rPr lang="es-ES" sz="3200" dirty="0">
                <a:solidFill>
                  <a:schemeClr val="tx2">
                    <a:lumMod val="75000"/>
                  </a:schemeClr>
                </a:solidFill>
              </a:rPr>
              <a:t> Antibiótico profilaxis </a:t>
            </a:r>
            <a:r>
              <a:rPr lang="es-ES" sz="3200" dirty="0" err="1">
                <a:solidFill>
                  <a:schemeClr val="tx2">
                    <a:lumMod val="75000"/>
                  </a:schemeClr>
                </a:solidFill>
              </a:rPr>
              <a:t>prequirúrgica</a:t>
            </a:r>
            <a:endParaRPr lang="es-AR" sz="32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916832"/>
            <a:ext cx="8075240" cy="4557120"/>
          </a:xfrm>
        </p:spPr>
        <p:txBody>
          <a:bodyPr/>
          <a:lstStyle/>
          <a:p>
            <a:pPr marL="0" indent="0">
              <a:buNone/>
            </a:pPr>
            <a:r>
              <a:rPr lang="es-ES" b="1" u="sng" dirty="0"/>
              <a:t>Indicaciones</a:t>
            </a:r>
          </a:p>
          <a:p>
            <a:endParaRPr lang="es-AR" b="1" dirty="0"/>
          </a:p>
          <a:p>
            <a:pPr lvl="0">
              <a:lnSpc>
                <a:spcPct val="150000"/>
              </a:lnSpc>
              <a:buClrTx/>
              <a:buFont typeface="Wingdings" pitchFamily="2" charset="2"/>
              <a:buChar char="ü"/>
            </a:pPr>
            <a:r>
              <a:rPr lang="es-ES" dirty="0"/>
              <a:t> Limpias, </a:t>
            </a:r>
            <a:r>
              <a:rPr lang="es-ES" b="1" dirty="0"/>
              <a:t>sólo</a:t>
            </a:r>
            <a:r>
              <a:rPr lang="es-ES" dirty="0"/>
              <a:t> cuando las consecuencias de la infección sean importantes. </a:t>
            </a:r>
            <a:endParaRPr lang="es-AR" dirty="0"/>
          </a:p>
          <a:p>
            <a:pPr lvl="0">
              <a:lnSpc>
                <a:spcPct val="150000"/>
              </a:lnSpc>
              <a:buClrTx/>
              <a:buFont typeface="Wingdings" pitchFamily="2" charset="2"/>
              <a:buChar char="ü"/>
            </a:pPr>
            <a:r>
              <a:rPr lang="es-ES" dirty="0"/>
              <a:t> Limpias-contaminadas. </a:t>
            </a:r>
            <a:endParaRPr lang="es-AR" dirty="0"/>
          </a:p>
          <a:p>
            <a:pPr lvl="0">
              <a:lnSpc>
                <a:spcPct val="150000"/>
              </a:lnSpc>
              <a:buClrTx/>
              <a:buFont typeface="Wingdings" pitchFamily="2" charset="2"/>
              <a:buChar char="ü"/>
            </a:pPr>
            <a:r>
              <a:rPr lang="es-ES" dirty="0"/>
              <a:t> Contaminadas.</a:t>
            </a:r>
            <a:endParaRPr lang="es-AR" dirty="0"/>
          </a:p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1962790027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533400"/>
            <a:ext cx="9144000" cy="990600"/>
          </a:xfrm>
        </p:spPr>
        <p:txBody>
          <a:bodyPr>
            <a:noAutofit/>
          </a:bodyPr>
          <a:lstStyle/>
          <a:p>
            <a:pPr algn="ctr"/>
            <a:r>
              <a:rPr lang="es-ES" sz="3200" dirty="0">
                <a:solidFill>
                  <a:schemeClr val="tx2">
                    <a:lumMod val="75000"/>
                  </a:schemeClr>
                </a:solidFill>
              </a:rPr>
              <a:t>     Factores de riesgo</a:t>
            </a:r>
            <a:br>
              <a:rPr lang="es-AR" sz="3200" dirty="0">
                <a:solidFill>
                  <a:schemeClr val="tx2">
                    <a:lumMod val="75000"/>
                  </a:schemeClr>
                </a:solidFill>
              </a:rPr>
            </a:br>
            <a:endParaRPr lang="es-AR" sz="32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>
              <a:buClrTx/>
              <a:buFont typeface="Wingdings" pitchFamily="2" charset="2"/>
              <a:buChar char="ü"/>
            </a:pPr>
            <a:r>
              <a:rPr lang="es-ES" dirty="0"/>
              <a:t> Edad avanzada. </a:t>
            </a:r>
            <a:endParaRPr lang="es-AR" dirty="0"/>
          </a:p>
          <a:p>
            <a:pPr lvl="0">
              <a:buClrTx/>
              <a:buFont typeface="Wingdings" pitchFamily="2" charset="2"/>
              <a:buChar char="ü"/>
            </a:pPr>
            <a:r>
              <a:rPr lang="es-ES" dirty="0"/>
              <a:t> Diabetes Mellitus.</a:t>
            </a:r>
            <a:endParaRPr lang="es-AR" dirty="0"/>
          </a:p>
          <a:p>
            <a:pPr lvl="0">
              <a:buClrTx/>
              <a:buFont typeface="Wingdings" pitchFamily="2" charset="2"/>
              <a:buChar char="ü"/>
            </a:pPr>
            <a:r>
              <a:rPr lang="es-ES" dirty="0"/>
              <a:t> Desnutrición.</a:t>
            </a:r>
            <a:endParaRPr lang="es-AR" dirty="0"/>
          </a:p>
          <a:p>
            <a:pPr lvl="0">
              <a:buClrTx/>
              <a:buFont typeface="Wingdings" pitchFamily="2" charset="2"/>
              <a:buChar char="ü"/>
            </a:pPr>
            <a:r>
              <a:rPr lang="es-ES" dirty="0"/>
              <a:t> </a:t>
            </a:r>
            <a:r>
              <a:rPr lang="es-ES" dirty="0" err="1"/>
              <a:t>Inmunocompromiso</a:t>
            </a:r>
            <a:r>
              <a:rPr lang="es-ES" dirty="0"/>
              <a:t> por enfermedad, por fármacos. </a:t>
            </a:r>
            <a:endParaRPr lang="es-AR" dirty="0"/>
          </a:p>
          <a:p>
            <a:pPr lvl="0">
              <a:buClrTx/>
              <a:buFont typeface="Wingdings" pitchFamily="2" charset="2"/>
              <a:buChar char="ü"/>
            </a:pPr>
            <a:r>
              <a:rPr lang="es-ES" dirty="0"/>
              <a:t> Insuficiencia renal. </a:t>
            </a:r>
            <a:endParaRPr lang="es-AR" dirty="0"/>
          </a:p>
          <a:p>
            <a:pPr lvl="0">
              <a:buClrTx/>
              <a:buFont typeface="Wingdings" pitchFamily="2" charset="2"/>
              <a:buChar char="ü"/>
            </a:pPr>
            <a:r>
              <a:rPr lang="es-ES" dirty="0"/>
              <a:t> Trastornos de la coagulación. </a:t>
            </a:r>
            <a:endParaRPr lang="es-AR" dirty="0"/>
          </a:p>
          <a:p>
            <a:pPr lvl="0">
              <a:buClrTx/>
              <a:buFont typeface="Wingdings" pitchFamily="2" charset="2"/>
              <a:buChar char="ü"/>
            </a:pPr>
            <a:r>
              <a:rPr lang="es-ES" dirty="0"/>
              <a:t> Internaciones prolongadas.</a:t>
            </a:r>
            <a:endParaRPr lang="es-AR" dirty="0"/>
          </a:p>
          <a:p>
            <a:pPr lvl="0">
              <a:buClrTx/>
              <a:buFont typeface="Wingdings" pitchFamily="2" charset="2"/>
              <a:buChar char="ü"/>
            </a:pPr>
            <a:r>
              <a:rPr lang="es-ES" dirty="0"/>
              <a:t> Infecciones a distancia.</a:t>
            </a:r>
            <a:endParaRPr lang="es-AR" dirty="0"/>
          </a:p>
          <a:p>
            <a:pPr lvl="0">
              <a:buClrTx/>
              <a:buFont typeface="Wingdings" pitchFamily="2" charset="2"/>
              <a:buChar char="ü"/>
            </a:pPr>
            <a:r>
              <a:rPr lang="es-ES" dirty="0"/>
              <a:t> Mala preparación del colon. </a:t>
            </a:r>
            <a:endParaRPr lang="es-AR" dirty="0"/>
          </a:p>
          <a:p>
            <a:pPr lvl="0">
              <a:buClrTx/>
              <a:buFont typeface="Wingdings" pitchFamily="2" charset="2"/>
              <a:buChar char="ü"/>
            </a:pPr>
            <a:r>
              <a:rPr lang="es-ES" dirty="0"/>
              <a:t> Técnica quirúrgica deficiente. </a:t>
            </a:r>
            <a:endParaRPr lang="es-AR" dirty="0"/>
          </a:p>
          <a:p>
            <a:pPr lvl="0">
              <a:buClrTx/>
              <a:buFont typeface="Wingdings" pitchFamily="2" charset="2"/>
              <a:buChar char="ü"/>
            </a:pPr>
            <a:r>
              <a:rPr lang="es-ES" dirty="0"/>
              <a:t> Hemostasia insuficiente. </a:t>
            </a:r>
            <a:endParaRPr lang="es-AR" dirty="0"/>
          </a:p>
          <a:p>
            <a:pPr lvl="0">
              <a:buClrTx/>
              <a:buFont typeface="Wingdings" pitchFamily="2" charset="2"/>
              <a:buChar char="ü"/>
            </a:pPr>
            <a:r>
              <a:rPr lang="es-ES" dirty="0"/>
              <a:t> Inadecuado uso de la profilaxis con antibióticos. </a:t>
            </a:r>
            <a:endParaRPr lang="es-AR" dirty="0"/>
          </a:p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3500580395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pPr algn="ctr"/>
            <a:br>
              <a:rPr lang="es-ES" sz="3600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es-ES" sz="3600" dirty="0">
                <a:solidFill>
                  <a:schemeClr val="tx2">
                    <a:lumMod val="75000"/>
                  </a:schemeClr>
                </a:solidFill>
              </a:rPr>
              <a:t>Principios de la profilaxis </a:t>
            </a:r>
            <a:r>
              <a:rPr lang="es-ES" sz="3600" dirty="0" err="1">
                <a:solidFill>
                  <a:schemeClr val="tx2">
                    <a:lumMod val="75000"/>
                  </a:schemeClr>
                </a:solidFill>
              </a:rPr>
              <a:t>prequirúrgica</a:t>
            </a:r>
            <a:br>
              <a:rPr lang="es-AR" dirty="0">
                <a:solidFill>
                  <a:schemeClr val="tx2">
                    <a:lumMod val="75000"/>
                  </a:schemeClr>
                </a:solidFill>
              </a:rPr>
            </a:br>
            <a:endParaRPr lang="es-AR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147248" cy="4873752"/>
          </a:xfrm>
        </p:spPr>
        <p:txBody>
          <a:bodyPr>
            <a:normAutofit/>
          </a:bodyPr>
          <a:lstStyle/>
          <a:p>
            <a:pPr lvl="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ü"/>
            </a:pPr>
            <a:r>
              <a:rPr lang="es-ES" dirty="0"/>
              <a:t> Antibiótico efectivo contra la mayoría de los patógenos probables a encontrar. </a:t>
            </a:r>
            <a:endParaRPr lang="es-AR" dirty="0"/>
          </a:p>
          <a:p>
            <a:pPr lvl="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ü"/>
            </a:pPr>
            <a:r>
              <a:rPr lang="es-ES" dirty="0"/>
              <a:t> Elegir un antibiótico con baja toxicidad. </a:t>
            </a:r>
            <a:endParaRPr lang="es-AR" dirty="0"/>
          </a:p>
          <a:p>
            <a:pPr lvl="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ü"/>
            </a:pPr>
            <a:r>
              <a:rPr lang="es-ES" dirty="0"/>
              <a:t> Administrar dosis única EV preoperatoria - 60 min ?</a:t>
            </a:r>
            <a:endParaRPr lang="es-AR" dirty="0"/>
          </a:p>
          <a:p>
            <a:pPr lvl="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ü"/>
            </a:pPr>
            <a:r>
              <a:rPr lang="es-ES" dirty="0"/>
              <a:t> Administrar una segunda dosis </a:t>
            </a:r>
            <a:r>
              <a:rPr lang="es-ES" dirty="0" err="1"/>
              <a:t>intraoperatoria</a:t>
            </a:r>
            <a:r>
              <a:rPr lang="es-ES" dirty="0"/>
              <a:t>, si el tiempo quirúrgico es mayor de 4 horas.</a:t>
            </a:r>
            <a:endParaRPr lang="es-AR" dirty="0"/>
          </a:p>
          <a:p>
            <a:pPr lvl="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ü"/>
            </a:pPr>
            <a:r>
              <a:rPr lang="es-ES" dirty="0"/>
              <a:t> Dar 2 </a:t>
            </a:r>
            <a:r>
              <a:rPr lang="es-ES" dirty="0" err="1"/>
              <a:t>ó</a:t>
            </a:r>
            <a:r>
              <a:rPr lang="es-ES" dirty="0"/>
              <a:t> 3 dosis postoperatoria. No extender más de 24 horas. </a:t>
            </a:r>
            <a:endParaRPr lang="es-AR" dirty="0"/>
          </a:p>
          <a:p>
            <a:pPr>
              <a:buClr>
                <a:schemeClr val="tx1"/>
              </a:buClr>
              <a:buFont typeface="Wingdings" pitchFamily="2" charset="2"/>
              <a:buChar char="ü"/>
            </a:pP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36235645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3" name="Rectangle 3"/>
          <p:cNvSpPr>
            <a:spLocks noGrp="1" noChangeArrowheads="1"/>
          </p:cNvSpPr>
          <p:nvPr>
            <p:ph type="title"/>
          </p:nvPr>
        </p:nvSpPr>
        <p:spPr>
          <a:xfrm>
            <a:off x="539552" y="404664"/>
            <a:ext cx="8007424" cy="1143000"/>
          </a:xfrm>
          <a:noFill/>
        </p:spPr>
        <p:txBody>
          <a:bodyPr>
            <a:normAutofit/>
          </a:bodyPr>
          <a:lstStyle/>
          <a:p>
            <a:r>
              <a:rPr lang="es-ES" sz="3600" dirty="0">
                <a:solidFill>
                  <a:schemeClr val="tx2">
                    <a:lumMod val="75000"/>
                  </a:schemeClr>
                </a:solidFill>
                <a:cs typeface="Times New Roman" charset="0"/>
              </a:rPr>
              <a:t>Clasificación de las Cirugías </a:t>
            </a:r>
          </a:p>
        </p:txBody>
      </p:sp>
      <p:sp>
        <p:nvSpPr>
          <p:cNvPr id="61442" name="Rectangle 2"/>
          <p:cNvSpPr>
            <a:spLocks noGrp="1" noChangeArrowheads="1"/>
          </p:cNvSpPr>
          <p:nvPr>
            <p:ph idx="1"/>
          </p:nvPr>
        </p:nvSpPr>
        <p:spPr>
          <a:xfrm>
            <a:off x="395536" y="1844824"/>
            <a:ext cx="7772400" cy="4392612"/>
          </a:xfrm>
        </p:spPr>
        <p:txBody>
          <a:bodyPr/>
          <a:lstStyle/>
          <a:p>
            <a:pPr marL="0" indent="0">
              <a:buClr>
                <a:srgbClr val="FFFF00"/>
              </a:buClr>
              <a:buNone/>
            </a:pPr>
            <a:r>
              <a:rPr lang="es-MX" sz="2800" dirty="0"/>
              <a:t>De acuerdo a  la complejidad</a:t>
            </a:r>
          </a:p>
          <a:p>
            <a:pPr marL="0" indent="0">
              <a:buNone/>
            </a:pPr>
            <a:r>
              <a:rPr lang="es-MX" sz="2800" dirty="0"/>
              <a:t>            Menor</a:t>
            </a:r>
          </a:p>
          <a:p>
            <a:pPr marL="0" indent="0">
              <a:buNone/>
            </a:pPr>
            <a:r>
              <a:rPr lang="es-MX" sz="2800" dirty="0"/>
              <a:t>            Mediana</a:t>
            </a:r>
          </a:p>
          <a:p>
            <a:pPr marL="0" indent="0">
              <a:buNone/>
            </a:pPr>
            <a:r>
              <a:rPr lang="es-MX" sz="2800" dirty="0"/>
              <a:t>            Mayor</a:t>
            </a:r>
          </a:p>
          <a:p>
            <a:pPr>
              <a:buFont typeface="Wingdings" pitchFamily="2" charset="2"/>
              <a:buChar char="Ø"/>
            </a:pPr>
            <a:endParaRPr lang="es-MX" sz="2800" dirty="0"/>
          </a:p>
          <a:p>
            <a:pPr marL="0" indent="0">
              <a:buClr>
                <a:srgbClr val="FFFF00"/>
              </a:buClr>
              <a:buNone/>
            </a:pPr>
            <a:r>
              <a:rPr lang="es-MX" sz="2800" dirty="0"/>
              <a:t>De acuerdo a la contaminación</a:t>
            </a:r>
          </a:p>
          <a:p>
            <a:pPr marL="0" indent="0">
              <a:buNone/>
            </a:pPr>
            <a:r>
              <a:rPr lang="es-MX" sz="2800" dirty="0"/>
              <a:t>             Limpias</a:t>
            </a:r>
          </a:p>
          <a:p>
            <a:pPr marL="0" indent="0">
              <a:buNone/>
            </a:pPr>
            <a:r>
              <a:rPr lang="es-MX" sz="2800" dirty="0"/>
              <a:t>             Sucias</a:t>
            </a:r>
            <a:endParaRPr lang="es-ES" sz="2800" dirty="0"/>
          </a:p>
        </p:txBody>
      </p:sp>
    </p:spTree>
    <p:extLst>
      <p:ext uri="{BB962C8B-B14F-4D97-AF65-F5344CB8AC3E}">
        <p14:creationId xmlns:p14="http://schemas.microsoft.com/office/powerpoint/2010/main" val="9089829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116632"/>
            <a:ext cx="8208912" cy="1419944"/>
          </a:xfrm>
        </p:spPr>
        <p:txBody>
          <a:bodyPr>
            <a:normAutofit/>
          </a:bodyPr>
          <a:lstStyle/>
          <a:p>
            <a:pPr algn="ctr"/>
            <a:r>
              <a:rPr lang="es-ES" sz="3600" dirty="0">
                <a:solidFill>
                  <a:schemeClr val="bg1"/>
                </a:solidFill>
                <a:latin typeface="+mn-lt"/>
                <a:cs typeface="Times New Roman" charset="0"/>
              </a:rPr>
              <a:t>Clasificación de las intervenciones de   </a:t>
            </a:r>
            <a:r>
              <a:rPr lang="es-ES" sz="3600" dirty="0" err="1">
                <a:solidFill>
                  <a:schemeClr val="tx2">
                    <a:lumMod val="75000"/>
                  </a:schemeClr>
                </a:solidFill>
                <a:latin typeface="+mn-lt"/>
                <a:cs typeface="Times New Roman" charset="0"/>
              </a:rPr>
              <a:t>De</a:t>
            </a:r>
            <a:r>
              <a:rPr lang="es-ES" sz="3600" dirty="0">
                <a:solidFill>
                  <a:schemeClr val="tx2">
                    <a:lumMod val="75000"/>
                  </a:schemeClr>
                </a:solidFill>
                <a:latin typeface="+mn-lt"/>
                <a:cs typeface="Times New Roman" charset="0"/>
              </a:rPr>
              <a:t>   acuerdo a su intención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idx="1"/>
          </p:nvPr>
        </p:nvSpPr>
        <p:spPr>
          <a:xfrm>
            <a:off x="539552" y="1844824"/>
            <a:ext cx="7772400" cy="5039162"/>
          </a:xfrm>
        </p:spPr>
        <p:txBody>
          <a:bodyPr>
            <a:normAutofit/>
          </a:bodyPr>
          <a:lstStyle/>
          <a:p>
            <a:pPr>
              <a:buClr>
                <a:schemeClr val="tx1"/>
              </a:buClr>
              <a:buFont typeface="Wingdings" pitchFamily="2" charset="2"/>
              <a:buChar char="ü"/>
              <a:defRPr/>
            </a:pPr>
            <a:r>
              <a:rPr lang="es-ES" dirty="0">
                <a:latin typeface="+mj-lt"/>
                <a:cs typeface="Times New Roman" pitchFamily="18" charset="0"/>
              </a:rPr>
              <a:t> Intervenciones de intención curativa</a:t>
            </a:r>
          </a:p>
          <a:p>
            <a:pPr>
              <a:buClr>
                <a:schemeClr val="tx1"/>
              </a:buClr>
              <a:buFont typeface="Wingdings" pitchFamily="2" charset="2"/>
              <a:buChar char="ü"/>
              <a:defRPr/>
            </a:pPr>
            <a:endParaRPr lang="es-ES" dirty="0">
              <a:latin typeface="+mj-lt"/>
              <a:cs typeface="Times New Roman" pitchFamily="18" charset="0"/>
            </a:endParaRPr>
          </a:p>
          <a:p>
            <a:pPr>
              <a:buClr>
                <a:schemeClr val="tx1"/>
              </a:buClr>
              <a:buFont typeface="Wingdings" pitchFamily="2" charset="2"/>
              <a:buChar char="ü"/>
              <a:defRPr/>
            </a:pPr>
            <a:r>
              <a:rPr lang="es-ES" dirty="0">
                <a:latin typeface="+mj-lt"/>
                <a:cs typeface="Times New Roman" pitchFamily="18" charset="0"/>
              </a:rPr>
              <a:t> Intervenciones de intención paliativa</a:t>
            </a:r>
          </a:p>
          <a:p>
            <a:pPr marL="0" indent="0">
              <a:buClr>
                <a:schemeClr val="tx1"/>
              </a:buClr>
              <a:buNone/>
              <a:defRPr/>
            </a:pPr>
            <a:r>
              <a:rPr lang="es-ES" dirty="0">
                <a:latin typeface="+mj-lt"/>
                <a:cs typeface="Times New Roman" pitchFamily="18" charset="0"/>
              </a:rPr>
              <a:t>     simplemente técnicas tendientes a permitir la   </a:t>
            </a:r>
          </a:p>
          <a:p>
            <a:pPr marL="0" indent="0">
              <a:buClr>
                <a:schemeClr val="tx1"/>
              </a:buClr>
              <a:buNone/>
              <a:defRPr/>
            </a:pPr>
            <a:r>
              <a:rPr lang="es-ES" dirty="0">
                <a:latin typeface="+mj-lt"/>
                <a:cs typeface="Times New Roman" pitchFamily="18" charset="0"/>
              </a:rPr>
              <a:t>     realización de una terapéutica más compleja. </a:t>
            </a:r>
          </a:p>
          <a:p>
            <a:pPr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ü"/>
              <a:defRPr/>
            </a:pPr>
            <a:endParaRPr lang="es-ES" dirty="0">
              <a:latin typeface="+mj-lt"/>
              <a:cs typeface="Times New Roman" pitchFamily="18" charset="0"/>
            </a:endParaRPr>
          </a:p>
          <a:p>
            <a:pPr marL="0" indent="0">
              <a:buClr>
                <a:schemeClr val="tx1"/>
              </a:buClr>
              <a:buNone/>
              <a:defRPr/>
            </a:pPr>
            <a:r>
              <a:rPr lang="es-MX" dirty="0">
                <a:latin typeface="+mj-lt"/>
                <a:cs typeface="Times New Roman" pitchFamily="18" charset="0"/>
              </a:rPr>
              <a:t>      </a:t>
            </a:r>
          </a:p>
          <a:p>
            <a:pPr marL="0" indent="0">
              <a:buClr>
                <a:schemeClr val="tx1"/>
              </a:buClr>
              <a:buNone/>
              <a:defRPr/>
            </a:pPr>
            <a:r>
              <a:rPr lang="es-MX" dirty="0">
                <a:latin typeface="+mj-lt"/>
                <a:cs typeface="Times New Roman" pitchFamily="18" charset="0"/>
              </a:rPr>
              <a:t> </a:t>
            </a:r>
            <a:r>
              <a:rPr lang="es-ES" dirty="0">
                <a:latin typeface="+mj-lt"/>
                <a:cs typeface="Times New Roman" pitchFamily="18" charset="0"/>
              </a:rPr>
              <a:t>Ej.: Flebotomías para permitir alimentación</a:t>
            </a:r>
            <a:r>
              <a:rPr lang="es-MX" dirty="0">
                <a:latin typeface="+mj-lt"/>
                <a:cs typeface="Times New Roman" pitchFamily="18" charset="0"/>
              </a:rPr>
              <a:t>,</a:t>
            </a:r>
            <a:r>
              <a:rPr lang="es-ES" dirty="0">
                <a:latin typeface="+mj-lt"/>
                <a:cs typeface="Times New Roman" pitchFamily="18" charset="0"/>
              </a:rPr>
              <a:t> </a:t>
            </a:r>
            <a:r>
              <a:rPr lang="es-ES" dirty="0" err="1">
                <a:latin typeface="+mj-lt"/>
                <a:cs typeface="Times New Roman" pitchFamily="18" charset="0"/>
              </a:rPr>
              <a:t>Shunts</a:t>
            </a:r>
            <a:r>
              <a:rPr lang="es-ES" dirty="0">
                <a:latin typeface="+mj-lt"/>
                <a:cs typeface="Times New Roman" pitchFamily="18" charset="0"/>
              </a:rPr>
              <a:t> </a:t>
            </a:r>
            <a:r>
              <a:rPr lang="es-ES" dirty="0" err="1">
                <a:latin typeface="+mj-lt"/>
                <a:cs typeface="Times New Roman" pitchFamily="18" charset="0"/>
              </a:rPr>
              <a:t>arteriovenosos</a:t>
            </a:r>
            <a:r>
              <a:rPr lang="es-MX" dirty="0">
                <a:latin typeface="+mj-lt"/>
                <a:cs typeface="Times New Roman" pitchFamily="18" charset="0"/>
              </a:rPr>
              <a:t> </a:t>
            </a:r>
            <a:r>
              <a:rPr lang="es-ES" dirty="0">
                <a:latin typeface="+mj-lt"/>
                <a:cs typeface="Times New Roman" pitchFamily="18" charset="0"/>
              </a:rPr>
              <a:t>para realizar diálisis, </a:t>
            </a:r>
            <a:r>
              <a:rPr lang="es-ES" dirty="0" err="1">
                <a:latin typeface="+mj-lt"/>
                <a:cs typeface="Times New Roman" pitchFamily="18" charset="0"/>
              </a:rPr>
              <a:t>colostomia</a:t>
            </a:r>
            <a:r>
              <a:rPr lang="es-ES" dirty="0">
                <a:latin typeface="+mj-lt"/>
                <a:cs typeface="Times New Roman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5914950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476672"/>
            <a:ext cx="8062664" cy="1143000"/>
          </a:xfrm>
        </p:spPr>
        <p:txBody>
          <a:bodyPr>
            <a:normAutofit/>
          </a:bodyPr>
          <a:lstStyle/>
          <a:p>
            <a:r>
              <a:rPr lang="es-MX" sz="3600" dirty="0">
                <a:solidFill>
                  <a:schemeClr val="tx2">
                    <a:lumMod val="75000"/>
                  </a:schemeClr>
                </a:solidFill>
                <a:cs typeface="Times New Roman" charset="0"/>
              </a:rPr>
              <a:t>Periodos de la cirugía</a:t>
            </a:r>
            <a:endParaRPr lang="es-ES" sz="3600" dirty="0">
              <a:solidFill>
                <a:schemeClr val="tx2">
                  <a:lumMod val="75000"/>
                </a:schemeClr>
              </a:solidFill>
              <a:cs typeface="Times New Roman" charset="0"/>
            </a:endParaRPr>
          </a:p>
        </p:txBody>
      </p:sp>
      <p:sp>
        <p:nvSpPr>
          <p:cNvPr id="44035" name="Rectangle 3"/>
          <p:cNvSpPr>
            <a:spLocks noGrp="1" noChangeArrowheads="1"/>
          </p:cNvSpPr>
          <p:nvPr>
            <p:ph idx="1"/>
          </p:nvPr>
        </p:nvSpPr>
        <p:spPr>
          <a:xfrm>
            <a:off x="1907704" y="1844824"/>
            <a:ext cx="6798146" cy="5027464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ü"/>
              <a:defRPr/>
            </a:pPr>
            <a:r>
              <a:rPr lang="es-ES" sz="2400" i="1" dirty="0">
                <a:latin typeface="+mj-lt"/>
                <a:cs typeface="Times New Roman" pitchFamily="18" charset="0"/>
              </a:rPr>
              <a:t>Preoperatorio</a:t>
            </a:r>
          </a:p>
          <a:p>
            <a:pPr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ü"/>
              <a:defRPr/>
            </a:pPr>
            <a:endParaRPr lang="es-MX" sz="2400" dirty="0">
              <a:latin typeface="+mj-lt"/>
              <a:cs typeface="Times New Roman" pitchFamily="18" charset="0"/>
            </a:endParaRPr>
          </a:p>
          <a:p>
            <a:pPr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ü"/>
              <a:defRPr/>
            </a:pPr>
            <a:r>
              <a:rPr lang="es-MX" sz="2400" i="1" dirty="0" err="1">
                <a:latin typeface="+mj-lt"/>
                <a:cs typeface="Times New Roman" pitchFamily="18" charset="0"/>
              </a:rPr>
              <a:t>Intraoperatorio</a:t>
            </a:r>
            <a:endParaRPr lang="es-MX" sz="2400" i="1" dirty="0">
              <a:latin typeface="+mj-lt"/>
              <a:cs typeface="Times New Roman" pitchFamily="18" charset="0"/>
            </a:endParaRPr>
          </a:p>
          <a:p>
            <a:pPr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ü"/>
              <a:defRPr/>
            </a:pPr>
            <a:endParaRPr lang="es-MX" sz="2400" dirty="0">
              <a:latin typeface="+mj-lt"/>
              <a:cs typeface="Times New Roman" pitchFamily="18" charset="0"/>
            </a:endParaRPr>
          </a:p>
          <a:p>
            <a:pPr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ü"/>
              <a:defRPr/>
            </a:pPr>
            <a:r>
              <a:rPr lang="es-ES" sz="2400" i="1" dirty="0">
                <a:latin typeface="+mj-lt"/>
                <a:cs typeface="Times New Roman" pitchFamily="18" charset="0"/>
              </a:rPr>
              <a:t>Post-operatorio</a:t>
            </a:r>
          </a:p>
          <a:p>
            <a:pPr marL="0" indent="0">
              <a:lnSpc>
                <a:spcPct val="90000"/>
              </a:lnSpc>
              <a:buClr>
                <a:schemeClr val="tx1"/>
              </a:buClr>
              <a:buNone/>
              <a:defRPr/>
            </a:pPr>
            <a:endParaRPr lang="es-ES" sz="2400" dirty="0">
              <a:latin typeface="+mj-lt"/>
              <a:cs typeface="Times New Roman" pitchFamily="18" charset="0"/>
            </a:endParaRPr>
          </a:p>
          <a:p>
            <a:pPr marL="0" indent="0">
              <a:lnSpc>
                <a:spcPct val="90000"/>
              </a:lnSpc>
              <a:buClr>
                <a:schemeClr val="tx1"/>
              </a:buClr>
              <a:buNone/>
              <a:defRPr/>
            </a:pPr>
            <a:r>
              <a:rPr lang="es-ES" sz="2400" dirty="0">
                <a:latin typeface="+mj-lt"/>
                <a:cs typeface="Times New Roman" pitchFamily="18" charset="0"/>
              </a:rPr>
              <a:t>             </a:t>
            </a:r>
            <a:r>
              <a:rPr lang="es-MX" sz="2400" dirty="0">
                <a:solidFill>
                  <a:schemeClr val="accent1">
                    <a:lumMod val="50000"/>
                  </a:schemeClr>
                </a:solidFill>
                <a:latin typeface="+mj-lt"/>
                <a:cs typeface="Times New Roman" pitchFamily="18" charset="0"/>
              </a:rPr>
              <a:t>Inmediato</a:t>
            </a:r>
          </a:p>
          <a:p>
            <a:pPr marL="0" indent="0">
              <a:lnSpc>
                <a:spcPct val="90000"/>
              </a:lnSpc>
              <a:buClr>
                <a:schemeClr val="tx1"/>
              </a:buClr>
              <a:buNone/>
              <a:defRPr/>
            </a:pPr>
            <a:r>
              <a:rPr lang="es-MX" sz="2400" dirty="0">
                <a:solidFill>
                  <a:schemeClr val="accent1">
                    <a:lumMod val="50000"/>
                  </a:schemeClr>
                </a:solidFill>
                <a:latin typeface="+mj-lt"/>
                <a:cs typeface="Times New Roman" pitchFamily="18" charset="0"/>
              </a:rPr>
              <a:t>	  Mediato </a:t>
            </a:r>
          </a:p>
          <a:p>
            <a:pPr marL="0" indent="0">
              <a:lnSpc>
                <a:spcPct val="90000"/>
              </a:lnSpc>
              <a:buClr>
                <a:schemeClr val="tx1"/>
              </a:buClr>
              <a:buNone/>
              <a:defRPr/>
            </a:pPr>
            <a:r>
              <a:rPr lang="es-MX" sz="2400" dirty="0">
                <a:solidFill>
                  <a:schemeClr val="accent1">
                    <a:lumMod val="50000"/>
                  </a:schemeClr>
                </a:solidFill>
                <a:latin typeface="+mj-lt"/>
                <a:cs typeface="Times New Roman" pitchFamily="18" charset="0"/>
              </a:rPr>
              <a:t>             Alejado</a:t>
            </a:r>
            <a:br>
              <a:rPr lang="es-E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endParaRPr lang="es-ES" sz="24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50001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3600" dirty="0">
                <a:solidFill>
                  <a:schemeClr val="tx2">
                    <a:lumMod val="75000"/>
                  </a:schemeClr>
                </a:solidFill>
              </a:rPr>
              <a:t>Tiempos esenciales 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>
          <a:xfrm>
            <a:off x="971600" y="2202286"/>
            <a:ext cx="6953200" cy="4271665"/>
          </a:xfrm>
        </p:spPr>
        <p:txBody>
          <a:bodyPr/>
          <a:lstStyle/>
          <a:p>
            <a:pPr>
              <a:lnSpc>
                <a:spcPct val="200000"/>
              </a:lnSpc>
              <a:buClr>
                <a:schemeClr val="tx1"/>
              </a:buClr>
              <a:buFont typeface="Wingdings" pitchFamily="2" charset="2"/>
              <a:buChar char="ü"/>
            </a:pPr>
            <a:r>
              <a:rPr lang="es-AR" dirty="0"/>
              <a:t> Diéresis</a:t>
            </a:r>
          </a:p>
          <a:p>
            <a:pPr>
              <a:lnSpc>
                <a:spcPct val="200000"/>
              </a:lnSpc>
              <a:buClr>
                <a:schemeClr val="tx1"/>
              </a:buClr>
              <a:buFont typeface="Wingdings" pitchFamily="2" charset="2"/>
              <a:buChar char="ü"/>
            </a:pPr>
            <a:r>
              <a:rPr lang="es-AR" dirty="0"/>
              <a:t> Operación propiamente dicha</a:t>
            </a:r>
          </a:p>
          <a:p>
            <a:pPr>
              <a:lnSpc>
                <a:spcPct val="200000"/>
              </a:lnSpc>
              <a:buClr>
                <a:schemeClr val="tx1"/>
              </a:buClr>
              <a:buFont typeface="Wingdings" pitchFamily="2" charset="2"/>
              <a:buChar char="ü"/>
            </a:pPr>
            <a:r>
              <a:rPr lang="es-AR" dirty="0"/>
              <a:t> Síntesis</a:t>
            </a:r>
          </a:p>
        </p:txBody>
      </p:sp>
    </p:spTree>
    <p:extLst>
      <p:ext uri="{BB962C8B-B14F-4D97-AF65-F5344CB8AC3E}">
        <p14:creationId xmlns:p14="http://schemas.microsoft.com/office/powerpoint/2010/main" val="19558384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187624" y="836712"/>
            <a:ext cx="6982528" cy="2482966"/>
          </a:xfrm>
        </p:spPr>
        <p:txBody>
          <a:bodyPr>
            <a:normAutofit/>
          </a:bodyPr>
          <a:lstStyle/>
          <a:p>
            <a:r>
              <a:rPr lang="es-AR" sz="3600" dirty="0">
                <a:solidFill>
                  <a:schemeClr val="tx2">
                    <a:lumMod val="75000"/>
                  </a:schemeClr>
                </a:solidFill>
              </a:rPr>
              <a:t>Evaluación </a:t>
            </a:r>
            <a:br>
              <a:rPr lang="es-AR" sz="3600" dirty="0">
                <a:solidFill>
                  <a:schemeClr val="tx2">
                    <a:lumMod val="75000"/>
                  </a:schemeClr>
                </a:solidFill>
              </a:rPr>
            </a:br>
            <a:br>
              <a:rPr lang="es-AR" sz="3600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es-AR" sz="3600" dirty="0">
                <a:solidFill>
                  <a:schemeClr val="tx2">
                    <a:lumMod val="75000"/>
                  </a:schemeClr>
                </a:solidFill>
              </a:rPr>
              <a:t>Preoperatoria</a:t>
            </a:r>
            <a:endParaRPr lang="es-ES" sz="36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dad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lásico de Office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dad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536</TotalTime>
  <Words>1970</Words>
  <Application>Microsoft Macintosh PowerPoint</Application>
  <PresentationFormat>Presentación en pantalla (4:3)</PresentationFormat>
  <Paragraphs>393</Paragraphs>
  <Slides>49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49</vt:i4>
      </vt:variant>
    </vt:vector>
  </HeadingPairs>
  <TitlesOfParts>
    <vt:vector size="55" baseType="lpstr">
      <vt:lpstr>Arial</vt:lpstr>
      <vt:lpstr>Calibri</vt:lpstr>
      <vt:lpstr>Monotype Sorts</vt:lpstr>
      <vt:lpstr>Times New Roman</vt:lpstr>
      <vt:lpstr>Wingdings</vt:lpstr>
      <vt:lpstr>Claridad</vt:lpstr>
      <vt:lpstr>Cirugía  Pre y post operatorio  </vt:lpstr>
      <vt:lpstr>      Cirugía</vt:lpstr>
      <vt:lpstr>El equipo quirúrgico </vt:lpstr>
      <vt:lpstr>Responsabilidad y deberes: </vt:lpstr>
      <vt:lpstr>Clasificación de las Cirugías </vt:lpstr>
      <vt:lpstr>Clasificación de las intervenciones de   De   acuerdo a su intención</vt:lpstr>
      <vt:lpstr>Periodos de la cirugía</vt:lpstr>
      <vt:lpstr>Tiempos esenciales </vt:lpstr>
      <vt:lpstr>Evaluación   Preoperatoria</vt:lpstr>
      <vt:lpstr> 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   Post operatorio</vt:lpstr>
      <vt:lpstr>Presentación de PowerPoint</vt:lpstr>
      <vt:lpstr>Presentación de PowerPoint</vt:lpstr>
      <vt:lpstr>Complicaciones postoperatorias</vt:lpstr>
      <vt:lpstr>Causas</vt:lpstr>
      <vt:lpstr>Complicaciones</vt:lpstr>
      <vt:lpstr>Complicaciones</vt:lpstr>
      <vt:lpstr>Locales</vt:lpstr>
      <vt:lpstr>Generales</vt:lpstr>
      <vt:lpstr>Factores predisponentes</vt:lpstr>
      <vt:lpstr>De la cavidad</vt:lpstr>
      <vt:lpstr>De la cavidad</vt:lpstr>
      <vt:lpstr>Clasificación Eventos Adversos IO de Kaafarani</vt:lpstr>
      <vt:lpstr>Clasificación de Dindo - Clavien</vt:lpstr>
      <vt:lpstr>Clasificación CCI (Comprehensive Complication Index)</vt:lpstr>
      <vt:lpstr>Métodos complementarios</vt:lpstr>
      <vt:lpstr>  Antibiótico profilaxis pre quirúrgica  </vt:lpstr>
      <vt:lpstr>Clasificación de las cirugías</vt:lpstr>
      <vt:lpstr>      Clasificación de las cirugías </vt:lpstr>
      <vt:lpstr>      Clasificación de las cirugías</vt:lpstr>
      <vt:lpstr>      Clasificación de las cirugías</vt:lpstr>
      <vt:lpstr>      Clasificación de las cirugías</vt:lpstr>
      <vt:lpstr> Antibiótico profilaxis prequirúrgica</vt:lpstr>
      <vt:lpstr>     Factores de riesgo </vt:lpstr>
      <vt:lpstr> Principios de la profilaxis prequirúrgica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Evaluación Preoperatoria</dc:title>
  <dc:creator>Martinez Lascano Fernando</dc:creator>
  <cp:lastModifiedBy>Lucas Granero</cp:lastModifiedBy>
  <cp:revision>64</cp:revision>
  <dcterms:created xsi:type="dcterms:W3CDTF">2008-04-24T22:59:52Z</dcterms:created>
  <dcterms:modified xsi:type="dcterms:W3CDTF">2021-05-26T18:58:58Z</dcterms:modified>
</cp:coreProperties>
</file>