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1"/>
  </p:notesMasterIdLst>
  <p:sldIdLst>
    <p:sldId id="314" r:id="rId2"/>
    <p:sldId id="307" r:id="rId3"/>
    <p:sldId id="311" r:id="rId4"/>
    <p:sldId id="324" r:id="rId5"/>
    <p:sldId id="308" r:id="rId6"/>
    <p:sldId id="309" r:id="rId7"/>
    <p:sldId id="310" r:id="rId8"/>
    <p:sldId id="313" r:id="rId9"/>
    <p:sldId id="256" r:id="rId10"/>
    <p:sldId id="257" r:id="rId11"/>
    <p:sldId id="258" r:id="rId12"/>
    <p:sldId id="259" r:id="rId13"/>
    <p:sldId id="260" r:id="rId14"/>
    <p:sldId id="315" r:id="rId15"/>
    <p:sldId id="261" r:id="rId16"/>
    <p:sldId id="316" r:id="rId17"/>
    <p:sldId id="262" r:id="rId18"/>
    <p:sldId id="317" r:id="rId19"/>
    <p:sldId id="263" r:id="rId20"/>
    <p:sldId id="318" r:id="rId21"/>
    <p:sldId id="264" r:id="rId22"/>
    <p:sldId id="319" r:id="rId23"/>
    <p:sldId id="265" r:id="rId24"/>
    <p:sldId id="320" r:id="rId25"/>
    <p:sldId id="321" r:id="rId26"/>
    <p:sldId id="266" r:id="rId27"/>
    <p:sldId id="322" r:id="rId28"/>
    <p:sldId id="267" r:id="rId29"/>
    <p:sldId id="269" r:id="rId30"/>
    <p:sldId id="270" r:id="rId31"/>
    <p:sldId id="271" r:id="rId32"/>
    <p:sldId id="272" r:id="rId33"/>
    <p:sldId id="273" r:id="rId34"/>
    <p:sldId id="275" r:id="rId35"/>
    <p:sldId id="276" r:id="rId36"/>
    <p:sldId id="277" r:id="rId37"/>
    <p:sldId id="326" r:id="rId38"/>
    <p:sldId id="325" r:id="rId39"/>
    <p:sldId id="327" r:id="rId40"/>
    <p:sldId id="278" r:id="rId41"/>
    <p:sldId id="296" r:id="rId42"/>
    <p:sldId id="279" r:id="rId43"/>
    <p:sldId id="297" r:id="rId44"/>
    <p:sldId id="298" r:id="rId45"/>
    <p:sldId id="299" r:id="rId46"/>
    <p:sldId id="300" r:id="rId47"/>
    <p:sldId id="304" r:id="rId48"/>
    <p:sldId id="306" r:id="rId49"/>
    <p:sldId id="305" r:id="rId5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 autoAdjust="0"/>
    <p:restoredTop sz="91379" autoAdjust="0"/>
  </p:normalViewPr>
  <p:slideViewPr>
    <p:cSldViewPr>
      <p:cViewPr varScale="1">
        <p:scale>
          <a:sx n="100" d="100"/>
          <a:sy n="100" d="100"/>
        </p:scale>
        <p:origin x="19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B5E8-8A2B-45E4-86B1-3799DF06B759}" type="datetimeFigureOut">
              <a:rPr lang="es-AR" smtClean="0"/>
              <a:t>26/5/21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98E5C-DD14-4742-88C2-B94A8B86AF9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272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E42893-F936-4BF1-9ACE-5633CB9B5F1D}" type="datetimeFigureOut">
              <a:rPr lang="es-ES" smtClean="0"/>
              <a:pPr/>
              <a:t>26/5/21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34E7214-0C7C-4585-A596-6E2B673685F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sessurgery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558592" cy="2016224"/>
          </a:xfrm>
        </p:spPr>
        <p:txBody>
          <a:bodyPr>
            <a:normAutofit fontScale="90000"/>
          </a:bodyPr>
          <a:lstStyle/>
          <a:p>
            <a:r>
              <a:rPr lang="es-ES" sz="4000" b="1" dirty="0">
                <a:solidFill>
                  <a:schemeClr val="tx1"/>
                </a:solidFill>
                <a:latin typeface="+mn-lt"/>
              </a:rPr>
              <a:t>Cirugía</a:t>
            </a:r>
            <a:br>
              <a:rPr lang="es-ES" sz="4000" b="1" dirty="0">
                <a:solidFill>
                  <a:schemeClr val="tx1"/>
                </a:solidFill>
                <a:latin typeface="+mn-lt"/>
              </a:rPr>
            </a:br>
            <a:br>
              <a:rPr lang="es-ES" sz="4000" b="1" dirty="0">
                <a:solidFill>
                  <a:schemeClr val="tx1"/>
                </a:solidFill>
                <a:latin typeface="+mn-lt"/>
              </a:rPr>
            </a:br>
            <a:r>
              <a:rPr lang="es-ES" sz="4000" b="1" dirty="0">
                <a:solidFill>
                  <a:schemeClr val="tx1"/>
                </a:solidFill>
                <a:latin typeface="+mn-lt"/>
              </a:rPr>
              <a:t>Pre y post operatorio</a:t>
            </a:r>
            <a:br>
              <a:rPr lang="es-ES" sz="4000" b="1" dirty="0">
                <a:solidFill>
                  <a:schemeClr val="tx1"/>
                </a:solidFill>
                <a:latin typeface="+mn-lt"/>
              </a:rPr>
            </a:br>
            <a:r>
              <a:rPr lang="es-ES" sz="4400" i="1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908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AR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215370" cy="6000792"/>
          </a:xfrm>
        </p:spPr>
        <p:txBody>
          <a:bodyPr/>
          <a:lstStyle/>
          <a:p>
            <a:pPr algn="ctr">
              <a:buNone/>
            </a:pPr>
            <a:endParaRPr lang="es-AR" sz="1600" u="sng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2800" u="sng" dirty="0">
                <a:solidFill>
                  <a:schemeClr val="tx2">
                    <a:lumMod val="75000"/>
                  </a:schemeClr>
                </a:solidFill>
              </a:rPr>
              <a:t>Preoperatorio</a:t>
            </a:r>
            <a:r>
              <a:rPr lang="es-AR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endParaRPr lang="es-AR" sz="1100" dirty="0"/>
          </a:p>
          <a:p>
            <a:pPr>
              <a:buNone/>
            </a:pPr>
            <a:r>
              <a:rPr lang="es-AR" sz="2800" dirty="0"/>
              <a:t>Tiempo que transcurre desde la indicación de la cirugía hasta que se lleva  a cabo.</a:t>
            </a:r>
          </a:p>
          <a:p>
            <a:pPr>
              <a:buNone/>
            </a:pPr>
            <a:endParaRPr lang="es-AR" sz="2800" dirty="0"/>
          </a:p>
          <a:p>
            <a:pPr>
              <a:buNone/>
            </a:pPr>
            <a:r>
              <a:rPr lang="es-AR" sz="2800" dirty="0"/>
              <a:t>Comprende: </a:t>
            </a:r>
          </a:p>
          <a:p>
            <a:pPr marL="722313" indent="-88900">
              <a:buClrTx/>
              <a:buFont typeface="Wingdings" pitchFamily="2" charset="2"/>
              <a:buChar char="ü"/>
            </a:pPr>
            <a:r>
              <a:rPr lang="es-AR" sz="2800" dirty="0"/>
              <a:t> Evaluación clínica</a:t>
            </a:r>
          </a:p>
          <a:p>
            <a:pPr marL="900113" indent="-266700">
              <a:buClrTx/>
              <a:buFont typeface="Wingdings" pitchFamily="2" charset="2"/>
              <a:buChar char="ü"/>
            </a:pPr>
            <a:r>
              <a:rPr lang="es-AR" sz="2800" dirty="0"/>
              <a:t> Prevención y manejo de las complicaciones</a:t>
            </a:r>
          </a:p>
          <a:p>
            <a:pPr marL="633413" indent="0">
              <a:buClrTx/>
              <a:buFont typeface="Wingdings" pitchFamily="2" charset="2"/>
              <a:buChar char="ü"/>
            </a:pPr>
            <a:r>
              <a:rPr lang="es-AR" sz="2800" dirty="0"/>
              <a:t> Estimación del riesgo</a:t>
            </a:r>
          </a:p>
          <a:p>
            <a:pPr marL="633413" indent="0">
              <a:buClrTx/>
              <a:buFont typeface="Wingdings" pitchFamily="2" charset="2"/>
              <a:buChar char="ü"/>
            </a:pPr>
            <a:r>
              <a:rPr lang="es-AR" sz="2800" dirty="0"/>
              <a:t> Preparación sicológica</a:t>
            </a:r>
          </a:p>
          <a:p>
            <a:pPr marL="273050" indent="-7938">
              <a:buFont typeface="Wingdings" pitchFamily="2" charset="2"/>
              <a:buChar char="ü"/>
            </a:pP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642918"/>
            <a:ext cx="8143932" cy="5929354"/>
          </a:xfrm>
        </p:spPr>
        <p:txBody>
          <a:bodyPr>
            <a:normAutofit lnSpcReduction="10000"/>
          </a:bodyPr>
          <a:lstStyle/>
          <a:p>
            <a:pPr marL="273050" indent="-7938"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Riesgo Quirúrgico</a:t>
            </a:r>
          </a:p>
          <a:p>
            <a:pPr marL="273050" indent="-7938">
              <a:buNone/>
            </a:pPr>
            <a:endParaRPr lang="es-AR" dirty="0"/>
          </a:p>
          <a:p>
            <a:pPr marL="273050" indent="-7938">
              <a:buNone/>
            </a:pPr>
            <a:r>
              <a:rPr lang="es-AR" sz="2800" dirty="0"/>
              <a:t>Probabilidad que ocurran resultados adversos, enfermedad o muerte como consecuencia de la cirugía. </a:t>
            </a:r>
          </a:p>
          <a:p>
            <a:pPr marL="273050" indent="-7938">
              <a:buNone/>
            </a:pPr>
            <a:endParaRPr lang="es-AR" sz="2800" dirty="0"/>
          </a:p>
          <a:p>
            <a:pPr marL="273050" indent="-7938">
              <a:buNone/>
            </a:pPr>
            <a:r>
              <a:rPr lang="es-AR" sz="2800" dirty="0"/>
              <a:t>Depende de:</a:t>
            </a:r>
          </a:p>
          <a:p>
            <a:pPr marL="900113" indent="87313">
              <a:buClr>
                <a:schemeClr val="tx1"/>
              </a:buClr>
              <a:buFont typeface="Wingdings" pitchFamily="2" charset="2"/>
              <a:buChar char="ü"/>
            </a:pPr>
            <a:r>
              <a:rPr lang="es-AR" sz="2800" dirty="0"/>
              <a:t> Medio asistencial</a:t>
            </a:r>
          </a:p>
          <a:p>
            <a:pPr marL="900113" indent="87313">
              <a:buClr>
                <a:schemeClr val="tx1"/>
              </a:buClr>
              <a:buFont typeface="Wingdings" pitchFamily="2" charset="2"/>
              <a:buChar char="ü"/>
            </a:pPr>
            <a:r>
              <a:rPr lang="es-AR" sz="2800" dirty="0"/>
              <a:t> Técnica anestésica</a:t>
            </a:r>
          </a:p>
          <a:p>
            <a:pPr marL="900113" indent="87313">
              <a:buClr>
                <a:schemeClr val="tx1"/>
              </a:buClr>
              <a:buFont typeface="Wingdings" pitchFamily="2" charset="2"/>
              <a:buChar char="ü"/>
            </a:pPr>
            <a:r>
              <a:rPr lang="es-AR" sz="2800" dirty="0"/>
              <a:t> Equipo quirúrgico</a:t>
            </a:r>
          </a:p>
          <a:p>
            <a:pPr marL="900113" indent="87313">
              <a:buClr>
                <a:schemeClr val="tx1"/>
              </a:buClr>
              <a:buFont typeface="Wingdings" pitchFamily="2" charset="2"/>
              <a:buChar char="ü"/>
            </a:pPr>
            <a:r>
              <a:rPr lang="es-AR" sz="2800" dirty="0"/>
              <a:t> Operación</a:t>
            </a:r>
          </a:p>
          <a:p>
            <a:pPr marL="900113" indent="87313">
              <a:buClr>
                <a:schemeClr val="tx1"/>
              </a:buClr>
              <a:buFont typeface="Wingdings" pitchFamily="2" charset="2"/>
              <a:buChar char="ü"/>
            </a:pPr>
            <a:r>
              <a:rPr lang="es-AR" sz="2800" dirty="0"/>
              <a:t> Condiciones psicofísicas del paciente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435280" cy="604534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Clasificación del riesgo quirúrgico</a:t>
            </a:r>
          </a:p>
          <a:p>
            <a:pPr>
              <a:buNone/>
            </a:pPr>
            <a:endParaRPr lang="es-AR" sz="2800" b="1" i="1" u="sng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AR" sz="2800" u="sng" dirty="0"/>
              <a:t> Riesgo I</a:t>
            </a:r>
            <a:r>
              <a:rPr lang="es-AR" sz="2800" dirty="0"/>
              <a:t>: paciente sano, normal.</a:t>
            </a:r>
          </a:p>
          <a:p>
            <a:pPr>
              <a:buClrTx/>
              <a:buFont typeface="Wingdings" pitchFamily="2" charset="2"/>
              <a:buChar char="ü"/>
            </a:pPr>
            <a:endParaRPr lang="es-AR" sz="1000" dirty="0"/>
          </a:p>
          <a:p>
            <a:pPr>
              <a:buClrTx/>
              <a:buFont typeface="Wingdings" pitchFamily="2" charset="2"/>
              <a:buChar char="ü"/>
            </a:pPr>
            <a:r>
              <a:rPr lang="es-AR" sz="2800" u="sng" dirty="0"/>
              <a:t> Riesgo II</a:t>
            </a:r>
            <a:r>
              <a:rPr lang="es-AR" sz="2800" dirty="0"/>
              <a:t>: enfermedad sistémica leve.</a:t>
            </a:r>
          </a:p>
          <a:p>
            <a:pPr>
              <a:buClrTx/>
              <a:buFont typeface="Wingdings" pitchFamily="2" charset="2"/>
              <a:buChar char="ü"/>
            </a:pPr>
            <a:endParaRPr lang="es-AR" sz="1000" dirty="0"/>
          </a:p>
          <a:p>
            <a:pPr>
              <a:buClrTx/>
              <a:buFont typeface="Wingdings" pitchFamily="2" charset="2"/>
              <a:buChar char="ü"/>
            </a:pPr>
            <a:r>
              <a:rPr lang="es-AR" sz="2800" u="sng" dirty="0"/>
              <a:t> Riesgo III</a:t>
            </a:r>
            <a:r>
              <a:rPr lang="es-AR" sz="2800" dirty="0"/>
              <a:t>: enfermedad sistémica severa. Limitación funcional.</a:t>
            </a:r>
          </a:p>
          <a:p>
            <a:pPr>
              <a:buClrTx/>
              <a:buFont typeface="Wingdings" pitchFamily="2" charset="2"/>
              <a:buChar char="ü"/>
            </a:pPr>
            <a:endParaRPr lang="es-AR" sz="1000" dirty="0"/>
          </a:p>
          <a:p>
            <a:pPr>
              <a:buClrTx/>
              <a:buFont typeface="Wingdings" pitchFamily="2" charset="2"/>
              <a:buChar char="ü"/>
            </a:pPr>
            <a:r>
              <a:rPr lang="es-AR" sz="2800" u="sng" dirty="0"/>
              <a:t> Riesgo IV</a:t>
            </a:r>
            <a:r>
              <a:rPr lang="es-AR" sz="2800" dirty="0"/>
              <a:t>: enfermedad sistémica incapacitante,  con peligro de muerte.</a:t>
            </a:r>
          </a:p>
          <a:p>
            <a:pPr>
              <a:buClrTx/>
              <a:buFont typeface="Wingdings" pitchFamily="2" charset="2"/>
              <a:buChar char="ü"/>
            </a:pPr>
            <a:endParaRPr lang="es-AR" sz="1000" dirty="0"/>
          </a:p>
          <a:p>
            <a:pPr>
              <a:buClrTx/>
              <a:buFont typeface="Wingdings" pitchFamily="2" charset="2"/>
              <a:buChar char="ü"/>
            </a:pPr>
            <a:r>
              <a:rPr lang="es-AR" sz="2800" u="sng" dirty="0"/>
              <a:t> Riesgo V</a:t>
            </a:r>
            <a:r>
              <a:rPr lang="es-AR" sz="2800" dirty="0"/>
              <a:t>: paciente moribundo.</a:t>
            </a:r>
            <a:endParaRPr lang="es-E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363272" cy="624018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Datos relevantes</a:t>
            </a:r>
          </a:p>
          <a:p>
            <a:pPr algn="ctr">
              <a:buNone/>
            </a:pP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es-AR" sz="16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AR" dirty="0"/>
              <a:t> Edad y sexo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AR" dirty="0"/>
              <a:t> Enfermedades sistémicas: HTA, DBT, Insuficiencia renal, enfermedades respiratorias, cardiovasculares, endócrinas, hepáticas, </a:t>
            </a:r>
            <a:r>
              <a:rPr lang="es-AR" dirty="0" err="1"/>
              <a:t>coagulopatías</a:t>
            </a:r>
            <a:endParaRPr lang="es-AR" dirty="0"/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AR" dirty="0"/>
              <a:t> Estado nutricional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AR" dirty="0"/>
              <a:t> Drogas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AR" dirty="0"/>
              <a:t> Embarazo</a:t>
            </a:r>
          </a:p>
          <a:p>
            <a:pPr>
              <a:buClrTx/>
              <a:buFont typeface="Wingdings" pitchFamily="2" charset="2"/>
              <a:buChar char="ü"/>
            </a:pPr>
            <a:endParaRPr lang="es-A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24264"/>
          </a:xfrm>
        </p:spPr>
        <p:txBody>
          <a:bodyPr/>
          <a:lstStyle/>
          <a:p>
            <a:pPr marL="0" indent="0" algn="ctr">
              <a:buClrTx/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Métodos complementarios obligatorios</a:t>
            </a:r>
          </a:p>
          <a:p>
            <a:pPr marL="0" indent="0" algn="ctr">
              <a:buClrTx/>
              <a:buNone/>
            </a:pPr>
            <a:endParaRPr lang="es-AR" b="1" i="1" u="sng" dirty="0"/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 &lt; 40 años: hemograma, glucemia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 40-60 años: hemograma, glucemia, ECG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 &gt; 60 años: hemograma, glucemia, función renal, </a:t>
            </a:r>
          </a:p>
          <a:p>
            <a:pPr marL="0" indent="0">
              <a:lnSpc>
                <a:spcPct val="200000"/>
              </a:lnSpc>
              <a:buClrTx/>
              <a:buNone/>
            </a:pPr>
            <a:r>
              <a:rPr lang="es-AR" dirty="0"/>
              <a:t>       electrolitos, ECG, </a:t>
            </a:r>
            <a:r>
              <a:rPr lang="es-AR" dirty="0" err="1"/>
              <a:t>Rx</a:t>
            </a:r>
            <a:r>
              <a:rPr lang="es-AR" dirty="0"/>
              <a:t> de tórax</a:t>
            </a:r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31050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91264" cy="61882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Hemoglobina</a:t>
            </a:r>
          </a:p>
          <a:p>
            <a:pPr>
              <a:buNone/>
            </a:pPr>
            <a:endParaRPr lang="es-AR" dirty="0">
              <a:solidFill>
                <a:schemeClr val="bg1">
                  <a:lumMod val="95000"/>
                </a:schemeClr>
              </a:solidFill>
            </a:endParaRP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 6-8 gr/dl: aumenta la morbimortalidad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 </a:t>
            </a:r>
            <a:r>
              <a:rPr lang="es-AR" dirty="0" err="1"/>
              <a:t>Hto</a:t>
            </a:r>
            <a:r>
              <a:rPr lang="es-AR" dirty="0"/>
              <a:t> &gt; 50%: 60% de complicaciones </a:t>
            </a:r>
            <a:r>
              <a:rPr lang="es-AR" dirty="0" err="1"/>
              <a:t>trombóticas</a:t>
            </a:r>
            <a:r>
              <a:rPr lang="es-AR" dirty="0"/>
              <a:t> o </a:t>
            </a:r>
          </a:p>
          <a:p>
            <a:pPr marL="0" indent="0">
              <a:lnSpc>
                <a:spcPct val="200000"/>
              </a:lnSpc>
              <a:buClrTx/>
              <a:buNone/>
            </a:pPr>
            <a:r>
              <a:rPr lang="es-AR" dirty="0"/>
              <a:t>             hemorrágicas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Anormal en sujetos asintomáticos: 8% </a:t>
            </a:r>
          </a:p>
          <a:p>
            <a:pPr>
              <a:buClrTx/>
              <a:buFont typeface="Wingdings" pitchFamily="2" charset="2"/>
              <a:buChar char="ü"/>
            </a:pPr>
            <a:endParaRPr lang="es-A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/>
          <a:lstStyle/>
          <a:p>
            <a:pPr marL="0" indent="0" algn="ctr">
              <a:buClrTx/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Radiografía de tórax</a:t>
            </a:r>
          </a:p>
          <a:p>
            <a:pPr>
              <a:buClrTx/>
              <a:buFont typeface="Wingdings" pitchFamily="2" charset="2"/>
              <a:buChar char="ü"/>
            </a:pPr>
            <a:endParaRPr lang="es-AR" dirty="0"/>
          </a:p>
          <a:p>
            <a:pPr marL="0" indent="0">
              <a:buClrTx/>
              <a:buNone/>
            </a:pPr>
            <a:endParaRPr lang="es-AR" dirty="0"/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Siempre en cirugías </a:t>
            </a:r>
            <a:r>
              <a:rPr lang="es-AR" dirty="0" err="1"/>
              <a:t>intratorácicas</a:t>
            </a:r>
            <a:endParaRPr lang="es-AR" dirty="0"/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Sin factores de riesgo cardiopulmonares: anormal: 0,3%</a:t>
            </a:r>
          </a:p>
          <a:p>
            <a:pPr>
              <a:lnSpc>
                <a:spcPct val="200000"/>
              </a:lnSpc>
              <a:buClrTx/>
              <a:buFont typeface="Wingdings" pitchFamily="2" charset="2"/>
              <a:buChar char="ü"/>
            </a:pPr>
            <a:r>
              <a:rPr lang="es-AR" dirty="0"/>
              <a:t> 60 años SIN evidencia de enfermedad torácica: 30 % anormal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11667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3300" dirty="0"/>
          </a:p>
          <a:p>
            <a:pPr algn="ctr">
              <a:buNone/>
            </a:pPr>
            <a:r>
              <a:rPr lang="es-AR" sz="3200" dirty="0"/>
              <a:t>Evaluación Cardiovascular</a:t>
            </a:r>
          </a:p>
          <a:p>
            <a:pPr algn="ctr">
              <a:buNone/>
            </a:pPr>
            <a:r>
              <a:rPr lang="es-AR" sz="3300" dirty="0"/>
              <a:t> </a:t>
            </a:r>
          </a:p>
          <a:p>
            <a:pPr>
              <a:buNone/>
            </a:pPr>
            <a:r>
              <a:rPr lang="es-AR" u="sng" dirty="0"/>
              <a:t>Evaluar</a:t>
            </a:r>
            <a:r>
              <a:rPr lang="es-AR" dirty="0"/>
              <a:t>: </a:t>
            </a:r>
          </a:p>
          <a:p>
            <a:pPr>
              <a:buNone/>
            </a:pPr>
            <a:endParaRPr lang="es-AR" dirty="0"/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/>
              <a:t>Cardiopatía isquémica</a:t>
            </a:r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 err="1"/>
              <a:t>Valvulopatías</a:t>
            </a:r>
            <a:endParaRPr lang="es-AR" dirty="0"/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/>
              <a:t>Insuficiencia cardiaca congestiva</a:t>
            </a:r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/>
              <a:t>Hipertensión arterial</a:t>
            </a:r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/>
              <a:t>Arritmias</a:t>
            </a:r>
          </a:p>
          <a:p>
            <a:pPr marL="1054100" indent="-342900">
              <a:buClrTx/>
              <a:buFont typeface="Wingdings" pitchFamily="2" charset="2"/>
              <a:buChar char="ü"/>
            </a:pPr>
            <a:r>
              <a:rPr lang="es-AR" dirty="0"/>
              <a:t>Trastornos de conducción</a:t>
            </a:r>
          </a:p>
          <a:p>
            <a:pPr marL="711200" indent="0">
              <a:buNone/>
            </a:pPr>
            <a:endParaRPr lang="es-AR" dirty="0"/>
          </a:p>
          <a:p>
            <a:pPr marL="0" indent="0">
              <a:buFont typeface="Wingdings"/>
              <a:buChar char="Ø"/>
            </a:pP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pPr marL="0" indent="0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Índices de riesgo coronario</a:t>
            </a:r>
          </a:p>
          <a:p>
            <a:pPr marL="0" indent="0">
              <a:buNone/>
            </a:pPr>
            <a:endParaRPr lang="es-AR" dirty="0"/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IAM &lt; 6 meses</a:t>
            </a:r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70 años</a:t>
            </a:r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Ingurgitación yugular o 3º ruido</a:t>
            </a:r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Estenosis </a:t>
            </a:r>
            <a:r>
              <a:rPr lang="es-AR" dirty="0" err="1"/>
              <a:t>Ao</a:t>
            </a:r>
            <a:endParaRPr lang="es-AR" dirty="0"/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Arritmia</a:t>
            </a:r>
          </a:p>
          <a:p>
            <a:pPr marL="900113" indent="-188913">
              <a:buClrTx/>
              <a:buFont typeface="Wingdings" pitchFamily="2" charset="2"/>
              <a:buChar char="ü"/>
            </a:pPr>
            <a:r>
              <a:rPr lang="es-AR" dirty="0"/>
              <a:t> K</a:t>
            </a:r>
            <a:r>
              <a:rPr lang="es-AR" baseline="30000" dirty="0"/>
              <a:t>+</a:t>
            </a:r>
            <a:r>
              <a:rPr lang="es-AR" dirty="0"/>
              <a:t> &lt; 3 </a:t>
            </a:r>
            <a:r>
              <a:rPr lang="es-AR" dirty="0" err="1"/>
              <a:t>mEq</a:t>
            </a:r>
            <a:r>
              <a:rPr lang="es-AR" dirty="0"/>
              <a:t>/l </a:t>
            </a:r>
            <a:r>
              <a:rPr lang="es-AR" dirty="0" err="1"/>
              <a:t>ó</a:t>
            </a:r>
            <a:r>
              <a:rPr lang="es-AR" dirty="0"/>
              <a:t> CO</a:t>
            </a:r>
            <a:r>
              <a:rPr lang="es-AR" baseline="-25000" dirty="0"/>
              <a:t>3</a:t>
            </a:r>
            <a:r>
              <a:rPr lang="es-AR" dirty="0"/>
              <a:t>H &lt; 20 </a:t>
            </a:r>
            <a:r>
              <a:rPr lang="es-AR" dirty="0" err="1"/>
              <a:t>mEq</a:t>
            </a:r>
            <a:r>
              <a:rPr lang="es-AR" dirty="0"/>
              <a:t>/l </a:t>
            </a:r>
            <a:r>
              <a:rPr lang="es-AR" dirty="0" err="1"/>
              <a:t>ó</a:t>
            </a:r>
            <a:r>
              <a:rPr lang="es-AR" dirty="0"/>
              <a:t> creatinina &gt; 3 mg% </a:t>
            </a:r>
            <a:r>
              <a:rPr lang="es-AR" dirty="0" err="1"/>
              <a:t>ó</a:t>
            </a:r>
            <a:r>
              <a:rPr lang="es-AR" dirty="0"/>
              <a:t> pO</a:t>
            </a:r>
            <a:r>
              <a:rPr lang="es-AR" baseline="-25000" dirty="0"/>
              <a:t>2</a:t>
            </a:r>
            <a:r>
              <a:rPr lang="es-AR" dirty="0"/>
              <a:t> &lt; 60 </a:t>
            </a:r>
            <a:r>
              <a:rPr lang="es-AR" dirty="0" err="1"/>
              <a:t>mmHg</a:t>
            </a:r>
            <a:r>
              <a:rPr lang="es-AR" dirty="0"/>
              <a:t> </a:t>
            </a:r>
            <a:r>
              <a:rPr lang="es-AR" dirty="0" err="1"/>
              <a:t>ó</a:t>
            </a:r>
            <a:r>
              <a:rPr lang="es-AR" dirty="0"/>
              <a:t> pCo</a:t>
            </a:r>
            <a:r>
              <a:rPr lang="es-AR" baseline="-25000" dirty="0"/>
              <a:t>2</a:t>
            </a:r>
            <a:r>
              <a:rPr lang="es-AR" dirty="0"/>
              <a:t> &gt; 50 </a:t>
            </a:r>
            <a:r>
              <a:rPr lang="es-AR" dirty="0" err="1"/>
              <a:t>mmHg</a:t>
            </a:r>
            <a:r>
              <a:rPr lang="es-AR" dirty="0"/>
              <a:t> </a:t>
            </a:r>
            <a:r>
              <a:rPr lang="es-AR" dirty="0" err="1"/>
              <a:t>ó</a:t>
            </a:r>
            <a:r>
              <a:rPr lang="es-AR" dirty="0"/>
              <a:t> alteración función hepática</a:t>
            </a:r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Procedimiento abdominal, aórtico o torácico</a:t>
            </a:r>
          </a:p>
          <a:p>
            <a:pPr marL="711200" indent="0">
              <a:buClrTx/>
              <a:buFont typeface="Wingdings" pitchFamily="2" charset="2"/>
              <a:buChar char="ü"/>
            </a:pPr>
            <a:r>
              <a:rPr lang="es-AR" dirty="0"/>
              <a:t> Cirugía de urgencia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8296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8640"/>
            <a:ext cx="7467600" cy="61882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Evaluación respiratoria</a:t>
            </a:r>
          </a:p>
          <a:p>
            <a:pPr algn="ctr">
              <a:buNone/>
            </a:pPr>
            <a:endParaRPr lang="es-AR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AR" u="sng" dirty="0"/>
              <a:t>Factores de riesgo</a:t>
            </a:r>
            <a:r>
              <a:rPr lang="es-AR" dirty="0"/>
              <a:t>: </a:t>
            </a:r>
          </a:p>
          <a:p>
            <a:pPr>
              <a:buNone/>
            </a:pPr>
            <a:endParaRPr lang="es-AR" dirty="0"/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Tabaquismo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EPOC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Asma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Cirugía de tórax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Cirugía de abdomen superior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Tiempo de anestesia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Edad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Obesidad</a:t>
            </a:r>
          </a:p>
          <a:p>
            <a:pPr marL="900113" indent="-812800">
              <a:buNone/>
            </a:pPr>
            <a:endParaRPr lang="es-AR" dirty="0">
              <a:solidFill>
                <a:schemeClr val="bg1">
                  <a:lumMod val="95000"/>
                </a:schemeClr>
              </a:solidFill>
            </a:endParaRPr>
          </a:p>
          <a:p>
            <a:pPr marL="900113" indent="0">
              <a:buFont typeface="Wingdings" pitchFamily="2" charset="2"/>
              <a:buChar char="ü"/>
            </a:pPr>
            <a:endParaRPr lang="es-AR" dirty="0">
              <a:solidFill>
                <a:schemeClr val="bg1">
                  <a:lumMod val="95000"/>
                </a:schemeClr>
              </a:solidFill>
            </a:endParaRPr>
          </a:p>
          <a:p>
            <a:pPr marL="900113" indent="0">
              <a:buFont typeface="Wingdings" pitchFamily="2" charset="2"/>
              <a:buChar char="ü"/>
            </a:pPr>
            <a:endParaRPr lang="es-E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7772400" cy="1143000"/>
          </a:xfrm>
        </p:spPr>
        <p:txBody>
          <a:bodyPr/>
          <a:lstStyle/>
          <a:p>
            <a:r>
              <a:rPr lang="es-ES" dirty="0">
                <a:solidFill>
                  <a:srgbClr val="00B050"/>
                </a:solidFill>
                <a:latin typeface="Times New Roman" charset="0"/>
                <a:cs typeface="Times New Roman" charset="0"/>
              </a:rPr>
              <a:t>     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cs typeface="Times New Roman" charset="0"/>
              </a:rPr>
              <a:t>Cirugía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51521" y="2133600"/>
            <a:ext cx="8280920" cy="4495800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FontTx/>
              <a:buNone/>
            </a:pPr>
            <a:r>
              <a:rPr lang="es-MX" sz="3600" dirty="0">
                <a:latin typeface="+mj-lt"/>
                <a:cs typeface="Times New Roman" charset="0"/>
              </a:rPr>
              <a:t>   </a:t>
            </a:r>
            <a:r>
              <a:rPr lang="es-MX" sz="3200" dirty="0">
                <a:latin typeface="+mj-lt"/>
                <a:cs typeface="Times New Roman" charset="0"/>
              </a:rPr>
              <a:t>E</a:t>
            </a:r>
            <a:r>
              <a:rPr lang="es-ES" sz="3200" dirty="0">
                <a:latin typeface="+mj-lt"/>
                <a:cs typeface="Times New Roman" charset="0"/>
              </a:rPr>
              <a:t>s la rama de la medicina que tiene por objeto curar las enfermedades por medio de intervenciones</a:t>
            </a:r>
            <a:r>
              <a:rPr lang="es-MX" sz="3200" dirty="0">
                <a:latin typeface="+mj-lt"/>
                <a:cs typeface="Times New Roman" charset="0"/>
              </a:rPr>
              <a:t> </a:t>
            </a:r>
            <a:r>
              <a:rPr lang="es-ES" sz="3200" dirty="0">
                <a:latin typeface="+mj-lt"/>
                <a:cs typeface="Times New Roman" charset="0"/>
              </a:rPr>
              <a:t>manuales.</a:t>
            </a:r>
            <a:br>
              <a:rPr lang="es-ES" sz="2800" dirty="0">
                <a:latin typeface="Times New Roman" charset="0"/>
                <a:cs typeface="Times New Roman" charset="0"/>
              </a:rPr>
            </a:br>
            <a:endParaRPr lang="es-MX" sz="2800" dirty="0">
              <a:latin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MX" sz="2800" dirty="0">
                <a:latin typeface="Times New Roman" charset="0"/>
                <a:cs typeface="Times New Roman" charset="0"/>
              </a:rPr>
              <a:t>    </a:t>
            </a:r>
            <a:endParaRPr lang="es-ES" sz="2800" dirty="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83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pPr marL="900113" indent="-900113">
              <a:buNone/>
            </a:pPr>
            <a:r>
              <a:rPr lang="es-AR" u="sng" dirty="0"/>
              <a:t>Radiografía de tórax</a:t>
            </a:r>
          </a:p>
          <a:p>
            <a:pPr marL="900113" indent="-900113">
              <a:buNone/>
            </a:pPr>
            <a:endParaRPr lang="es-AR" u="sng" dirty="0"/>
          </a:p>
          <a:p>
            <a:pPr marL="900113" indent="-900113">
              <a:buNone/>
            </a:pPr>
            <a:r>
              <a:rPr lang="es-AR" u="sng" dirty="0"/>
              <a:t>Pruebas funcionales, cuándo?</a:t>
            </a:r>
            <a:r>
              <a:rPr lang="es-AR" dirty="0"/>
              <a:t>: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Cirugía de tórax, abdomen superior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Pacientes con cualquier factor de riesgo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Pacientes con </a:t>
            </a:r>
            <a:r>
              <a:rPr lang="es-AR" dirty="0" err="1"/>
              <a:t>caridopatías</a:t>
            </a:r>
            <a:endParaRPr lang="es-AR" dirty="0"/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</a:t>
            </a:r>
            <a:r>
              <a:rPr lang="es-AR" dirty="0" err="1"/>
              <a:t>Rx</a:t>
            </a:r>
            <a:r>
              <a:rPr lang="es-AR" dirty="0"/>
              <a:t> de tórax anormal</a:t>
            </a:r>
          </a:p>
          <a:p>
            <a:pPr marL="900113" indent="-900113">
              <a:buNone/>
            </a:pPr>
            <a:r>
              <a:rPr lang="es-AR" u="sng" dirty="0"/>
              <a:t>Gases en sangre, cuándo?</a:t>
            </a:r>
            <a:r>
              <a:rPr lang="es-AR" dirty="0"/>
              <a:t>: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EPOC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Pruebas funcionales anormales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Cirugía torácica</a:t>
            </a:r>
          </a:p>
          <a:p>
            <a:pPr marL="900113" indent="0">
              <a:buClrTx/>
              <a:buFont typeface="Wingdings" pitchFamily="2" charset="2"/>
              <a:buChar char="ü"/>
            </a:pPr>
            <a:r>
              <a:rPr lang="es-AR" dirty="0"/>
              <a:t> pCO2 &gt; 45 </a:t>
            </a:r>
            <a:r>
              <a:rPr lang="es-AR" dirty="0" err="1"/>
              <a:t>mmHg</a:t>
            </a:r>
            <a:r>
              <a:rPr lang="es-AR" dirty="0"/>
              <a:t>: complicaciones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56151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57166"/>
            <a:ext cx="8568952" cy="631219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Profilaxis de Trombosis Venosa Profunda</a:t>
            </a:r>
          </a:p>
          <a:p>
            <a:pPr algn="ctr">
              <a:buNone/>
            </a:pPr>
            <a:r>
              <a:rPr lang="es-AR" dirty="0"/>
              <a:t>(Efectiva – Beneficiosa – Segura)</a:t>
            </a:r>
          </a:p>
          <a:p>
            <a:pPr algn="ctr">
              <a:buNone/>
            </a:pPr>
            <a:endParaRPr lang="es-AR" dirty="0"/>
          </a:p>
          <a:p>
            <a:pPr>
              <a:buClrTx/>
            </a:pPr>
            <a:r>
              <a:rPr lang="es-AR" u="sng" dirty="0"/>
              <a:t>Bajo riesgo</a:t>
            </a:r>
            <a:r>
              <a:rPr lang="es-AR" dirty="0"/>
              <a:t>:  &lt; 40 años -  Cirugía &lt; 60 minutos</a:t>
            </a:r>
          </a:p>
          <a:p>
            <a:pPr marL="273050" indent="2774950">
              <a:buNone/>
            </a:pPr>
            <a:endParaRPr lang="es-AR" dirty="0"/>
          </a:p>
          <a:p>
            <a:pPr>
              <a:buClrTx/>
            </a:pPr>
            <a:r>
              <a:rPr lang="es-AR" u="sng" dirty="0"/>
              <a:t>Mediano riesgo</a:t>
            </a:r>
            <a:r>
              <a:rPr lang="es-AR" dirty="0"/>
              <a:t>: &gt; 40 años - Cirugía &gt; 60 minutos</a:t>
            </a:r>
          </a:p>
          <a:p>
            <a:pPr marL="0" indent="0">
              <a:buClrTx/>
              <a:buNone/>
            </a:pPr>
            <a:endParaRPr lang="es-AR" dirty="0"/>
          </a:p>
          <a:p>
            <a:pPr>
              <a:buClrTx/>
            </a:pPr>
            <a:r>
              <a:rPr lang="es-AR" u="sng" dirty="0"/>
              <a:t>Alto riesgo</a:t>
            </a:r>
            <a:r>
              <a:rPr lang="es-AR" dirty="0"/>
              <a:t>: obesidad -  Várices - Inmovilización</a:t>
            </a:r>
          </a:p>
          <a:p>
            <a:pPr marL="273050" indent="989013">
              <a:buNone/>
            </a:pPr>
            <a:r>
              <a:rPr lang="es-AR" dirty="0"/>
              <a:t>  </a:t>
            </a:r>
          </a:p>
          <a:p>
            <a:pPr>
              <a:buClrTx/>
            </a:pPr>
            <a:r>
              <a:rPr lang="es-AR" u="sng" dirty="0"/>
              <a:t>Muy alto riesgo</a:t>
            </a:r>
            <a:r>
              <a:rPr lang="es-AR" dirty="0"/>
              <a:t>: TVP – TEPA previo</a:t>
            </a:r>
          </a:p>
          <a:p>
            <a:pPr marL="273050" indent="1425575">
              <a:buNone/>
            </a:pPr>
            <a:r>
              <a:rPr lang="es-AR" dirty="0"/>
              <a:t>Cirugía abdominal o pelviana (patología maligna)</a:t>
            </a:r>
          </a:p>
          <a:p>
            <a:pPr marL="273050" indent="1425575">
              <a:buNone/>
            </a:pPr>
            <a:r>
              <a:rPr lang="es-AR" dirty="0"/>
              <a:t>Cirugía ortopédica MMII</a:t>
            </a:r>
          </a:p>
          <a:p>
            <a:pPr marL="273050" indent="1425575">
              <a:buNone/>
            </a:pPr>
            <a:endParaRPr lang="es-AR" dirty="0"/>
          </a:p>
          <a:p>
            <a:pPr marL="1698625" indent="0"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/>
          <a:lstStyle/>
          <a:p>
            <a:pPr marL="273050" indent="-273050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Profilaxis de Trombosis Venosa Profunda</a:t>
            </a:r>
          </a:p>
          <a:p>
            <a:pPr marL="273050" indent="-273050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273050" indent="-273050">
              <a:buNone/>
            </a:pPr>
            <a:r>
              <a:rPr lang="es-AR" u="sng" dirty="0"/>
              <a:t>Métodos farmacológicos</a:t>
            </a:r>
            <a:r>
              <a:rPr lang="es-AR" dirty="0"/>
              <a:t>: </a:t>
            </a:r>
          </a:p>
          <a:p>
            <a:pPr marL="273050" indent="-273050">
              <a:buNone/>
            </a:pPr>
            <a:r>
              <a:rPr lang="es-AR" dirty="0"/>
              <a:t>                    Heparina: 5000 u c/12 </a:t>
            </a:r>
            <a:r>
              <a:rPr lang="es-AR" dirty="0" err="1"/>
              <a:t>hs</a:t>
            </a:r>
            <a:r>
              <a:rPr lang="es-AR" dirty="0"/>
              <a:t>.</a:t>
            </a:r>
          </a:p>
          <a:p>
            <a:pPr marL="273050" indent="-273050">
              <a:buNone/>
            </a:pPr>
            <a:r>
              <a:rPr lang="es-AR" dirty="0"/>
              <a:t>                    </a:t>
            </a:r>
            <a:r>
              <a:rPr lang="es-AR" dirty="0" err="1"/>
              <a:t>Fraxiparine</a:t>
            </a:r>
            <a:r>
              <a:rPr lang="es-AR" dirty="0"/>
              <a:t> 0,3 - 0,4 – 0,6 – 0,8 -  1 x día</a:t>
            </a:r>
          </a:p>
          <a:p>
            <a:pPr marL="273050" indent="-273050">
              <a:buNone/>
            </a:pPr>
            <a:r>
              <a:rPr lang="es-AR" dirty="0"/>
              <a:t>                    </a:t>
            </a:r>
            <a:r>
              <a:rPr lang="es-AR" dirty="0" err="1"/>
              <a:t>Enoxaparina</a:t>
            </a:r>
            <a:r>
              <a:rPr lang="es-AR" dirty="0"/>
              <a:t>  20 – 40 – 60 -80 mg.  - 1 x día</a:t>
            </a:r>
          </a:p>
          <a:p>
            <a:pPr marL="273050" indent="-273050">
              <a:buNone/>
            </a:pPr>
            <a:endParaRPr lang="es-AR" dirty="0"/>
          </a:p>
          <a:p>
            <a:pPr marL="273050" indent="-273050">
              <a:buNone/>
            </a:pPr>
            <a:r>
              <a:rPr lang="es-AR" dirty="0"/>
              <a:t> </a:t>
            </a:r>
          </a:p>
          <a:p>
            <a:pPr marL="273050" indent="-273050">
              <a:buNone/>
            </a:pPr>
            <a:r>
              <a:rPr lang="es-AR" u="sng" dirty="0"/>
              <a:t>Métodos no farmacológicos</a:t>
            </a:r>
            <a:r>
              <a:rPr lang="es-AR" dirty="0"/>
              <a:t>: Compresión</a:t>
            </a:r>
          </a:p>
          <a:p>
            <a:pPr marL="273050" indent="-273050">
              <a:buNone/>
            </a:pPr>
            <a:r>
              <a:rPr lang="es-AR" dirty="0"/>
              <a:t>             Neumática</a:t>
            </a:r>
          </a:p>
          <a:p>
            <a:pPr marL="273050" indent="-273050">
              <a:buNone/>
            </a:pPr>
            <a:r>
              <a:rPr lang="es-AR" dirty="0"/>
              <a:t>             Vendas</a:t>
            </a:r>
          </a:p>
          <a:p>
            <a:pPr marL="273050" indent="-273050">
              <a:buNone/>
            </a:pPr>
            <a:r>
              <a:rPr lang="es-AR" dirty="0"/>
              <a:t>             Medias</a:t>
            </a:r>
          </a:p>
        </p:txBody>
      </p:sp>
    </p:spTree>
    <p:extLst>
      <p:ext uri="{BB962C8B-B14F-4D97-AF65-F5344CB8AC3E}">
        <p14:creationId xmlns:p14="http://schemas.microsoft.com/office/powerpoint/2010/main" val="1828000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Evaluación Renal</a:t>
            </a:r>
          </a:p>
          <a:p>
            <a:pPr algn="ctr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AR" u="sng" dirty="0"/>
              <a:t>Creatinina</a:t>
            </a:r>
            <a:r>
              <a:rPr lang="es-AR" dirty="0"/>
              <a:t>: sospecha de enfermedad renal</a:t>
            </a:r>
          </a:p>
          <a:p>
            <a:pPr marL="273050" indent="1163638">
              <a:buNone/>
            </a:pPr>
            <a:r>
              <a:rPr lang="es-AR" dirty="0"/>
              <a:t> Enfermedad sistémica</a:t>
            </a:r>
          </a:p>
          <a:p>
            <a:pPr marL="273050" indent="1163638">
              <a:buNone/>
            </a:pPr>
            <a:r>
              <a:rPr lang="es-AR" dirty="0"/>
              <a:t> 60 años</a:t>
            </a:r>
          </a:p>
          <a:p>
            <a:pPr marL="273050" indent="1163638">
              <a:buNone/>
            </a:pPr>
            <a:r>
              <a:rPr lang="es-AR" dirty="0"/>
              <a:t>Cirugía de alto riesgo</a:t>
            </a:r>
          </a:p>
          <a:p>
            <a:pPr marL="273050" indent="1163638">
              <a:buNone/>
            </a:pPr>
            <a:r>
              <a:rPr lang="es-AR" dirty="0"/>
              <a:t>Cirugía de urgencia</a:t>
            </a:r>
          </a:p>
          <a:p>
            <a:pPr marL="273050" indent="1163638">
              <a:buNone/>
            </a:pPr>
            <a:r>
              <a:rPr lang="es-AR" dirty="0"/>
              <a:t>Análisis de orina</a:t>
            </a:r>
          </a:p>
          <a:p>
            <a:pPr marL="273050" indent="-273050">
              <a:buNone/>
            </a:pPr>
            <a:r>
              <a:rPr lang="es-AR" dirty="0"/>
              <a:t>Si el paciente es insuficiente renal: electrolitos</a:t>
            </a:r>
          </a:p>
          <a:p>
            <a:pPr marL="273050" indent="3935413">
              <a:buNone/>
            </a:pPr>
            <a:r>
              <a:rPr lang="es-AR" dirty="0"/>
              <a:t>       Hemostasia</a:t>
            </a:r>
          </a:p>
          <a:p>
            <a:pPr marL="273050" indent="3935413">
              <a:buNone/>
            </a:pPr>
            <a:r>
              <a:rPr lang="es-AR" dirty="0"/>
              <a:t>        ECG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pPr marL="273050" indent="-273050"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Evaluación Renal</a:t>
            </a:r>
          </a:p>
          <a:p>
            <a:pPr marL="273050" indent="-273050" algn="ctr">
              <a:buNone/>
            </a:pP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273050" indent="-273050">
              <a:buNone/>
            </a:pPr>
            <a:r>
              <a:rPr lang="es-AR" dirty="0"/>
              <a:t>Pacientes con </a:t>
            </a:r>
            <a:r>
              <a:rPr lang="es-AR" b="1" dirty="0"/>
              <a:t>riesgo elevado </a:t>
            </a:r>
            <a:r>
              <a:rPr lang="es-AR" dirty="0"/>
              <a:t>de insuficiencia renal en el </a:t>
            </a:r>
            <a:r>
              <a:rPr lang="es-AR" b="1" dirty="0"/>
              <a:t>postoperatorio</a:t>
            </a:r>
          </a:p>
          <a:p>
            <a:pPr marL="1436688" indent="0">
              <a:buClrTx/>
              <a:buFont typeface="Wingdings" pitchFamily="2" charset="2"/>
              <a:buChar char="ü"/>
            </a:pPr>
            <a:r>
              <a:rPr lang="es-AR" dirty="0"/>
              <a:t> Ancianos</a:t>
            </a:r>
          </a:p>
          <a:p>
            <a:pPr marL="1436688" indent="0">
              <a:buClrTx/>
              <a:buFont typeface="Wingdings" pitchFamily="2" charset="2"/>
              <a:buChar char="ü"/>
            </a:pPr>
            <a:r>
              <a:rPr lang="es-AR" dirty="0"/>
              <a:t> Diabéticos</a:t>
            </a:r>
          </a:p>
          <a:p>
            <a:pPr marL="1436688" indent="0">
              <a:buClrTx/>
              <a:buFont typeface="Wingdings" pitchFamily="2" charset="2"/>
              <a:buChar char="ü"/>
            </a:pPr>
            <a:r>
              <a:rPr lang="es-AR" dirty="0"/>
              <a:t> Ictéricos</a:t>
            </a:r>
          </a:p>
          <a:p>
            <a:pPr marL="1436688" indent="0">
              <a:buClrTx/>
              <a:buFont typeface="Wingdings" pitchFamily="2" charset="2"/>
              <a:buChar char="ü"/>
            </a:pPr>
            <a:r>
              <a:rPr lang="es-AR" dirty="0"/>
              <a:t> Cirugía cardiaca o aórtica</a:t>
            </a:r>
          </a:p>
          <a:p>
            <a:pPr marL="1436688" indent="0">
              <a:buClrTx/>
              <a:buFont typeface="Wingdings" pitchFamily="2" charset="2"/>
              <a:buChar char="ü"/>
            </a:pPr>
            <a:r>
              <a:rPr lang="es-AR" dirty="0"/>
              <a:t> Insuficientes renales crónicos</a:t>
            </a:r>
          </a:p>
          <a:p>
            <a:pPr marL="1436688" indent="0">
              <a:buClrTx/>
              <a:buNone/>
            </a:pPr>
            <a:endParaRPr lang="es-AR" dirty="0"/>
          </a:p>
          <a:p>
            <a:pPr marL="273050" indent="-273050">
              <a:buNone/>
            </a:pPr>
            <a:r>
              <a:rPr lang="es-AR" u="sng" dirty="0"/>
              <a:t>Cuidados preoperatorios</a:t>
            </a:r>
            <a:r>
              <a:rPr lang="es-AR" dirty="0"/>
              <a:t>: mantener volemia y TA normal</a:t>
            </a:r>
          </a:p>
          <a:p>
            <a:pPr marL="273050" indent="2774950">
              <a:buNone/>
            </a:pPr>
            <a:r>
              <a:rPr lang="es-AR" dirty="0"/>
              <a:t>      Evitar drogas </a:t>
            </a:r>
            <a:r>
              <a:rPr lang="es-AR" dirty="0" err="1"/>
              <a:t>nefrotóxicas</a:t>
            </a:r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281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6982528" cy="2482966"/>
          </a:xfrm>
        </p:spPr>
        <p:txBody>
          <a:bodyPr>
            <a:normAutofit/>
          </a:bodyPr>
          <a:lstStyle/>
          <a:p>
            <a:r>
              <a:rPr lang="es-AR" sz="3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es-AR" sz="36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AR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3600" dirty="0">
                <a:solidFill>
                  <a:schemeClr val="tx2">
                    <a:lumMod val="75000"/>
                  </a:schemeClr>
                </a:solidFill>
              </a:rPr>
              <a:t>Post operatorio</a:t>
            </a:r>
            <a:endParaRPr lang="es-E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673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AR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Postoperatorio</a:t>
            </a:r>
          </a:p>
          <a:p>
            <a:pPr>
              <a:buNone/>
            </a:pPr>
            <a:endParaRPr lang="es-AR" b="1" i="1" u="sng" dirty="0"/>
          </a:p>
          <a:p>
            <a:pPr>
              <a:buNone/>
            </a:pPr>
            <a:r>
              <a:rPr lang="es-AR" dirty="0"/>
              <a:t>Periodo comprendido entre el fin del acto quirúrgico hasta la recuperación total de la salud. Variable.</a:t>
            </a:r>
          </a:p>
          <a:p>
            <a:pPr>
              <a:buNone/>
            </a:pPr>
            <a:endParaRPr lang="es-AR" dirty="0"/>
          </a:p>
          <a:p>
            <a:pPr>
              <a:buNone/>
            </a:pPr>
            <a:r>
              <a:rPr lang="es-AR" u="sng" dirty="0"/>
              <a:t>Fisiopatología</a:t>
            </a:r>
          </a:p>
          <a:p>
            <a:pPr>
              <a:buNone/>
            </a:pPr>
            <a:endParaRPr lang="es-AR" u="sng" dirty="0"/>
          </a:p>
          <a:p>
            <a:pPr>
              <a:buNone/>
            </a:pPr>
            <a:r>
              <a:rPr lang="es-AR" dirty="0"/>
              <a:t>Comprende 4 fases:  Adrenérgica- </a:t>
            </a:r>
            <a:r>
              <a:rPr lang="es-AR" dirty="0" err="1"/>
              <a:t>corticoidea</a:t>
            </a:r>
            <a:endParaRPr lang="es-AR" dirty="0"/>
          </a:p>
          <a:p>
            <a:pPr marL="273050" indent="2063750">
              <a:buNone/>
            </a:pPr>
            <a:r>
              <a:rPr lang="es-AR" dirty="0"/>
              <a:t>      Del retiro </a:t>
            </a:r>
            <a:r>
              <a:rPr lang="es-AR" dirty="0" err="1"/>
              <a:t>corticoideo</a:t>
            </a:r>
            <a:endParaRPr lang="es-AR" dirty="0"/>
          </a:p>
          <a:p>
            <a:pPr marL="273050" indent="2063750">
              <a:buNone/>
            </a:pPr>
            <a:r>
              <a:rPr lang="es-AR" dirty="0"/>
              <a:t>      Anabólica</a:t>
            </a:r>
          </a:p>
          <a:p>
            <a:pPr marL="273050" indent="2063750">
              <a:buNone/>
            </a:pPr>
            <a:r>
              <a:rPr lang="es-AR" dirty="0"/>
              <a:t>      Recuperación del peso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 lnSpcReduction="10000"/>
          </a:bodyPr>
          <a:lstStyle/>
          <a:p>
            <a:pPr marL="273050" indent="-273050" algn="ctr">
              <a:buNone/>
            </a:pPr>
            <a:r>
              <a:rPr lang="es-AR" sz="3200" dirty="0">
                <a:solidFill>
                  <a:schemeClr val="tx2">
                    <a:lumMod val="75000"/>
                  </a:schemeClr>
                </a:solidFill>
              </a:rPr>
              <a:t>Postoperatorio</a:t>
            </a:r>
          </a:p>
          <a:p>
            <a:pPr marL="273050" indent="-273050" algn="ctr">
              <a:buNone/>
            </a:pPr>
            <a:endParaRPr lang="es-A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273050" indent="-273050">
              <a:buNone/>
            </a:pPr>
            <a:r>
              <a:rPr lang="es-AR" u="sng" dirty="0"/>
              <a:t>Clasificación: </a:t>
            </a:r>
          </a:p>
          <a:p>
            <a:pPr marL="273050" indent="-273050">
              <a:buNone/>
            </a:pPr>
            <a:endParaRPr lang="es-AR" u="sng" dirty="0"/>
          </a:p>
          <a:p>
            <a:pPr marL="273050" indent="-273050">
              <a:buClrTx/>
              <a:buFont typeface="Wingdings" pitchFamily="2" charset="2"/>
              <a:buChar char="ü"/>
            </a:pPr>
            <a:r>
              <a:rPr lang="es-AR" dirty="0"/>
              <a:t>Normal</a:t>
            </a:r>
          </a:p>
          <a:p>
            <a:pPr marL="273050" indent="-273050">
              <a:buClrTx/>
              <a:buFont typeface="Wingdings" pitchFamily="2" charset="2"/>
              <a:buChar char="ü"/>
            </a:pPr>
            <a:r>
              <a:rPr lang="es-AR" dirty="0"/>
              <a:t>Complicado: no previsto</a:t>
            </a:r>
          </a:p>
          <a:p>
            <a:pPr marL="273050" indent="1527175">
              <a:buNone/>
            </a:pPr>
            <a:r>
              <a:rPr lang="es-AR" dirty="0"/>
              <a:t>   Previsto</a:t>
            </a:r>
          </a:p>
          <a:p>
            <a:pPr marL="273050" indent="1527175">
              <a:buNone/>
            </a:pPr>
            <a:r>
              <a:rPr lang="es-AR" dirty="0"/>
              <a:t>   Incidencias o complicaciones</a:t>
            </a:r>
          </a:p>
          <a:p>
            <a:pPr marL="273050" indent="1338263">
              <a:buNone/>
            </a:pPr>
            <a:endParaRPr lang="es-AR" dirty="0"/>
          </a:p>
          <a:p>
            <a:pPr marL="273050" indent="-273050">
              <a:buNone/>
            </a:pPr>
            <a:r>
              <a:rPr lang="es-AR" dirty="0"/>
              <a:t>Las complicaciones pueden ser: </a:t>
            </a:r>
          </a:p>
          <a:p>
            <a:pPr marL="273050" indent="-273050">
              <a:buNone/>
            </a:pPr>
            <a:endParaRPr lang="es-AR" dirty="0"/>
          </a:p>
          <a:p>
            <a:pPr>
              <a:buClrTx/>
              <a:buFont typeface="Wingdings" pitchFamily="2" charset="2"/>
              <a:buChar char="ü"/>
            </a:pPr>
            <a:r>
              <a:rPr lang="es-AR" dirty="0"/>
              <a:t> Inmediatas o mediatas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AR" dirty="0"/>
              <a:t> Locales o sistémicas</a:t>
            </a:r>
            <a:endParaRPr lang="es-ES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91235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712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2">
                    <a:lumMod val="75000"/>
                  </a:schemeClr>
                </a:solidFill>
                <a:effectLst/>
                <a:latin typeface="+mn-lt"/>
              </a:rPr>
              <a:t>Complicaciones postoperatorias</a:t>
            </a:r>
          </a:p>
        </p:txBody>
      </p:sp>
      <p:sp>
        <p:nvSpPr>
          <p:cNvPr id="2" name="1 Rectángulo"/>
          <p:cNvSpPr/>
          <p:nvPr/>
        </p:nvSpPr>
        <p:spPr>
          <a:xfrm>
            <a:off x="971600" y="2492896"/>
            <a:ext cx="6912768" cy="195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_tradnl" sz="2800" dirty="0"/>
              <a:t>Es aquel que por distintas alteraciones se aparta del curso normal previsto para ese tipo de cirugía.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2">
                    <a:lumMod val="75000"/>
                  </a:schemeClr>
                </a:solidFill>
                <a:effectLst/>
              </a:rPr>
              <a:t>Causas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363272" cy="48451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Complicaciones no previstas en un paciente determinado.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Condiciones patológicas previas del paciente que lo hacen previsible.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Complicaciones en la operación motivadas en la patología en sí misma o en el equipo quirúrgico.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7990656" cy="1143000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2">
                    <a:lumMod val="75000"/>
                  </a:schemeClr>
                </a:solidFill>
                <a:cs typeface="Times New Roman" charset="0"/>
              </a:rPr>
              <a:t>El equipo quirúrgico 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2816"/>
            <a:ext cx="8568630" cy="5910684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ES" sz="2400" dirty="0">
                <a:latin typeface="+mj-lt"/>
                <a:cs typeface="Times New Roman" charset="0"/>
              </a:rPr>
              <a:t> El cirujano </a:t>
            </a:r>
            <a:r>
              <a:rPr lang="es-ES" dirty="0">
                <a:latin typeface="+mj-lt"/>
                <a:cs typeface="Times New Roman" charset="0"/>
              </a:rPr>
              <a:t>es el</a:t>
            </a:r>
            <a:r>
              <a:rPr lang="es-ES" sz="2400" dirty="0">
                <a:latin typeface="+mj-lt"/>
                <a:cs typeface="Times New Roman" charset="0"/>
              </a:rPr>
              <a:t> responsable del equipo quirúrgico</a:t>
            </a:r>
            <a:endParaRPr lang="es-MX" dirty="0">
              <a:latin typeface="+mj-lt"/>
              <a:cs typeface="Times New Roman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dirty="0">
                <a:latin typeface="+mj-lt"/>
                <a:cs typeface="Times New Roman" charset="0"/>
              </a:rPr>
              <a:t> L</a:t>
            </a:r>
            <a:r>
              <a:rPr lang="es-ES" sz="2400" dirty="0">
                <a:latin typeface="+mj-lt"/>
                <a:cs typeface="Times New Roman" charset="0"/>
              </a:rPr>
              <a:t>os ayudantes</a:t>
            </a: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dirty="0">
                <a:latin typeface="+mj-lt"/>
                <a:cs typeface="Times New Roman" charset="0"/>
              </a:rPr>
              <a:t> E</a:t>
            </a:r>
            <a:r>
              <a:rPr lang="es-ES" sz="2400" dirty="0">
                <a:latin typeface="+mj-lt"/>
                <a:cs typeface="Times New Roman" charset="0"/>
              </a:rPr>
              <a:t>l anestesista </a:t>
            </a: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dirty="0">
                <a:latin typeface="+mj-lt"/>
                <a:cs typeface="Times New Roman" charset="0"/>
              </a:rPr>
              <a:t> I</a:t>
            </a:r>
            <a:r>
              <a:rPr lang="es-ES" sz="2400" dirty="0" err="1">
                <a:latin typeface="+mj-lt"/>
                <a:cs typeface="Times New Roman" charset="0"/>
              </a:rPr>
              <a:t>nstrumentadoras</a:t>
            </a: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dirty="0">
                <a:latin typeface="+mj-lt"/>
                <a:cs typeface="Times New Roman" charset="0"/>
              </a:rPr>
              <a:t> C</a:t>
            </a:r>
            <a:r>
              <a:rPr lang="es-ES" sz="2400" dirty="0" err="1">
                <a:latin typeface="+mj-lt"/>
                <a:cs typeface="Times New Roman" charset="0"/>
              </a:rPr>
              <a:t>irculantes</a:t>
            </a:r>
            <a:r>
              <a:rPr lang="es-ES" sz="2400" dirty="0">
                <a:latin typeface="+mj-lt"/>
                <a:cs typeface="Times New Roman" charset="0"/>
              </a:rPr>
              <a:t> de sala</a:t>
            </a: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dirty="0">
                <a:latin typeface="+mj-lt"/>
                <a:cs typeface="Times New Roman" charset="0"/>
              </a:rPr>
              <a:t> T</a:t>
            </a:r>
            <a:r>
              <a:rPr lang="es-ES" sz="2400" dirty="0" err="1">
                <a:latin typeface="+mj-lt"/>
                <a:cs typeface="Times New Roman" charset="0"/>
              </a:rPr>
              <a:t>écnicos</a:t>
            </a:r>
            <a:r>
              <a:rPr lang="es-ES" sz="2400" dirty="0">
                <a:latin typeface="+mj-lt"/>
                <a:cs typeface="Times New Roman" charset="0"/>
              </a:rPr>
              <a:t> de quirófanos </a:t>
            </a:r>
            <a:endParaRPr lang="es-MX" sz="2400" dirty="0">
              <a:latin typeface="+mj-lt"/>
              <a:cs typeface="Times New Roman" charset="0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defRPr/>
            </a:pPr>
            <a:endParaRPr lang="es-MX" sz="2400" dirty="0">
              <a:latin typeface="+mj-lt"/>
              <a:cs typeface="Times New Roman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315296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bg2">
                    <a:lumMod val="25000"/>
                  </a:schemeClr>
                </a:solidFill>
                <a:effectLst/>
              </a:rPr>
              <a:t>Complicaciones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143932" cy="4114800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b="1" dirty="0">
                <a:solidFill>
                  <a:schemeClr val="bg2">
                    <a:lumMod val="25000"/>
                  </a:schemeClr>
                </a:solidFill>
                <a:effectLst/>
              </a:rPr>
              <a:t> Inmediatas: </a:t>
            </a:r>
            <a:r>
              <a:rPr lang="es-ES_tradnl" dirty="0">
                <a:effectLst/>
              </a:rPr>
              <a:t>cuando ocurren en las primeras horas o días del postoperatorio.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b="1" dirty="0">
                <a:solidFill>
                  <a:schemeClr val="bg2">
                    <a:lumMod val="25000"/>
                  </a:schemeClr>
                </a:solidFill>
                <a:effectLst/>
              </a:rPr>
              <a:t> Mediatas o alejadas: </a:t>
            </a:r>
            <a:r>
              <a:rPr lang="es-ES_tradnl" dirty="0">
                <a:effectLst/>
              </a:rPr>
              <a:t>cuando aparecen después del segundo día hasta la cuarta semana o posterior al alta hospitalaria. (hasta el día 30 – otras hasta el día 90)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1"/>
                </a:solidFill>
                <a:effectLst/>
              </a:rPr>
              <a:t>Complicaciones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176992" cy="439519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ClrTx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b="1" dirty="0">
                <a:effectLst/>
              </a:rPr>
              <a:t> Locales: </a:t>
            </a:r>
            <a:r>
              <a:rPr lang="es-ES_tradnl" dirty="0">
                <a:effectLst/>
              </a:rPr>
              <a:t>aparecen en la herida, la cavidad o región donde se desarrollo la operación y son propias del tipo de cirugía.</a:t>
            </a:r>
          </a:p>
          <a:p>
            <a:pPr>
              <a:lnSpc>
                <a:spcPct val="150000"/>
              </a:lnSpc>
              <a:buClrTx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</a:pP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b="1" dirty="0">
                <a:effectLst/>
              </a:rPr>
              <a:t> Generales</a:t>
            </a:r>
            <a:r>
              <a:rPr lang="es-ES_tradnl" dirty="0">
                <a:effectLst/>
              </a:rPr>
              <a:t>: se refiere a alteraciones de orden general y son comunes a distintos tipos de intervenciones.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8572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1"/>
                </a:solidFill>
                <a:effectLst/>
              </a:rPr>
              <a:t>Locales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57364"/>
            <a:ext cx="7772400" cy="4238636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</a:t>
            </a:r>
            <a:r>
              <a:rPr lang="es-ES_tradnl" b="1" dirty="0">
                <a:effectLst/>
              </a:rPr>
              <a:t>De la herida: </a:t>
            </a:r>
            <a:r>
              <a:rPr lang="es-ES_tradnl" dirty="0">
                <a:effectLst/>
              </a:rPr>
              <a:t>Hemorragia.</a:t>
            </a:r>
          </a:p>
          <a:p>
            <a:pPr marL="0" indent="0">
              <a:buClrTx/>
              <a:buNone/>
            </a:pPr>
            <a:r>
              <a:rPr lang="es-ES_tradnl" dirty="0">
                <a:effectLst/>
              </a:rPr>
              <a:t>                          Disrupción.</a:t>
            </a:r>
          </a:p>
          <a:p>
            <a:pPr marL="0" indent="0">
              <a:buClrTx/>
              <a:buNone/>
            </a:pPr>
            <a:r>
              <a:rPr lang="es-ES_tradnl" dirty="0"/>
              <a:t> </a:t>
            </a:r>
            <a:r>
              <a:rPr lang="es-ES_tradnl" dirty="0">
                <a:effectLst/>
              </a:rPr>
              <a:t>                         Infección.</a:t>
            </a:r>
          </a:p>
          <a:p>
            <a:pPr>
              <a:buClrTx/>
              <a:buFont typeface="Wingdings" pitchFamily="2" charset="2"/>
              <a:buChar char="ü"/>
            </a:pPr>
            <a:endParaRPr lang="es-ES_tradnl" sz="1800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</a:t>
            </a:r>
            <a:r>
              <a:rPr lang="es-ES_tradnl" b="1" dirty="0">
                <a:effectLst/>
              </a:rPr>
              <a:t>De la cavidad: </a:t>
            </a:r>
            <a:r>
              <a:rPr lang="es-ES_tradnl" dirty="0">
                <a:effectLst/>
              </a:rPr>
              <a:t>Hemorragia.</a:t>
            </a:r>
          </a:p>
          <a:p>
            <a:pPr marL="0" indent="0">
              <a:buClrTx/>
              <a:buNone/>
            </a:pPr>
            <a:r>
              <a:rPr lang="es-ES_tradnl" dirty="0">
                <a:effectLst/>
              </a:rPr>
              <a:t>                            Colección.</a:t>
            </a:r>
          </a:p>
          <a:p>
            <a:pPr marL="0" indent="0">
              <a:buClrTx/>
              <a:buNone/>
            </a:pPr>
            <a:r>
              <a:rPr lang="es-ES_tradnl" dirty="0">
                <a:effectLst/>
              </a:rPr>
              <a:t>                            Abscesos.</a:t>
            </a:r>
          </a:p>
          <a:p>
            <a:pPr marL="0" indent="0">
              <a:buClrTx/>
              <a:buNone/>
            </a:pPr>
            <a:r>
              <a:rPr lang="es-ES_tradnl" dirty="0">
                <a:effectLst/>
              </a:rPr>
              <a:t>                            Fístulas.</a:t>
            </a:r>
          </a:p>
          <a:p>
            <a:pPr marL="0" indent="0">
              <a:buClrTx/>
              <a:buNone/>
            </a:pPr>
            <a:r>
              <a:rPr lang="es-ES_tradnl" dirty="0">
                <a:effectLst/>
              </a:rPr>
              <a:t>                            Oblitos.</a:t>
            </a:r>
          </a:p>
          <a:p>
            <a:pPr>
              <a:buFont typeface="Monotype Sorts" pitchFamily="2" charset="2"/>
              <a:buNone/>
            </a:pPr>
            <a:r>
              <a:rPr lang="es-ES_tradnl" dirty="0"/>
              <a:t>                          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696200" cy="12192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1"/>
                </a:solidFill>
                <a:effectLst/>
              </a:rPr>
              <a:t>Generales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00808"/>
            <a:ext cx="7534300" cy="4267200"/>
          </a:xfrm>
        </p:spPr>
        <p:txBody>
          <a:bodyPr/>
          <a:lstStyle/>
          <a:p>
            <a:pPr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Cardiovasculares.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Pulmonares.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Sepsis.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</a:t>
            </a:r>
            <a:r>
              <a:rPr lang="es-ES_tradnl" dirty="0" err="1">
                <a:effectLst/>
              </a:rPr>
              <a:t>Tepa</a:t>
            </a:r>
            <a:r>
              <a:rPr lang="es-ES_tradnl" dirty="0">
                <a:effectLst/>
              </a:rPr>
              <a:t>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Renales.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Hemorragia digestiva.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</a:t>
            </a:r>
            <a:r>
              <a:rPr lang="es-ES_tradnl" dirty="0" err="1">
                <a:effectLst/>
              </a:rPr>
              <a:t>Hepatobiliares</a:t>
            </a:r>
            <a:r>
              <a:rPr lang="es-ES_tradnl" dirty="0">
                <a:effectLst/>
              </a:rPr>
              <a:t> y pancreáticas.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2">
                    <a:lumMod val="75000"/>
                  </a:schemeClr>
                </a:solidFill>
                <a:effectLst/>
              </a:rPr>
              <a:t>Factores </a:t>
            </a:r>
            <a:r>
              <a:rPr lang="es-ES_tradnl" sz="3200" dirty="0" err="1">
                <a:solidFill>
                  <a:schemeClr val="tx2">
                    <a:lumMod val="75000"/>
                  </a:schemeClr>
                </a:solidFill>
                <a:effectLst/>
              </a:rPr>
              <a:t>predisponentes</a:t>
            </a:r>
            <a:endParaRPr lang="es-ES_tradnl" sz="3200" dirty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285852" y="1600200"/>
            <a:ext cx="6638948" cy="4873752"/>
          </a:xfrm>
        </p:spPr>
        <p:txBody>
          <a:bodyPr/>
          <a:lstStyle/>
          <a:p>
            <a:pPr>
              <a:buClr>
                <a:srgbClr val="FFFF00"/>
              </a:buClr>
            </a:pPr>
            <a:endParaRPr lang="es-ES_tradnl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Obesidad.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Anemia.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Diabetes.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Neoplasias.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Inmunodepresión.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Nutricionales.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Tiempo quirúrgico.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9144000" cy="1143000"/>
          </a:xfrm>
        </p:spPr>
        <p:txBody>
          <a:bodyPr/>
          <a:lstStyle/>
          <a:p>
            <a:pPr algn="ctr"/>
            <a:r>
              <a:rPr lang="es-ES_tradnl" dirty="0">
                <a:solidFill>
                  <a:schemeClr val="tx2">
                    <a:lumMod val="75000"/>
                  </a:schemeClr>
                </a:solidFill>
                <a:effectLst/>
              </a:rPr>
              <a:t>De la cavidad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1600200"/>
            <a:ext cx="6496072" cy="4873752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endParaRPr lang="es-ES_tradnl" dirty="0">
              <a:solidFill>
                <a:srgbClr val="FF0000"/>
              </a:solidFill>
              <a:effectLst/>
            </a:endParaRPr>
          </a:p>
          <a:p>
            <a:pPr algn="ctr">
              <a:buFont typeface="Monotype Sorts" pitchFamily="2" charset="2"/>
              <a:buNone/>
            </a:pPr>
            <a:r>
              <a:rPr lang="es-ES_tradnl" sz="2800" b="1" dirty="0">
                <a:solidFill>
                  <a:schemeClr val="tx2">
                    <a:lumMod val="75000"/>
                  </a:schemeClr>
                </a:solidFill>
                <a:effectLst/>
              </a:rPr>
              <a:t>Hemorragia</a:t>
            </a:r>
            <a:endParaRPr lang="es-ES_tradnl" sz="28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Monotype Sorts" pitchFamily="2" charset="2"/>
              <a:buNone/>
            </a:pPr>
            <a:endParaRPr lang="es-ES_tradnl" dirty="0"/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Drenaje.</a:t>
            </a:r>
          </a:p>
          <a:p>
            <a:pPr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Sitio de la operación.</a:t>
            </a:r>
          </a:p>
          <a:p>
            <a:pPr>
              <a:buClrTx/>
              <a:buFont typeface="Wingdings" pitchFamily="2" charset="2"/>
              <a:buChar char="ü"/>
            </a:pPr>
            <a:endParaRPr lang="es-ES_tradnl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Signos de shock.</a:t>
            </a:r>
          </a:p>
          <a:p>
            <a:endParaRPr lang="es-ES_tradnl" dirty="0"/>
          </a:p>
          <a:p>
            <a:pPr>
              <a:buFont typeface="Monotype Sorts" pitchFamily="2" charset="2"/>
              <a:buNone/>
            </a:pP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2">
                    <a:lumMod val="75000"/>
                  </a:schemeClr>
                </a:solidFill>
                <a:effectLst/>
              </a:rPr>
              <a:t>De la cavidad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1600200"/>
            <a:ext cx="6710386" cy="4873752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s-ES_tradnl" sz="2800" b="1" dirty="0">
                <a:solidFill>
                  <a:schemeClr val="accent1">
                    <a:lumMod val="75000"/>
                  </a:schemeClr>
                </a:solidFill>
                <a:effectLst/>
              </a:rPr>
              <a:t>Colecciones</a:t>
            </a:r>
          </a:p>
          <a:p>
            <a:pPr algn="ctr">
              <a:buFont typeface="Monotype Sorts" pitchFamily="2" charset="2"/>
              <a:buNone/>
            </a:pPr>
            <a:endParaRPr lang="es-ES_tradnl" dirty="0">
              <a:effectLst/>
            </a:endParaRPr>
          </a:p>
          <a:p>
            <a:pPr algn="ctr">
              <a:buClr>
                <a:srgbClr val="FFFF00"/>
              </a:buClr>
              <a:buFont typeface="Monotype Sorts" pitchFamily="2" charset="2"/>
              <a:buNone/>
            </a:pPr>
            <a:endParaRPr lang="es-ES_tradnl" dirty="0">
              <a:effectLst/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Biliar.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Orina.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Abscesos.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Fístulas.</a:t>
            </a:r>
          </a:p>
          <a:p>
            <a:pPr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Oblitos.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DA5F2-173D-CE4B-8AE2-D917DB63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es-ES_tradnl" sz="2800" dirty="0"/>
              <a:t>Clasificación Eventos Adversos IO</a:t>
            </a:r>
            <a:br>
              <a:rPr lang="es-ES_tradnl" sz="2800" dirty="0"/>
            </a:br>
            <a:r>
              <a:rPr lang="es-ES_tradnl" sz="2800" dirty="0"/>
              <a:t>de </a:t>
            </a:r>
            <a:r>
              <a:rPr lang="es-ES_tradnl" sz="2800" dirty="0" err="1"/>
              <a:t>Kaafarani</a:t>
            </a:r>
            <a:endParaRPr lang="es-ES_tradnl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C167C-4B9E-DB46-93EA-E45C31444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84104"/>
          </a:xfrm>
        </p:spPr>
        <p:txBody>
          <a:bodyPr>
            <a:normAutofit/>
          </a:bodyPr>
          <a:lstStyle/>
          <a:p>
            <a:pPr lvl="0"/>
            <a:r>
              <a:rPr lang="es-AR" b="1" dirty="0"/>
              <a:t>Clase I</a:t>
            </a:r>
            <a:r>
              <a:rPr lang="es-AR" dirty="0"/>
              <a:t>: Injurias sin consecuencias ni reparación.</a:t>
            </a:r>
          </a:p>
          <a:p>
            <a:pPr lvl="0"/>
            <a:r>
              <a:rPr lang="es-AR" b="1" dirty="0"/>
              <a:t>Clase II</a:t>
            </a:r>
            <a:r>
              <a:rPr lang="es-AR" dirty="0"/>
              <a:t>: Injurias reparadas en el </a:t>
            </a:r>
            <a:r>
              <a:rPr lang="es-AR" dirty="0" err="1"/>
              <a:t>intraoperatorio</a:t>
            </a:r>
            <a:r>
              <a:rPr lang="es-AR" dirty="0"/>
              <a:t>.</a:t>
            </a:r>
          </a:p>
          <a:p>
            <a:pPr lvl="0"/>
            <a:r>
              <a:rPr lang="es-AR" b="1" dirty="0"/>
              <a:t>Clase III</a:t>
            </a:r>
            <a:r>
              <a:rPr lang="es-AR" dirty="0"/>
              <a:t>: Injurias que requieren una reparación con extracción de tejido u </a:t>
            </a:r>
            <a:r>
              <a:rPr lang="es-AR" dirty="0" err="1"/>
              <a:t>organo</a:t>
            </a:r>
            <a:r>
              <a:rPr lang="es-AR" dirty="0"/>
              <a:t>.</a:t>
            </a:r>
          </a:p>
          <a:p>
            <a:pPr lvl="0"/>
            <a:r>
              <a:rPr lang="es-AR" b="1" dirty="0"/>
              <a:t>Clase IV</a:t>
            </a:r>
            <a:r>
              <a:rPr lang="es-AR" dirty="0"/>
              <a:t>: Injurias que requieren un cambio significante y/o imposibilidad de completar la cirugía original planificada.</a:t>
            </a:r>
          </a:p>
          <a:p>
            <a:pPr lvl="0"/>
            <a:r>
              <a:rPr lang="es-AR" b="1" dirty="0"/>
              <a:t>Clase V</a:t>
            </a:r>
            <a:r>
              <a:rPr lang="es-AR" dirty="0"/>
              <a:t>: Muerte </a:t>
            </a:r>
            <a:r>
              <a:rPr lang="es-AR" dirty="0" err="1"/>
              <a:t>intraoperatoria</a:t>
            </a:r>
            <a:r>
              <a:rPr lang="es-AR" dirty="0"/>
              <a:t> del paciente.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997625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DA5F2-173D-CE4B-8AE2-D917DB63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800" dirty="0"/>
              <a:t>Clasificación de </a:t>
            </a:r>
            <a:r>
              <a:rPr lang="es-ES_tradnl" sz="2800" dirty="0" err="1"/>
              <a:t>Dindo</a:t>
            </a:r>
            <a:r>
              <a:rPr lang="es-ES_tradnl" sz="2800" dirty="0"/>
              <a:t> - </a:t>
            </a:r>
            <a:r>
              <a:rPr lang="es-ES_tradnl" sz="2800" dirty="0" err="1"/>
              <a:t>Clavien</a:t>
            </a:r>
            <a:endParaRPr lang="es-ES_tradnl" sz="28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C167C-4B9E-DB46-93EA-E45C31444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s-AR" b="1" dirty="0"/>
              <a:t>Grado I</a:t>
            </a:r>
            <a:r>
              <a:rPr lang="es-AR" dirty="0"/>
              <a:t>: Son complicaciones menores que no requieren tratamientos farmacológicos complejos ni quirúrgicos, endoscópicos o percutáneos. </a:t>
            </a:r>
            <a:r>
              <a:rPr lang="es-ES" dirty="0"/>
              <a:t>NO retrasan la internación del paciente. Los regímenes terapéuticos permitidos son: antieméticos, antipiréticos, analgésicos, diuréticos, reposición de electrolíticos, y kinesioterapia.</a:t>
            </a:r>
            <a:endParaRPr lang="es-AR" dirty="0"/>
          </a:p>
          <a:p>
            <a:pPr lvl="0"/>
            <a:r>
              <a:rPr lang="es-AR" b="1" dirty="0"/>
              <a:t>Grado II:</a:t>
            </a:r>
            <a:r>
              <a:rPr lang="es-AR" dirty="0"/>
              <a:t> Son aquellas que requieren tratamientos farmacológicos complejos (transfusiones o nutrición parenteral) y/o causan retraso en la internación del paciente.</a:t>
            </a:r>
          </a:p>
          <a:p>
            <a:pPr lvl="0"/>
            <a:r>
              <a:rPr lang="es-AR" b="1" dirty="0"/>
              <a:t>Grado III:</a:t>
            </a:r>
            <a:r>
              <a:rPr lang="es-AR" dirty="0"/>
              <a:t> Son las que requieren tratamiento quirúrgico, endoscópico o percutáneo. De acuerdo a la anestesia requerida se dividen en </a:t>
            </a:r>
            <a:r>
              <a:rPr lang="es-AR" b="1" i="1" dirty="0"/>
              <a:t>III a</a:t>
            </a:r>
            <a:r>
              <a:rPr lang="es-AR" dirty="0"/>
              <a:t>: Sin anestesia general y </a:t>
            </a:r>
            <a:r>
              <a:rPr lang="es-AR" b="1" i="1" dirty="0"/>
              <a:t>III b:</a:t>
            </a:r>
            <a:r>
              <a:rPr lang="es-AR" dirty="0"/>
              <a:t> con anestesia general.</a:t>
            </a:r>
          </a:p>
          <a:p>
            <a:pPr lvl="0"/>
            <a:r>
              <a:rPr lang="es-AR" b="1" dirty="0"/>
              <a:t>Grado IV:</a:t>
            </a:r>
            <a:r>
              <a:rPr lang="es-AR" dirty="0"/>
              <a:t> Son las complicaciones que ponen en riesgo inminente la vida del paciente y requieren de UTI. Se dividen en </a:t>
            </a:r>
            <a:r>
              <a:rPr lang="es-AR" b="1" dirty="0"/>
              <a:t>IV a</a:t>
            </a:r>
            <a:r>
              <a:rPr lang="es-AR" dirty="0"/>
              <a:t>: Fallo de 1 </a:t>
            </a:r>
            <a:r>
              <a:rPr lang="es-AR" dirty="0" err="1"/>
              <a:t>organo</a:t>
            </a:r>
            <a:r>
              <a:rPr lang="es-AR" dirty="0"/>
              <a:t> y </a:t>
            </a:r>
            <a:r>
              <a:rPr lang="es-AR" b="1" dirty="0"/>
              <a:t>IV b</a:t>
            </a:r>
            <a:r>
              <a:rPr lang="es-AR" dirty="0"/>
              <a:t>: fallo </a:t>
            </a:r>
            <a:r>
              <a:rPr lang="es-AR" dirty="0" err="1"/>
              <a:t>multiorgánico</a:t>
            </a:r>
            <a:r>
              <a:rPr lang="es-AR" dirty="0"/>
              <a:t>.</a:t>
            </a:r>
          </a:p>
          <a:p>
            <a:pPr lvl="0"/>
            <a:r>
              <a:rPr lang="es-AR" b="1" dirty="0"/>
              <a:t>Grado V:</a:t>
            </a:r>
            <a:r>
              <a:rPr lang="es-AR" dirty="0"/>
              <a:t> Complicaciones que causan la muerte del paciente.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631027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DA5F2-173D-CE4B-8AE2-D917DB635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/>
          </a:bodyPr>
          <a:lstStyle/>
          <a:p>
            <a:pPr algn="ctr"/>
            <a:r>
              <a:rPr lang="es-ES_tradnl" sz="2800" dirty="0"/>
              <a:t>Clasificación CCI (</a:t>
            </a:r>
            <a:r>
              <a:rPr lang="es-ES_tradnl" sz="2800" dirty="0" err="1"/>
              <a:t>Comprehensive</a:t>
            </a:r>
            <a:r>
              <a:rPr lang="es-ES_tradnl" sz="2800" dirty="0"/>
              <a:t> </a:t>
            </a:r>
            <a:r>
              <a:rPr lang="es-ES_tradnl" sz="2800" dirty="0" err="1"/>
              <a:t>Complication</a:t>
            </a:r>
            <a:r>
              <a:rPr lang="es-ES_tradnl" sz="2800" dirty="0"/>
              <a:t> </a:t>
            </a:r>
            <a:r>
              <a:rPr lang="es-ES_tradnl" sz="2800" dirty="0" err="1"/>
              <a:t>Index</a:t>
            </a:r>
            <a:r>
              <a:rPr lang="es-ES_tradnl" sz="2800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C167C-4B9E-DB46-93EA-E45C31444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/>
              <a:t>El índice de complicaciones o CCI surge de una formula matemática ampliamente usada en ciencias económicas </a:t>
            </a:r>
            <a:r>
              <a:rPr lang="es-AR" b="1" dirty="0"/>
              <a:t>(CCI</a:t>
            </a:r>
            <a:r>
              <a:rPr lang="es-AR" b="1" dirty="0">
                <a:sym typeface="Symbol" pitchFamily="2" charset="2"/>
              </a:rPr>
              <a:t></a:t>
            </a:r>
            <a:r>
              <a:rPr lang="es-AR" b="1" dirty="0"/>
              <a:t>= </a:t>
            </a:r>
            <a:r>
              <a:rPr lang="es-AR" b="1" dirty="0">
                <a:sym typeface="Symbol" pitchFamily="2" charset="2"/>
              </a:rPr>
              <a:t></a:t>
            </a:r>
            <a:r>
              <a:rPr lang="es-AR" b="1" dirty="0"/>
              <a:t>wC1+wC2…+</a:t>
            </a:r>
            <a:r>
              <a:rPr lang="es-AR" b="1" dirty="0" err="1"/>
              <a:t>wCx</a:t>
            </a:r>
            <a:r>
              <a:rPr lang="es-AR" b="1" dirty="0"/>
              <a:t>)/2)</a:t>
            </a:r>
            <a:r>
              <a:rPr lang="es-AR" dirty="0"/>
              <a:t> </a:t>
            </a:r>
          </a:p>
          <a:p>
            <a:r>
              <a:rPr lang="es-AR" dirty="0"/>
              <a:t>Se desarrolla sobre la base de la clasificación de </a:t>
            </a:r>
            <a:r>
              <a:rPr lang="es-AR" dirty="0" err="1"/>
              <a:t>Clavien</a:t>
            </a:r>
            <a:r>
              <a:rPr lang="es-AR" dirty="0"/>
              <a:t> – </a:t>
            </a:r>
            <a:r>
              <a:rPr lang="es-AR" dirty="0" err="1"/>
              <a:t>Dindo</a:t>
            </a:r>
            <a:r>
              <a:rPr lang="es-AR" dirty="0"/>
              <a:t> </a:t>
            </a:r>
          </a:p>
          <a:p>
            <a:r>
              <a:rPr lang="es-AR" dirty="0"/>
              <a:t>Es especialmente útil en los pacientes que presentan más de una complicación, independientemente del grado de severidad, ya que permite estratificar y diferenciar entre si a estos enfermos. </a:t>
            </a:r>
          </a:p>
          <a:p>
            <a:r>
              <a:rPr lang="es-AR" dirty="0"/>
              <a:t>Utiliza para su cuantificación una escala del 0 (sin complicación) al 100 (Muerte) </a:t>
            </a:r>
          </a:p>
          <a:p>
            <a:r>
              <a:rPr lang="es-AR" dirty="0"/>
              <a:t>Disponible en </a:t>
            </a:r>
            <a:r>
              <a:rPr lang="es-AR" u="sng" dirty="0">
                <a:hlinkClick r:id="rId2"/>
              </a:rPr>
              <a:t>www.assessurgery.com</a:t>
            </a:r>
            <a:r>
              <a:rPr lang="es-AR" dirty="0"/>
              <a:t> donde se puede calcular el CCI </a:t>
            </a:r>
            <a:r>
              <a:rPr lang="es-AR" dirty="0" err="1"/>
              <a:t>facilmente</a:t>
            </a:r>
            <a:r>
              <a:rPr lang="es-AR" dirty="0"/>
              <a:t> e ingresando los STROC de cada paciente.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983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b="1" dirty="0"/>
              <a:t>Responsabilidad y deberes:</a:t>
            </a:r>
            <a:br>
              <a:rPr lang="es-AR" sz="3600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00600"/>
          </a:xfrm>
        </p:spPr>
        <p:txBody>
          <a:bodyPr/>
          <a:lstStyle/>
          <a:p>
            <a:pPr marL="0" indent="0">
              <a:buNone/>
            </a:pPr>
            <a:endParaRPr lang="es-AR" sz="2000" dirty="0"/>
          </a:p>
          <a:p>
            <a:pPr lvl="1"/>
            <a:r>
              <a:rPr lang="es-ES" dirty="0"/>
              <a:t>Poner todo su empeño, conocimiento y destreza para recuperar la salud. </a:t>
            </a:r>
            <a:endParaRPr lang="es-AR" dirty="0"/>
          </a:p>
          <a:p>
            <a:pPr lvl="1"/>
            <a:r>
              <a:rPr lang="es-ES" dirty="0"/>
              <a:t>Cuidar al paciente.</a:t>
            </a:r>
            <a:endParaRPr lang="es-AR" dirty="0"/>
          </a:p>
          <a:p>
            <a:pPr lvl="1"/>
            <a:r>
              <a:rPr lang="es-ES" dirty="0"/>
              <a:t>Prevenir enfermedades.</a:t>
            </a:r>
            <a:endParaRPr lang="es-AR" dirty="0"/>
          </a:p>
          <a:p>
            <a:pPr lvl="1"/>
            <a:r>
              <a:rPr lang="es-ES" dirty="0"/>
              <a:t>Curar.</a:t>
            </a:r>
            <a:endParaRPr lang="es-AR" dirty="0"/>
          </a:p>
          <a:p>
            <a:pPr lvl="1"/>
            <a:r>
              <a:rPr lang="es-ES" dirty="0"/>
              <a:t>Respetar los derechos fundamentales del paciente.</a:t>
            </a:r>
            <a:endParaRPr lang="es-AR" dirty="0"/>
          </a:p>
          <a:p>
            <a:pPr lvl="1"/>
            <a:r>
              <a:rPr lang="es-ES" dirty="0"/>
              <a:t>Mejorar la calidad de vida.</a:t>
            </a:r>
            <a:endParaRPr lang="es-AR" dirty="0"/>
          </a:p>
          <a:p>
            <a:pPr lvl="1"/>
            <a:r>
              <a:rPr lang="es-ES" dirty="0"/>
              <a:t>Respetar la vida.</a:t>
            </a:r>
            <a:endParaRPr lang="es-AR" dirty="0"/>
          </a:p>
          <a:p>
            <a:pPr lvl="1"/>
            <a:r>
              <a:rPr lang="es-ES" dirty="0"/>
              <a:t>No discriminar.</a:t>
            </a:r>
            <a:endParaRPr lang="es-AR" dirty="0"/>
          </a:p>
          <a:p>
            <a:pPr lvl="1"/>
            <a:r>
              <a:rPr lang="es-ES" dirty="0"/>
              <a:t>Estar capacitado para decidir, frente a lo imprevisible, en ese estrecho margen de la vida y la muerte.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473391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dirty="0">
                <a:solidFill>
                  <a:schemeClr val="tx2">
                    <a:lumMod val="75000"/>
                  </a:schemeClr>
                </a:solidFill>
                <a:effectLst/>
              </a:rPr>
              <a:t>Métodos complementarios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600200"/>
            <a:ext cx="6809184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ClrTx/>
              <a:buNone/>
            </a:pPr>
            <a:endParaRPr lang="es-ES_tradnl" dirty="0"/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</a:t>
            </a:r>
            <a:r>
              <a:rPr lang="es-ES_tradnl" dirty="0" err="1">
                <a:effectLst/>
              </a:rPr>
              <a:t>Rx</a:t>
            </a:r>
            <a:r>
              <a:rPr lang="es-ES_tradnl" dirty="0">
                <a:effectLst/>
              </a:rPr>
              <a:t>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Ecografía.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>
                <a:effectLst/>
              </a:rPr>
              <a:t> TAC.</a:t>
            </a:r>
            <a:endParaRPr lang="es-ES_tradnl" dirty="0">
              <a:effectLst/>
            </a:endParaRP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Hemograma.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_tradnl" dirty="0">
                <a:effectLst/>
              </a:rPr>
              <a:t> Cultivos.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  </a:t>
            </a:r>
            <a:r>
              <a:rPr lang="es-ES" sz="3600" dirty="0">
                <a:solidFill>
                  <a:schemeClr val="tx1"/>
                </a:solidFill>
              </a:rPr>
              <a:t>Antibiótico profilaxis pre quirúrgica </a:t>
            </a:r>
            <a:br>
              <a:rPr lang="es-AR" b="1" dirty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9812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endParaRPr lang="es-ES" sz="32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800" dirty="0"/>
              <a:t>El objetivo es reducir la incidencia de</a:t>
            </a:r>
          </a:p>
          <a:p>
            <a:pPr algn="ctr"/>
            <a:endParaRPr lang="es-ES" sz="2800" dirty="0"/>
          </a:p>
          <a:p>
            <a:pPr marL="0" indent="0" algn="ctr">
              <a:buNone/>
            </a:pPr>
            <a:r>
              <a:rPr lang="es-ES" sz="2800" dirty="0"/>
              <a:t> infecciones de la herida quirúrgica. </a:t>
            </a:r>
            <a:endParaRPr lang="es-AR" sz="2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486204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11509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_tradnl" sz="3200" dirty="0">
                <a:solidFill>
                  <a:schemeClr val="tx2">
                    <a:lumMod val="75000"/>
                  </a:schemeClr>
                </a:solidFill>
              </a:rPr>
              <a:t>Clasificación de las cirugías</a:t>
            </a: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8062913" cy="4611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_tradnl" dirty="0">
                <a:latin typeface="+mj-lt"/>
              </a:rPr>
              <a:t>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_tradnl" dirty="0">
                <a:latin typeface="+mj-lt"/>
              </a:rPr>
              <a:t>              </a:t>
            </a:r>
            <a:r>
              <a:rPr lang="es-ES_tradnl" b="1" i="1" dirty="0">
                <a:latin typeface="+mj-lt"/>
              </a:rPr>
              <a:t>TASA DE INECCIÓN </a:t>
            </a:r>
          </a:p>
          <a:p>
            <a:pPr eaLnBrk="1" hangingPunct="1">
              <a:buFont typeface="Wingdings" pitchFamily="2" charset="2"/>
              <a:buNone/>
            </a:pPr>
            <a:endParaRPr lang="es-ES_tradnl" sz="1600" b="1" i="1" u="sng" dirty="0">
              <a:latin typeface="+mj-lt"/>
            </a:endParaRPr>
          </a:p>
          <a:p>
            <a:pPr eaLnBrk="1" hangingPunct="1">
              <a:lnSpc>
                <a:spcPct val="150000"/>
              </a:lnSpc>
              <a:buClrTx/>
              <a:buSzTx/>
              <a:buFont typeface="Wingdings" pitchFamily="2" charset="2"/>
              <a:buChar char="ü"/>
            </a:pPr>
            <a:r>
              <a:rPr lang="es-ES_tradnl" dirty="0">
                <a:latin typeface="+mj-lt"/>
              </a:rPr>
              <a:t> Limpias                              </a:t>
            </a:r>
          </a:p>
          <a:p>
            <a:pPr eaLnBrk="1" hangingPunct="1">
              <a:lnSpc>
                <a:spcPct val="150000"/>
              </a:lnSpc>
              <a:buClrTx/>
              <a:buSzTx/>
              <a:buFont typeface="Wingdings" pitchFamily="2" charset="2"/>
              <a:buChar char="ü"/>
            </a:pPr>
            <a:r>
              <a:rPr lang="es-ES_tradnl" dirty="0">
                <a:latin typeface="+mj-lt"/>
              </a:rPr>
              <a:t> Limpias-contaminadas       </a:t>
            </a:r>
          </a:p>
          <a:p>
            <a:pPr eaLnBrk="1" hangingPunct="1">
              <a:lnSpc>
                <a:spcPct val="150000"/>
              </a:lnSpc>
              <a:buClrTx/>
              <a:buSzTx/>
              <a:buFont typeface="Wingdings" pitchFamily="2" charset="2"/>
              <a:buChar char="ü"/>
            </a:pPr>
            <a:r>
              <a:rPr lang="es-ES_tradnl" dirty="0">
                <a:latin typeface="+mj-lt"/>
              </a:rPr>
              <a:t> Contaminadas                   </a:t>
            </a:r>
          </a:p>
          <a:p>
            <a:pPr eaLnBrk="1" hangingPunct="1">
              <a:lnSpc>
                <a:spcPct val="150000"/>
              </a:lnSpc>
              <a:buClrTx/>
              <a:buSzTx/>
              <a:buFont typeface="Wingdings" pitchFamily="2" charset="2"/>
              <a:buChar char="ü"/>
            </a:pPr>
            <a:r>
              <a:rPr lang="es-ES_tradnl" dirty="0">
                <a:latin typeface="+mj-lt"/>
              </a:rPr>
              <a:t> Sucias</a:t>
            </a:r>
            <a:endParaRPr lang="es-A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0034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ES_tradnl" sz="3200" kern="0" dirty="0">
                <a:solidFill>
                  <a:schemeClr val="tx2">
                    <a:lumMod val="75000"/>
                  </a:schemeClr>
                </a:solidFill>
              </a:rPr>
              <a:t>      Clasificación de las cirugías</a:t>
            </a:r>
            <a:br>
              <a:rPr lang="es-AR" sz="3200" kern="0" dirty="0">
                <a:solidFill>
                  <a:schemeClr val="tx2">
                    <a:lumMod val="75000"/>
                  </a:schemeClr>
                </a:solidFill>
              </a:rPr>
            </a:b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Limpia</a:t>
            </a:r>
            <a:r>
              <a:rPr lang="es-ES" dirty="0"/>
              <a:t> (riesgo de infección del 1 al 5 %)  </a:t>
            </a:r>
          </a:p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       </a:t>
            </a:r>
            <a:r>
              <a:rPr lang="es-ES" b="1" i="1" u="sng" dirty="0"/>
              <a:t>sin profilaxis</a:t>
            </a:r>
            <a:r>
              <a:rPr lang="es-ES" dirty="0"/>
              <a:t> </a:t>
            </a:r>
          </a:p>
          <a:p>
            <a:pPr marL="0" indent="0">
              <a:buClr>
                <a:srgbClr val="FFFF00"/>
              </a:buClr>
              <a:buNone/>
            </a:pP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 Tejido a intervenir no está inflamado y no se rompe la asepsia quirúrgica.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No hay trauma previo ni operación traumatizante.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 No hay afectación del tracto respiratorio, digestivo y genitourinario. </a:t>
            </a:r>
            <a:endParaRPr lang="es-AR" dirty="0"/>
          </a:p>
          <a:p>
            <a:pPr>
              <a:buClr>
                <a:srgbClr val="FFFF00"/>
              </a:buClr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439748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s-ES_tradnl" sz="3200" kern="0" dirty="0">
                <a:solidFill>
                  <a:schemeClr val="tx1"/>
                </a:solidFill>
              </a:rPr>
              <a:t>      Clasificación de las cirugías</a:t>
            </a:r>
            <a:endParaRPr lang="es-AR" sz="32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Limpia-contaminada</a:t>
            </a:r>
            <a:r>
              <a:rPr lang="es-ES" dirty="0"/>
              <a:t> (riesgo de infección del 5 al 15 %)          </a:t>
            </a:r>
          </a:p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      </a:t>
            </a:r>
            <a:r>
              <a:rPr lang="es-ES" b="1" i="1" u="sng" dirty="0"/>
              <a:t>con profilaxis</a:t>
            </a:r>
            <a:r>
              <a:rPr lang="es-ES" dirty="0"/>
              <a:t>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se entra en una cavidad que contiene microorganismos.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Intervención muy traumática sobre tejidos exentos de microorganismos.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se afectan los tractos respiratorios, digestivo y genitourinario.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07978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87" y="404664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kern="0" dirty="0">
                <a:solidFill>
                  <a:schemeClr val="tx2">
                    <a:lumMod val="75000"/>
                  </a:schemeClr>
                </a:solidFill>
              </a:rPr>
              <a:t>      Clasificación de las cirugías</a:t>
            </a: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Contaminada</a:t>
            </a:r>
            <a:r>
              <a:rPr lang="es-ES" dirty="0"/>
              <a:t> (riesgo de infección del 15 al 25 %)  </a:t>
            </a:r>
          </a:p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      </a:t>
            </a:r>
            <a:r>
              <a:rPr lang="es-ES" b="1" i="1" u="sng" dirty="0"/>
              <a:t>con profilaxis</a:t>
            </a:r>
            <a:r>
              <a:rPr lang="es-ES" dirty="0"/>
              <a:t> 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hay inflamación aguda sin pus.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al abrir una víscera se derrama el contenido.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Heridas accidentales abiertas y recientes (menos de 4 horas).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Cirugía </a:t>
            </a:r>
            <a:r>
              <a:rPr lang="es-ES" dirty="0" err="1"/>
              <a:t>colorrectal</a:t>
            </a:r>
            <a:r>
              <a:rPr lang="es-ES" dirty="0"/>
              <a:t>.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94910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200" kern="0" dirty="0">
                <a:solidFill>
                  <a:schemeClr val="tx2">
                    <a:lumMod val="75000"/>
                  </a:schemeClr>
                </a:solidFill>
              </a:rPr>
              <a:t>      Clasificación de las cirugías</a:t>
            </a: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b="1" i="1" dirty="0"/>
              <a:t>Sucia </a:t>
            </a:r>
            <a:r>
              <a:rPr lang="es-ES" dirty="0"/>
              <a:t>(riesgo de infección del 40 al 60 %)</a:t>
            </a:r>
          </a:p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r>
              <a:rPr lang="es-ES" dirty="0"/>
              <a:t>       </a:t>
            </a:r>
            <a:r>
              <a:rPr lang="es-ES" b="1" i="1" u="sng" dirty="0"/>
              <a:t>con tratamiento antimicrobiano</a:t>
            </a:r>
            <a:r>
              <a:rPr lang="es-ES" dirty="0"/>
              <a:t> </a:t>
            </a:r>
          </a:p>
          <a:p>
            <a:pPr marL="0" indent="0">
              <a:lnSpc>
                <a:spcPct val="150000"/>
              </a:lnSpc>
              <a:buClr>
                <a:srgbClr val="FFFF00"/>
              </a:buClr>
              <a:buNone/>
            </a:pP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hay  peritonitis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está perforada una víscera.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Cuando una herida traumática lleva más de 4 horas sin tratar.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4296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667" y="404664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chemeClr val="tx2">
                    <a:lumMod val="75000"/>
                  </a:schemeClr>
                </a:solidFill>
              </a:rPr>
              <a:t> Antibiótico profilaxis </a:t>
            </a:r>
            <a:r>
              <a:rPr lang="es-ES" sz="3200" dirty="0" err="1">
                <a:solidFill>
                  <a:schemeClr val="tx2">
                    <a:lumMod val="75000"/>
                  </a:schemeClr>
                </a:solidFill>
              </a:rPr>
              <a:t>prequirúrgica</a:t>
            </a: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075240" cy="4557120"/>
          </a:xfrm>
        </p:spPr>
        <p:txBody>
          <a:bodyPr/>
          <a:lstStyle/>
          <a:p>
            <a:pPr marL="0" indent="0">
              <a:buNone/>
            </a:pPr>
            <a:r>
              <a:rPr lang="es-ES" b="1" u="sng" dirty="0"/>
              <a:t>Indicaciones</a:t>
            </a:r>
          </a:p>
          <a:p>
            <a:endParaRPr lang="es-AR" b="1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Limpias, </a:t>
            </a:r>
            <a:r>
              <a:rPr lang="es-ES" b="1" dirty="0"/>
              <a:t>sólo</a:t>
            </a:r>
            <a:r>
              <a:rPr lang="es-ES" dirty="0"/>
              <a:t> cuando las consecuencias de la infección sean importantes.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Limpias-contaminadas. </a:t>
            </a:r>
            <a:endParaRPr lang="es-AR" dirty="0"/>
          </a:p>
          <a:p>
            <a:pPr lvl="0">
              <a:lnSpc>
                <a:spcPct val="150000"/>
              </a:lnSpc>
              <a:buClrTx/>
              <a:buFont typeface="Wingdings" pitchFamily="2" charset="2"/>
              <a:buChar char="ü"/>
            </a:pPr>
            <a:r>
              <a:rPr lang="es-ES" dirty="0"/>
              <a:t> Contaminadas.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627900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chemeClr val="tx2">
                    <a:lumMod val="75000"/>
                  </a:schemeClr>
                </a:solidFill>
              </a:rPr>
              <a:t>     Factores de riesgo</a:t>
            </a:r>
            <a:br>
              <a:rPr lang="es-AR" sz="3200" dirty="0">
                <a:solidFill>
                  <a:schemeClr val="tx2">
                    <a:lumMod val="75000"/>
                  </a:schemeClr>
                </a:solidFill>
              </a:rPr>
            </a:br>
            <a:endParaRPr lang="es-AR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Edad avanzada.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Diabetes Mellitus.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Desnutrición.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</a:t>
            </a:r>
            <a:r>
              <a:rPr lang="es-ES" dirty="0" err="1"/>
              <a:t>Inmunocompromiso</a:t>
            </a:r>
            <a:r>
              <a:rPr lang="es-ES" dirty="0"/>
              <a:t> por enfermedad, por fármacos.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Insuficiencia renal.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Trastornos de la coagulación.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Internaciones prolongadas.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Infecciones a distancia.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Mala preparación del colon.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Técnica quirúrgica deficiente.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Hemostasia insuficiente. </a:t>
            </a:r>
            <a:endParaRPr lang="es-AR" dirty="0"/>
          </a:p>
          <a:p>
            <a:pPr lvl="0">
              <a:buClrTx/>
              <a:buFont typeface="Wingdings" pitchFamily="2" charset="2"/>
              <a:buChar char="ü"/>
            </a:pPr>
            <a:r>
              <a:rPr lang="es-ES" dirty="0"/>
              <a:t> Inadecuado uso de la profilaxis con antibióticos. 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005803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s-ES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3600" dirty="0">
                <a:solidFill>
                  <a:schemeClr val="tx2">
                    <a:lumMod val="75000"/>
                  </a:schemeClr>
                </a:solidFill>
              </a:rPr>
              <a:t>Principios de la profilaxis </a:t>
            </a:r>
            <a:r>
              <a:rPr lang="es-ES" sz="3600" dirty="0" err="1">
                <a:solidFill>
                  <a:schemeClr val="tx2">
                    <a:lumMod val="75000"/>
                  </a:schemeClr>
                </a:solidFill>
              </a:rPr>
              <a:t>prequirúrgica</a:t>
            </a:r>
            <a:br>
              <a:rPr lang="es-AR" dirty="0">
                <a:solidFill>
                  <a:schemeClr val="tx2">
                    <a:lumMod val="75000"/>
                  </a:schemeClr>
                </a:solidFill>
              </a:rPr>
            </a:br>
            <a:endParaRPr lang="es-A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dirty="0"/>
              <a:t> Antibiótico efectivo contra la mayoría de los patógenos probables a encontrar. </a:t>
            </a:r>
            <a:endParaRPr lang="es-AR" dirty="0"/>
          </a:p>
          <a:p>
            <a:pPr lvl="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dirty="0"/>
              <a:t> Elegir un antibiótico con baja toxicidad. </a:t>
            </a:r>
            <a:endParaRPr lang="es-AR" dirty="0"/>
          </a:p>
          <a:p>
            <a:pPr lvl="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dirty="0"/>
              <a:t> Administrar dosis única EV preoperatoria - 60 min ?</a:t>
            </a:r>
            <a:endParaRPr lang="es-AR" dirty="0"/>
          </a:p>
          <a:p>
            <a:pPr lvl="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dirty="0"/>
              <a:t> Administrar una segunda dosis </a:t>
            </a:r>
            <a:r>
              <a:rPr lang="es-ES" dirty="0" err="1"/>
              <a:t>intraoperatoria</a:t>
            </a:r>
            <a:r>
              <a:rPr lang="es-ES" dirty="0"/>
              <a:t>, si el tiempo quirúrgico es mayor de 4 horas.</a:t>
            </a:r>
            <a:endParaRPr lang="es-AR" dirty="0"/>
          </a:p>
          <a:p>
            <a:pPr lvl="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ES" dirty="0"/>
              <a:t> Dar 2 </a:t>
            </a:r>
            <a:r>
              <a:rPr lang="es-ES" dirty="0" err="1"/>
              <a:t>ó</a:t>
            </a:r>
            <a:r>
              <a:rPr lang="es-ES" dirty="0"/>
              <a:t> 3 dosis postoperatoria. No extender más de 24 horas. </a:t>
            </a:r>
            <a:endParaRPr lang="es-AR" dirty="0"/>
          </a:p>
          <a:p>
            <a:pPr>
              <a:buClr>
                <a:schemeClr val="tx1"/>
              </a:buClr>
              <a:buFont typeface="Wingdings" pitchFamily="2" charset="2"/>
              <a:buChar char="ü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2356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007424" cy="1143000"/>
          </a:xfrm>
          <a:noFill/>
        </p:spPr>
        <p:txBody>
          <a:bodyPr>
            <a:normAutofit/>
          </a:bodyPr>
          <a:lstStyle/>
          <a:p>
            <a:r>
              <a:rPr lang="es-ES" sz="3600" dirty="0">
                <a:solidFill>
                  <a:schemeClr val="tx2">
                    <a:lumMod val="75000"/>
                  </a:schemeClr>
                </a:solidFill>
                <a:cs typeface="Times New Roman" charset="0"/>
              </a:rPr>
              <a:t>Clasificación de las Cirugías 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844824"/>
            <a:ext cx="7772400" cy="4392612"/>
          </a:xfrm>
        </p:spPr>
        <p:txBody>
          <a:bodyPr/>
          <a:lstStyle/>
          <a:p>
            <a:pPr marL="0" indent="0">
              <a:buClr>
                <a:srgbClr val="FFFF00"/>
              </a:buClr>
              <a:buNone/>
            </a:pPr>
            <a:r>
              <a:rPr lang="es-MX" sz="2800" dirty="0"/>
              <a:t>De acuerdo a  la complejidad</a:t>
            </a:r>
          </a:p>
          <a:p>
            <a:pPr marL="0" indent="0">
              <a:buNone/>
            </a:pPr>
            <a:r>
              <a:rPr lang="es-MX" sz="2800" dirty="0"/>
              <a:t>            Menor</a:t>
            </a:r>
          </a:p>
          <a:p>
            <a:pPr marL="0" indent="0">
              <a:buNone/>
            </a:pPr>
            <a:r>
              <a:rPr lang="es-MX" sz="2800" dirty="0"/>
              <a:t>            Mediana</a:t>
            </a:r>
          </a:p>
          <a:p>
            <a:pPr marL="0" indent="0">
              <a:buNone/>
            </a:pPr>
            <a:r>
              <a:rPr lang="es-MX" sz="2800" dirty="0"/>
              <a:t>            Mayor</a:t>
            </a:r>
          </a:p>
          <a:p>
            <a:pPr>
              <a:buFont typeface="Wingdings" pitchFamily="2" charset="2"/>
              <a:buChar char="Ø"/>
            </a:pPr>
            <a:endParaRPr lang="es-MX" sz="2800" dirty="0"/>
          </a:p>
          <a:p>
            <a:pPr marL="0" indent="0">
              <a:buClr>
                <a:srgbClr val="FFFF00"/>
              </a:buClr>
              <a:buNone/>
            </a:pPr>
            <a:r>
              <a:rPr lang="es-MX" sz="2800" dirty="0"/>
              <a:t>De acuerdo a la contaminación</a:t>
            </a:r>
          </a:p>
          <a:p>
            <a:pPr marL="0" indent="0">
              <a:buNone/>
            </a:pPr>
            <a:r>
              <a:rPr lang="es-MX" sz="2800" dirty="0"/>
              <a:t>             Limpias</a:t>
            </a:r>
          </a:p>
          <a:p>
            <a:pPr marL="0" indent="0">
              <a:buNone/>
            </a:pPr>
            <a:r>
              <a:rPr lang="es-MX" sz="2800" dirty="0"/>
              <a:t>             Sucias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90898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08912" cy="1419944"/>
          </a:xfrm>
        </p:spPr>
        <p:txBody>
          <a:bodyPr>
            <a:norm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+mn-lt"/>
                <a:cs typeface="Times New Roman" charset="0"/>
              </a:rPr>
              <a:t>Clasificación de las intervenciones de   </a:t>
            </a:r>
            <a:r>
              <a:rPr lang="es-ES" sz="36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Times New Roman" charset="0"/>
              </a:rPr>
              <a:t>De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+mn-lt"/>
                <a:cs typeface="Times New Roman" charset="0"/>
              </a:rPr>
              <a:t>   acuerdo a su intención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844824"/>
            <a:ext cx="7772400" cy="50391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 Intervenciones de intención curativa</a:t>
            </a: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es-ES" dirty="0">
              <a:latin typeface="+mj-lt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 Intervenciones de intención paliativa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     simplemente técnicas tendientes a permitir la   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s-ES" dirty="0">
                <a:latin typeface="+mj-lt"/>
                <a:cs typeface="Times New Roman" pitchFamily="18" charset="0"/>
              </a:rPr>
              <a:t>     realización de una terapéutica más compleja. 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es-ES" dirty="0">
              <a:latin typeface="+mj-lt"/>
              <a:cs typeface="Times New Roman" pitchFamily="18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s-MX" dirty="0">
                <a:latin typeface="+mj-lt"/>
                <a:cs typeface="Times New Roman" pitchFamily="18" charset="0"/>
              </a:rPr>
              <a:t>      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s-MX" dirty="0">
                <a:latin typeface="+mj-lt"/>
                <a:cs typeface="Times New Roman" pitchFamily="18" charset="0"/>
              </a:rPr>
              <a:t> </a:t>
            </a:r>
            <a:r>
              <a:rPr lang="es-ES" dirty="0">
                <a:latin typeface="+mj-lt"/>
                <a:cs typeface="Times New Roman" pitchFamily="18" charset="0"/>
              </a:rPr>
              <a:t>Ej.: Flebotomías para permitir alimentación</a:t>
            </a:r>
            <a:r>
              <a:rPr lang="es-MX" dirty="0">
                <a:latin typeface="+mj-lt"/>
                <a:cs typeface="Times New Roman" pitchFamily="18" charset="0"/>
              </a:rPr>
              <a:t>,</a:t>
            </a:r>
            <a:r>
              <a:rPr lang="es-ES" dirty="0">
                <a:latin typeface="+mj-lt"/>
                <a:cs typeface="Times New Roman" pitchFamily="18" charset="0"/>
              </a:rPr>
              <a:t> </a:t>
            </a:r>
            <a:r>
              <a:rPr lang="es-ES" dirty="0" err="1">
                <a:latin typeface="+mj-lt"/>
                <a:cs typeface="Times New Roman" pitchFamily="18" charset="0"/>
              </a:rPr>
              <a:t>Shunts</a:t>
            </a:r>
            <a:r>
              <a:rPr lang="es-ES" dirty="0">
                <a:latin typeface="+mj-lt"/>
                <a:cs typeface="Times New Roman" pitchFamily="18" charset="0"/>
              </a:rPr>
              <a:t> </a:t>
            </a:r>
            <a:r>
              <a:rPr lang="es-ES" dirty="0" err="1">
                <a:latin typeface="+mj-lt"/>
                <a:cs typeface="Times New Roman" pitchFamily="18" charset="0"/>
              </a:rPr>
              <a:t>arteriovenosos</a:t>
            </a:r>
            <a:r>
              <a:rPr lang="es-MX" dirty="0">
                <a:latin typeface="+mj-lt"/>
                <a:cs typeface="Times New Roman" pitchFamily="18" charset="0"/>
              </a:rPr>
              <a:t> </a:t>
            </a:r>
            <a:r>
              <a:rPr lang="es-ES" dirty="0">
                <a:latin typeface="+mj-lt"/>
                <a:cs typeface="Times New Roman" pitchFamily="18" charset="0"/>
              </a:rPr>
              <a:t>para realizar diálisis, </a:t>
            </a:r>
            <a:r>
              <a:rPr lang="es-ES" dirty="0" err="1">
                <a:latin typeface="+mj-lt"/>
                <a:cs typeface="Times New Roman" pitchFamily="18" charset="0"/>
              </a:rPr>
              <a:t>colostomia</a:t>
            </a:r>
            <a:r>
              <a:rPr lang="es-ES" dirty="0">
                <a:latin typeface="+mj-lt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1495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062664" cy="1143000"/>
          </a:xfrm>
        </p:spPr>
        <p:txBody>
          <a:bodyPr>
            <a:normAutofit/>
          </a:bodyPr>
          <a:lstStyle/>
          <a:p>
            <a:r>
              <a:rPr lang="es-MX" sz="3600" dirty="0">
                <a:solidFill>
                  <a:schemeClr val="tx2">
                    <a:lumMod val="75000"/>
                  </a:schemeClr>
                </a:solidFill>
                <a:cs typeface="Times New Roman" charset="0"/>
              </a:rPr>
              <a:t>Periodos de la cirugía</a:t>
            </a:r>
            <a:endParaRPr lang="es-ES" sz="3600" dirty="0">
              <a:solidFill>
                <a:schemeClr val="tx2">
                  <a:lumMod val="75000"/>
                </a:schemeClr>
              </a:solidFill>
              <a:cs typeface="Times New Roman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907704" y="1844824"/>
            <a:ext cx="6798146" cy="50274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ES" sz="2400" i="1" dirty="0">
                <a:latin typeface="+mj-lt"/>
                <a:cs typeface="Times New Roman" pitchFamily="18" charset="0"/>
              </a:rPr>
              <a:t>Preoperatorio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es-MX" sz="2400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MX" sz="2400" i="1" dirty="0" err="1">
                <a:latin typeface="+mj-lt"/>
                <a:cs typeface="Times New Roman" pitchFamily="18" charset="0"/>
              </a:rPr>
              <a:t>Intraoperatorio</a:t>
            </a:r>
            <a:endParaRPr lang="es-MX" sz="2400" i="1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endParaRPr lang="es-MX" sz="2400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s-ES" sz="2400" i="1" dirty="0">
                <a:latin typeface="+mj-lt"/>
                <a:cs typeface="Times New Roman" pitchFamily="18" charset="0"/>
              </a:rPr>
              <a:t>Post-operatorio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endParaRPr lang="es-ES" sz="2400" dirty="0"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r>
              <a:rPr lang="es-ES" sz="2400" dirty="0">
                <a:latin typeface="+mj-lt"/>
                <a:cs typeface="Times New Roman" pitchFamily="18" charset="0"/>
              </a:rPr>
              <a:t>             </a:t>
            </a:r>
            <a:r>
              <a:rPr lang="es-MX" sz="24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Inmediato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r>
              <a:rPr lang="es-MX" sz="24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	  Mediato 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  <a:defRPr/>
            </a:pPr>
            <a:r>
              <a:rPr lang="es-MX" sz="2400" dirty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itchFamily="18" charset="0"/>
              </a:rPr>
              <a:t>             Alejado</a:t>
            </a:r>
            <a:br>
              <a:rPr lang="es-E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s-E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00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>
                <a:solidFill>
                  <a:schemeClr val="tx2">
                    <a:lumMod val="75000"/>
                  </a:schemeClr>
                </a:solidFill>
              </a:rPr>
              <a:t>Tiempos esenciales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202286"/>
            <a:ext cx="6953200" cy="4271665"/>
          </a:xfrm>
        </p:spPr>
        <p:txBody>
          <a:bodyPr/>
          <a:lstStyle/>
          <a:p>
            <a:pPr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AR" dirty="0"/>
              <a:t> Diéresis</a:t>
            </a:r>
          </a:p>
          <a:p>
            <a:pPr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AR" dirty="0"/>
              <a:t> Operación propiamente dicha</a:t>
            </a:r>
          </a:p>
          <a:p>
            <a:pPr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es-AR" dirty="0"/>
              <a:t> Síntesis</a:t>
            </a:r>
          </a:p>
        </p:txBody>
      </p:sp>
    </p:spTree>
    <p:extLst>
      <p:ext uri="{BB962C8B-B14F-4D97-AF65-F5344CB8AC3E}">
        <p14:creationId xmlns:p14="http://schemas.microsoft.com/office/powerpoint/2010/main" val="1955838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836712"/>
            <a:ext cx="6982528" cy="2482966"/>
          </a:xfrm>
        </p:spPr>
        <p:txBody>
          <a:bodyPr>
            <a:normAutofit/>
          </a:bodyPr>
          <a:lstStyle/>
          <a:p>
            <a:r>
              <a:rPr lang="es-AR" sz="3600" dirty="0">
                <a:solidFill>
                  <a:schemeClr val="tx2">
                    <a:lumMod val="75000"/>
                  </a:schemeClr>
                </a:solidFill>
              </a:rPr>
              <a:t>Evaluación </a:t>
            </a:r>
            <a:br>
              <a:rPr lang="es-AR" sz="36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es-AR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AR" sz="3600" dirty="0">
                <a:solidFill>
                  <a:schemeClr val="tx2">
                    <a:lumMod val="75000"/>
                  </a:schemeClr>
                </a:solidFill>
              </a:rPr>
              <a:t>Preoperatoria</a:t>
            </a:r>
            <a:endParaRPr lang="es-E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536</TotalTime>
  <Words>1970</Words>
  <Application>Microsoft Macintosh PowerPoint</Application>
  <PresentationFormat>Presentación en pantalla (4:3)</PresentationFormat>
  <Paragraphs>393</Paragraphs>
  <Slides>49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5" baseType="lpstr">
      <vt:lpstr>Arial</vt:lpstr>
      <vt:lpstr>Calibri</vt:lpstr>
      <vt:lpstr>Monotype Sorts</vt:lpstr>
      <vt:lpstr>Times New Roman</vt:lpstr>
      <vt:lpstr>Wingdings</vt:lpstr>
      <vt:lpstr>Claridad</vt:lpstr>
      <vt:lpstr>Cirugía  Pre y post operatorio  </vt:lpstr>
      <vt:lpstr>      Cirugía</vt:lpstr>
      <vt:lpstr>El equipo quirúrgico </vt:lpstr>
      <vt:lpstr>Responsabilidad y deberes: </vt:lpstr>
      <vt:lpstr>Clasificación de las Cirugías </vt:lpstr>
      <vt:lpstr>Clasificación de las intervenciones de   De   acuerdo a su intención</vt:lpstr>
      <vt:lpstr>Periodos de la cirugía</vt:lpstr>
      <vt:lpstr>Tiempos esenciales </vt:lpstr>
      <vt:lpstr>Evaluación   Preoperatoria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Post operatorio</vt:lpstr>
      <vt:lpstr>Presentación de PowerPoint</vt:lpstr>
      <vt:lpstr>Presentación de PowerPoint</vt:lpstr>
      <vt:lpstr>Complicaciones postoperatorias</vt:lpstr>
      <vt:lpstr>Causas</vt:lpstr>
      <vt:lpstr>Complicaciones</vt:lpstr>
      <vt:lpstr>Complicaciones</vt:lpstr>
      <vt:lpstr>Locales</vt:lpstr>
      <vt:lpstr>Generales</vt:lpstr>
      <vt:lpstr>Factores predisponentes</vt:lpstr>
      <vt:lpstr>De la cavidad</vt:lpstr>
      <vt:lpstr>De la cavidad</vt:lpstr>
      <vt:lpstr>Clasificación Eventos Adversos IO de Kaafarani</vt:lpstr>
      <vt:lpstr>Clasificación de Dindo - Clavien</vt:lpstr>
      <vt:lpstr>Clasificación CCI (Comprehensive Complication Index)</vt:lpstr>
      <vt:lpstr>Métodos complementarios</vt:lpstr>
      <vt:lpstr>  Antibiótico profilaxis pre quirúrgica  </vt:lpstr>
      <vt:lpstr>Clasificación de las cirugías</vt:lpstr>
      <vt:lpstr>      Clasificación de las cirugías </vt:lpstr>
      <vt:lpstr>      Clasificación de las cirugías</vt:lpstr>
      <vt:lpstr>      Clasificación de las cirugías</vt:lpstr>
      <vt:lpstr>      Clasificación de las cirugías</vt:lpstr>
      <vt:lpstr> Antibiótico profilaxis prequirúrgica</vt:lpstr>
      <vt:lpstr>     Factores de riesgo </vt:lpstr>
      <vt:lpstr> Principios de la profilaxis prequirúrgica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Preoperatoria</dc:title>
  <dc:creator>Martinez Lascano Fernando</dc:creator>
  <cp:lastModifiedBy>Lucas Granero</cp:lastModifiedBy>
  <cp:revision>64</cp:revision>
  <dcterms:created xsi:type="dcterms:W3CDTF">2008-04-24T22:59:52Z</dcterms:created>
  <dcterms:modified xsi:type="dcterms:W3CDTF">2021-05-26T18:58:58Z</dcterms:modified>
</cp:coreProperties>
</file>