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media/image15.jpg" ContentType="image/p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72" r:id="rId4"/>
    <p:sldId id="394" r:id="rId5"/>
    <p:sldId id="393" r:id="rId6"/>
    <p:sldId id="371" r:id="rId7"/>
    <p:sldId id="374" r:id="rId8"/>
    <p:sldId id="396" r:id="rId9"/>
    <p:sldId id="395" r:id="rId10"/>
    <p:sldId id="375" r:id="rId11"/>
    <p:sldId id="373" r:id="rId12"/>
    <p:sldId id="369" r:id="rId13"/>
    <p:sldId id="389" r:id="rId14"/>
    <p:sldId id="376" r:id="rId15"/>
    <p:sldId id="399" r:id="rId16"/>
    <p:sldId id="397" r:id="rId17"/>
    <p:sldId id="398" r:id="rId18"/>
    <p:sldId id="401" r:id="rId19"/>
    <p:sldId id="402" r:id="rId20"/>
    <p:sldId id="400" r:id="rId21"/>
    <p:sldId id="415" r:id="rId22"/>
    <p:sldId id="377" r:id="rId23"/>
    <p:sldId id="387" r:id="rId24"/>
    <p:sldId id="384" r:id="rId25"/>
    <p:sldId id="386" r:id="rId26"/>
    <p:sldId id="403" r:id="rId27"/>
    <p:sldId id="390" r:id="rId28"/>
    <p:sldId id="385" r:id="rId29"/>
    <p:sldId id="378" r:id="rId30"/>
    <p:sldId id="379" r:id="rId31"/>
    <p:sldId id="380" r:id="rId32"/>
    <p:sldId id="381" r:id="rId33"/>
    <p:sldId id="382" r:id="rId34"/>
    <p:sldId id="404" r:id="rId35"/>
    <p:sldId id="405" r:id="rId36"/>
    <p:sldId id="406" r:id="rId37"/>
    <p:sldId id="407" r:id="rId38"/>
    <p:sldId id="391" r:id="rId39"/>
    <p:sldId id="392" r:id="rId40"/>
    <p:sldId id="383" r:id="rId41"/>
    <p:sldId id="408" r:id="rId42"/>
    <p:sldId id="409" r:id="rId43"/>
    <p:sldId id="410" r:id="rId44"/>
    <p:sldId id="416" r:id="rId45"/>
    <p:sldId id="417" r:id="rId46"/>
    <p:sldId id="412" r:id="rId47"/>
    <p:sldId id="413" r:id="rId48"/>
    <p:sldId id="414" r:id="rId49"/>
    <p:sldId id="411" r:id="rId5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8494221"/>
      </p:ext>
    </p:extLst>
  </p:cSld>
  <p:clrMapOvr>
    <a:masterClrMapping/>
  </p:clrMapOvr>
  <p:transition spd="slow" advTm="1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6663126"/>
      </p:ext>
    </p:extLst>
  </p:cSld>
  <p:clrMapOvr>
    <a:masterClrMapping/>
  </p:clrMapOvr>
  <p:transition spd="slow" advTm="1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6906163"/>
      </p:ext>
    </p:extLst>
  </p:cSld>
  <p:clrMapOvr>
    <a:masterClrMapping/>
  </p:clrMapOvr>
  <p:transition spd="slow" advTm="1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964547"/>
      </p:ext>
    </p:extLst>
  </p:cSld>
  <p:clrMapOvr>
    <a:masterClrMapping/>
  </p:clrMapOvr>
  <p:transition spd="slow" advTm="1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0259908"/>
      </p:ext>
    </p:extLst>
  </p:cSld>
  <p:clrMapOvr>
    <a:masterClrMapping/>
  </p:clrMapOvr>
  <p:transition spd="slow" advTm="1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2332793"/>
      </p:ext>
    </p:extLst>
  </p:cSld>
  <p:clrMapOvr>
    <a:masterClrMapping/>
  </p:clrMapOvr>
  <p:transition spd="slow" advTm="1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7226538"/>
      </p:ext>
    </p:extLst>
  </p:cSld>
  <p:clrMapOvr>
    <a:masterClrMapping/>
  </p:clrMapOvr>
  <p:transition spd="slow" advTm="1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0707832"/>
      </p:ext>
    </p:extLst>
  </p:cSld>
  <p:clrMapOvr>
    <a:masterClrMapping/>
  </p:clrMapOvr>
  <p:transition spd="slow" advTm="1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6810933"/>
      </p:ext>
    </p:extLst>
  </p:cSld>
  <p:clrMapOvr>
    <a:masterClrMapping/>
  </p:clrMapOvr>
  <p:transition spd="slow" advTm="1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5004925"/>
      </p:ext>
    </p:extLst>
  </p:cSld>
  <p:clrMapOvr>
    <a:masterClrMapping/>
  </p:clrMapOvr>
  <p:transition spd="slow" advTm="1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1681980"/>
      </p:ext>
    </p:extLst>
  </p:cSld>
  <p:clrMapOvr>
    <a:masterClrMapping/>
  </p:clrMapOvr>
  <p:transition spd="slow" advTm="1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0498287"/>
      </p:ext>
    </p:extLst>
  </p:cSld>
  <p:clrMapOvr>
    <a:masterClrMapping/>
  </p:clrMapOvr>
  <p:transition spd="slow" advTm="1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7862428"/>
      </p:ext>
    </p:extLst>
  </p:cSld>
  <p:clrMapOvr>
    <a:masterClrMapping/>
  </p:clrMapOvr>
  <p:transition spd="slow" advTm="1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151291"/>
      </p:ext>
    </p:extLst>
  </p:cSld>
  <p:clrMapOvr>
    <a:masterClrMapping/>
  </p:clrMapOvr>
  <p:transition spd="slow" advTm="1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2411895"/>
      </p:ext>
    </p:extLst>
  </p:cSld>
  <p:clrMapOvr>
    <a:masterClrMapping/>
  </p:clrMapOvr>
  <p:transition spd="slow" advTm="1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2471298"/>
      </p:ext>
    </p:extLst>
  </p:cSld>
  <p:clrMapOvr>
    <a:masterClrMapping/>
  </p:clrMapOvr>
  <p:transition spd="slow" advTm="1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2081860"/>
      </p:ext>
    </p:extLst>
  </p:cSld>
  <p:clrMapOvr>
    <a:masterClrMapping/>
  </p:clrMapOvr>
  <p:transition spd="slow" advTm="1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83F88B-1693-489C-A695-836C522E85CC}" type="datetimeFigureOut">
              <a:rPr lang="es-AR" smtClean="0"/>
              <a:t>11/4/2023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625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1000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968" y="671805"/>
            <a:ext cx="11781453" cy="4316963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AR" spc="300" dirty="0" smtClean="0">
                <a:solidFill>
                  <a:schemeClr val="tx1"/>
                </a:solidFill>
              </a:rPr>
              <a:t>Cirugía Plástica, Estética y Reconstructiva</a:t>
            </a:r>
            <a:endParaRPr lang="es-AR" spc="3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68008" y="5455299"/>
            <a:ext cx="6021355" cy="625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AR" sz="2600" spc="300" dirty="0" smtClean="0">
                <a:solidFill>
                  <a:schemeClr val="tx1"/>
                </a:solidFill>
              </a:rPr>
              <a:t>Rogelio López Guillemain</a:t>
            </a:r>
            <a:endParaRPr lang="es-AR" sz="2600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6578"/>
      </p:ext>
    </p:extLst>
  </p:cSld>
  <p:clrMapOvr>
    <a:masterClrMapping/>
  </p:clrMapOvr>
  <p:transition spd="slow" advTm="402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717" y="1433313"/>
            <a:ext cx="10811068" cy="494522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s-ES" sz="3200" dirty="0" smtClean="0"/>
              <a:t>…Se </a:t>
            </a:r>
            <a:r>
              <a:rPr lang="es-ES" sz="3200" dirty="0"/>
              <a:t>refresca con </a:t>
            </a:r>
            <a:r>
              <a:rPr lang="es-ES" sz="3200" dirty="0" smtClean="0"/>
              <a:t>el escalpelo los bordes </a:t>
            </a:r>
            <a:r>
              <a:rPr lang="es-ES" sz="3200" dirty="0"/>
              <a:t>del muñón de la nariz, para cubrirlo por ambos lados con la piel </a:t>
            </a:r>
            <a:r>
              <a:rPr lang="es-ES" sz="3200" dirty="0" smtClean="0"/>
              <a:t>preparada, cosiéndola </a:t>
            </a:r>
            <a:r>
              <a:rPr lang="es-ES" sz="3200" dirty="0"/>
              <a:t>por los bordes. Luego coloca dos tubos delgados </a:t>
            </a:r>
            <a:r>
              <a:rPr lang="es-ES" sz="3200" dirty="0" smtClean="0"/>
              <a:t>donde deben </a:t>
            </a:r>
            <a:r>
              <a:rPr lang="es-ES" sz="3200" dirty="0"/>
              <a:t>ir </a:t>
            </a:r>
            <a:r>
              <a:rPr lang="es-ES" sz="3200" dirty="0" smtClean="0"/>
              <a:t>las ventanas </a:t>
            </a:r>
            <a:r>
              <a:rPr lang="es-ES" sz="3200" dirty="0"/>
              <a:t>de la nariz para facilitar </a:t>
            </a:r>
            <a:r>
              <a:rPr lang="es-ES" sz="3200" dirty="0" smtClean="0"/>
              <a:t>la respiración </a:t>
            </a:r>
            <a:r>
              <a:rPr lang="es-ES" sz="3200" dirty="0"/>
              <a:t>y mantener la forma de la </a:t>
            </a:r>
            <a:r>
              <a:rPr lang="es-ES" sz="3200" dirty="0" smtClean="0"/>
              <a:t>piel aplicada...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71796"/>
      </p:ext>
    </p:extLst>
  </p:cSld>
  <p:clrMapOvr>
    <a:masterClrMapping/>
  </p:clrMapOvr>
  <p:transition spd="slow" advTm="156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7159" y="1499119"/>
            <a:ext cx="10400523" cy="4851918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s-ES" sz="3200" dirty="0" smtClean="0"/>
              <a:t>…Se </a:t>
            </a:r>
            <a:r>
              <a:rPr lang="es-ES" sz="3200" dirty="0"/>
              <a:t>completa colocando sobre la zona cruenta polvos de sapan, raíces </a:t>
            </a:r>
            <a:r>
              <a:rPr lang="es-ES" sz="3200" dirty="0" smtClean="0"/>
              <a:t>de regaliz </a:t>
            </a:r>
            <a:r>
              <a:rPr lang="es-ES" sz="3200" dirty="0"/>
              <a:t>y </a:t>
            </a:r>
            <a:r>
              <a:rPr lang="es-ES" sz="3200" dirty="0" err="1"/>
              <a:t>berberis</a:t>
            </a:r>
            <a:r>
              <a:rPr lang="es-ES" sz="3200" dirty="0"/>
              <a:t>, cubriendo finalmente con algodón. Tan pronto como la </a:t>
            </a:r>
            <a:r>
              <a:rPr lang="es-ES" sz="3200" dirty="0" smtClean="0"/>
              <a:t>piel se </a:t>
            </a:r>
            <a:r>
              <a:rPr lang="es-ES" sz="3200" dirty="0"/>
              <a:t>haya integrado a la nariz o zona receptora, se corta la conexión con la </a:t>
            </a:r>
            <a:r>
              <a:rPr lang="es-ES" sz="3200" dirty="0" smtClean="0"/>
              <a:t>zona dadora</a:t>
            </a:r>
            <a:r>
              <a:rPr lang="es-ES" sz="3200" dirty="0"/>
              <a:t>”.</a:t>
            </a:r>
            <a:endParaRPr lang="es-AR" sz="32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967538"/>
      </p:ext>
    </p:extLst>
  </p:cSld>
  <p:clrMapOvr>
    <a:masterClrMapping/>
  </p:clrMapOvr>
  <p:transition spd="slow" advTm="127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594" y="675749"/>
            <a:ext cx="8933319" cy="1112279"/>
          </a:xfrm>
        </p:spPr>
        <p:txBody>
          <a:bodyPr/>
          <a:lstStyle/>
          <a:p>
            <a:r>
              <a:rPr lang="es-AR" sz="5400" dirty="0" smtClean="0"/>
              <a:t>Técnicas y Materiales</a:t>
            </a:r>
            <a:endParaRPr lang="es-AR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2403" y="1937657"/>
            <a:ext cx="4255211" cy="4334041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Suturas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Injertos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Colgajos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Implantes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Fármacos y Otros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140548"/>
      </p:ext>
    </p:extLst>
  </p:cSld>
  <p:clrMapOvr>
    <a:masterClrMapping/>
  </p:clrMapOvr>
  <p:transition spd="slow" advTm="109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698" y="2469501"/>
            <a:ext cx="11694367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Suturas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00235"/>
      </p:ext>
    </p:extLst>
  </p:cSld>
  <p:clrMapOvr>
    <a:masterClrMapping/>
  </p:clrMapOvr>
  <p:transition spd="slow" advTm="25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8543" y="1012557"/>
            <a:ext cx="3328731" cy="1369860"/>
          </a:xfrm>
        </p:spPr>
        <p:txBody>
          <a:bodyPr/>
          <a:lstStyle/>
          <a:p>
            <a:r>
              <a:rPr lang="es-AR" sz="6000" dirty="0" smtClean="0"/>
              <a:t>Suturas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64629" y="2606351"/>
            <a:ext cx="3222171" cy="2463281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Materiales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Técnica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¿Arte?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086065"/>
      </p:ext>
    </p:extLst>
  </p:cSld>
  <p:clrMapOvr>
    <a:masterClrMapping/>
  </p:clrMapOvr>
  <p:transition spd="slow" advTm="57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4" y="338162"/>
            <a:ext cx="6102250" cy="6203954"/>
          </a:xfrm>
        </p:spPr>
      </p:pic>
    </p:spTree>
    <p:extLst>
      <p:ext uri="{BB962C8B-B14F-4D97-AF65-F5344CB8AC3E}">
        <p14:creationId xmlns:p14="http://schemas.microsoft.com/office/powerpoint/2010/main" val="2127774843"/>
      </p:ext>
    </p:extLst>
  </p:cSld>
  <p:clrMapOvr>
    <a:masterClrMapping/>
  </p:clrMapOvr>
  <p:transition spd="slow" advTm="3921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452718"/>
            <a:ext cx="9148157" cy="609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2767891"/>
      </p:ext>
    </p:extLst>
  </p:cSld>
  <p:clrMapOvr>
    <a:masterClrMapping/>
  </p:clrMapOvr>
  <p:transition spd="slow" advTm="3764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40" y="452718"/>
            <a:ext cx="8076276" cy="6057207"/>
          </a:xfrm>
        </p:spPr>
      </p:pic>
    </p:spTree>
    <p:extLst>
      <p:ext uri="{BB962C8B-B14F-4D97-AF65-F5344CB8AC3E}">
        <p14:creationId xmlns:p14="http://schemas.microsoft.com/office/powerpoint/2010/main" val="1751331026"/>
      </p:ext>
    </p:extLst>
  </p:cSld>
  <p:clrMapOvr>
    <a:masterClrMapping/>
  </p:clrMapOvr>
  <p:transition spd="slow" advTm="4553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9722" r="18671" b="7067"/>
          <a:stretch/>
        </p:blipFill>
        <p:spPr>
          <a:xfrm>
            <a:off x="1762297" y="452718"/>
            <a:ext cx="7963591" cy="5940871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469047371"/>
      </p:ext>
    </p:extLst>
  </p:cSld>
  <p:clrMapOvr>
    <a:masterClrMapping/>
  </p:clrMapOvr>
  <p:transition spd="slow" advTm="2924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10324" r="18893" b="6740"/>
          <a:stretch/>
        </p:blipFill>
        <p:spPr>
          <a:xfrm>
            <a:off x="1946194" y="452718"/>
            <a:ext cx="7896821" cy="5931457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848548756"/>
      </p:ext>
    </p:extLst>
  </p:cSld>
  <p:clrMapOvr>
    <a:masterClrMapping/>
  </p:clrMapOvr>
  <p:transition spd="slow" advTm="3161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698" y="2469501"/>
            <a:ext cx="11694367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err="1" smtClean="0"/>
              <a:t>Plastikos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19387"/>
      </p:ext>
    </p:extLst>
  </p:cSld>
  <p:clrMapOvr>
    <a:masterClrMapping/>
  </p:clrMapOvr>
  <p:transition spd="slow" advTm="570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09" y="452718"/>
            <a:ext cx="5698699" cy="6160758"/>
          </a:xfrm>
        </p:spPr>
      </p:pic>
    </p:spTree>
    <p:extLst>
      <p:ext uri="{BB962C8B-B14F-4D97-AF65-F5344CB8AC3E}">
        <p14:creationId xmlns:p14="http://schemas.microsoft.com/office/powerpoint/2010/main" val="2869680364"/>
      </p:ext>
    </p:extLst>
  </p:cSld>
  <p:clrMapOvr>
    <a:masterClrMapping/>
  </p:clrMapOvr>
  <p:transition spd="slow" advTm="4791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698" y="2469501"/>
            <a:ext cx="11694367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Injerto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048289"/>
      </p:ext>
    </p:extLst>
  </p:cSld>
  <p:clrMapOvr>
    <a:masterClrMapping/>
  </p:clrMapOvr>
  <p:transition spd="slow" advTm="2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587" y="2491167"/>
            <a:ext cx="9469820" cy="2463281"/>
          </a:xfrm>
        </p:spPr>
        <p:txBody>
          <a:bodyPr numCol="1" spcCol="360000"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3600" dirty="0" smtClean="0"/>
              <a:t>Es el traslado de tejidos propios o ajenos desestimando el riego sanguíneo original del injerto.</a:t>
            </a:r>
            <a:endParaRPr lang="es-E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55930"/>
      </p:ext>
    </p:extLst>
  </p:cSld>
  <p:clrMapOvr>
    <a:masterClrMapping/>
  </p:clrMapOvr>
  <p:transition spd="slow" advTm="1054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328" y="686736"/>
            <a:ext cx="8914658" cy="1369860"/>
          </a:xfrm>
        </p:spPr>
        <p:txBody>
          <a:bodyPr/>
          <a:lstStyle/>
          <a:p>
            <a:r>
              <a:rPr lang="es-AR" sz="6000" dirty="0" smtClean="0"/>
              <a:t>Según el Origen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8227" y="1697487"/>
            <a:ext cx="6456784" cy="4621763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Heterólogo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Homólogo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err="1" smtClean="0"/>
              <a:t>Autólogo</a:t>
            </a:r>
            <a:endParaRPr lang="es-ES" sz="32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Sustitutos Cutáneos Sintéticos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018079"/>
      </p:ext>
    </p:extLst>
  </p:cSld>
  <p:clrMapOvr>
    <a:masterClrMapping/>
  </p:clrMapOvr>
  <p:transition spd="slow" advTm="117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454" y="697247"/>
            <a:ext cx="6150436" cy="1369860"/>
          </a:xfrm>
        </p:spPr>
        <p:txBody>
          <a:bodyPr/>
          <a:lstStyle/>
          <a:p>
            <a:r>
              <a:rPr lang="es-AR" sz="6000" dirty="0" smtClean="0"/>
              <a:t>Según el Tejido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13796" y="2067107"/>
            <a:ext cx="8714792" cy="4259452"/>
          </a:xfrm>
        </p:spPr>
        <p:txBody>
          <a:bodyPr numCol="2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err="1" smtClean="0"/>
              <a:t>Dermo</a:t>
            </a:r>
            <a:r>
              <a:rPr lang="es-ES" sz="2800" dirty="0" smtClean="0"/>
              <a:t>-epidérmicos</a:t>
            </a:r>
            <a:endParaRPr lang="es-ES" sz="2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Nervio</a:t>
            </a:r>
            <a:endParaRPr lang="es-ES" sz="2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Tendón</a:t>
            </a:r>
            <a:endParaRPr lang="es-ES" sz="2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Cartílago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Vaso</a:t>
            </a:r>
            <a:endParaRPr lang="es-ES" sz="2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Hueso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Tejido adiposo</a:t>
            </a:r>
            <a:endParaRPr lang="es-ES" sz="2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Compuestos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Bazo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Pelo</a:t>
            </a:r>
            <a:endParaRPr lang="es-E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254135"/>
      </p:ext>
    </p:extLst>
  </p:cSld>
  <p:clrMapOvr>
    <a:masterClrMapping/>
  </p:clrMapOvr>
  <p:transition spd="slow" advTm="2388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743" y="917964"/>
            <a:ext cx="6465747" cy="1369860"/>
          </a:xfrm>
        </p:spPr>
        <p:txBody>
          <a:bodyPr/>
          <a:lstStyle/>
          <a:p>
            <a:r>
              <a:rPr lang="es-AR" sz="6000" dirty="0" smtClean="0"/>
              <a:t>Injertos de Piel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45763" y="2550368"/>
            <a:ext cx="5231363" cy="2463281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Espesor parcial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Espesor Total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855408"/>
      </p:ext>
    </p:extLst>
  </p:cSld>
  <p:clrMapOvr>
    <a:masterClrMapping/>
  </p:clrMapOvr>
  <p:transition spd="slow" advTm="62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0"/>
          <a:stretch/>
        </p:blipFill>
        <p:spPr>
          <a:xfrm>
            <a:off x="3459517" y="215004"/>
            <a:ext cx="5518228" cy="6443490"/>
          </a:xfrm>
        </p:spPr>
      </p:pic>
    </p:spTree>
    <p:extLst>
      <p:ext uri="{BB962C8B-B14F-4D97-AF65-F5344CB8AC3E}">
        <p14:creationId xmlns:p14="http://schemas.microsoft.com/office/powerpoint/2010/main" val="1839483250"/>
      </p:ext>
    </p:extLst>
  </p:cSld>
  <p:clrMapOvr>
    <a:masterClrMapping/>
  </p:clrMapOvr>
  <p:transition spd="slow" advTm="3389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698" y="2469501"/>
            <a:ext cx="11694367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Colgajo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827544"/>
      </p:ext>
    </p:extLst>
  </p:cSld>
  <p:clrMapOvr>
    <a:masterClrMapping/>
  </p:clrMapOvr>
  <p:transition spd="slow" advTm="36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2566" y="2014984"/>
            <a:ext cx="10024081" cy="3066661"/>
          </a:xfrm>
        </p:spPr>
        <p:txBody>
          <a:bodyPr numCol="1" spcCol="360000"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3600" dirty="0" smtClean="0"/>
              <a:t>Es el traslado de tejidos propios de una parte del cuerpo a otra, manteniendo su riego sanguíneo propio.</a:t>
            </a:r>
            <a:endParaRPr lang="es-E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496526"/>
      </p:ext>
    </p:extLst>
  </p:cSld>
  <p:clrMapOvr>
    <a:masterClrMapping/>
  </p:clrMapOvr>
  <p:transition spd="slow" advTm="64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088" y="577772"/>
            <a:ext cx="7685635" cy="1369860"/>
          </a:xfrm>
        </p:spPr>
        <p:txBody>
          <a:bodyPr/>
          <a:lstStyle/>
          <a:p>
            <a:r>
              <a:rPr lang="es-AR" sz="6000" dirty="0" smtClean="0"/>
              <a:t>Clasificación Según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3568" y="2052735"/>
            <a:ext cx="6475444" cy="4055706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Aporte </a:t>
            </a:r>
            <a:r>
              <a:rPr lang="es-ES" sz="3200" dirty="0"/>
              <a:t>sanguíneo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Localización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Método </a:t>
            </a:r>
            <a:r>
              <a:rPr lang="es-ES" sz="3200" dirty="0"/>
              <a:t>de </a:t>
            </a:r>
            <a:r>
              <a:rPr lang="es-ES" sz="3200" dirty="0" smtClean="0"/>
              <a:t>transferencia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Composición </a:t>
            </a:r>
            <a:r>
              <a:rPr lang="es-ES" sz="3200" dirty="0"/>
              <a:t>de </a:t>
            </a:r>
            <a:r>
              <a:rPr lang="es-ES" sz="3200" dirty="0" smtClean="0"/>
              <a:t>tejido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54660"/>
      </p:ext>
    </p:extLst>
  </p:cSld>
  <p:clrMapOvr>
    <a:masterClrMapping/>
  </p:clrMapOvr>
  <p:transition spd="slow" advTm="82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9414" y="2109897"/>
            <a:ext cx="10643119" cy="22248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4400" dirty="0" smtClean="0"/>
              <a:t>“Pues él, por primera vez, aceptó una joven mujer modelada por Zeus”</a:t>
            </a:r>
            <a:endParaRPr lang="es-AR" sz="4400" spc="1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683062" y="4966137"/>
            <a:ext cx="3902770" cy="102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sz="2400" dirty="0" smtClean="0"/>
              <a:t>Teogonía – Verso 513</a:t>
            </a:r>
          </a:p>
          <a:p>
            <a:pPr marL="0" indent="0" algn="ctr">
              <a:buFont typeface="Wingdings 3" charset="2"/>
              <a:buNone/>
            </a:pPr>
            <a:r>
              <a:rPr lang="es-ES" sz="2400" spc="100" dirty="0" smtClean="0"/>
              <a:t>Hesíodo VIII A.C.</a:t>
            </a:r>
            <a:endParaRPr lang="es-AR" sz="24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27856"/>
      </p:ext>
    </p:extLst>
  </p:cSld>
  <p:clrMapOvr>
    <a:masterClrMapping/>
  </p:clrMapOvr>
  <p:transition spd="slow" advTm="134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13" y="651773"/>
            <a:ext cx="7197012" cy="1369860"/>
          </a:xfrm>
        </p:spPr>
        <p:txBody>
          <a:bodyPr/>
          <a:lstStyle/>
          <a:p>
            <a:r>
              <a:rPr lang="es-AR" sz="6000" dirty="0" smtClean="0"/>
              <a:t>Aporte sanguíneo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8213" y="2382417"/>
            <a:ext cx="6562530" cy="3638938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 De </a:t>
            </a:r>
            <a:r>
              <a:rPr lang="es-ES" sz="2800" dirty="0"/>
              <a:t>patrón </a:t>
            </a:r>
            <a:r>
              <a:rPr lang="es-ES" sz="2800" dirty="0" smtClean="0"/>
              <a:t>aleatorio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 </a:t>
            </a:r>
            <a:r>
              <a:rPr lang="es-ES" sz="2800" dirty="0"/>
              <a:t>A</a:t>
            </a:r>
            <a:r>
              <a:rPr lang="es-ES" sz="2800" dirty="0" smtClean="0"/>
              <a:t>xiales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 De perforantes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 smtClean="0"/>
              <a:t> De </a:t>
            </a:r>
            <a:r>
              <a:rPr lang="es-ES" sz="2800" dirty="0"/>
              <a:t>flujo </a:t>
            </a:r>
            <a:r>
              <a:rPr lang="es-ES" sz="2800" dirty="0" smtClean="0"/>
              <a:t>invertido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800" dirty="0"/>
              <a:t> </a:t>
            </a:r>
            <a:r>
              <a:rPr lang="es-ES" sz="2800" dirty="0" smtClean="0"/>
              <a:t>Micro vascular</a:t>
            </a:r>
            <a:endParaRPr lang="es-E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141851"/>
      </p:ext>
    </p:extLst>
  </p:cSld>
  <p:clrMapOvr>
    <a:masterClrMapping/>
  </p:clrMapOvr>
  <p:transition spd="slow" advTm="100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6812" y="1012557"/>
            <a:ext cx="5319261" cy="1369860"/>
          </a:xfrm>
        </p:spPr>
        <p:txBody>
          <a:bodyPr/>
          <a:lstStyle/>
          <a:p>
            <a:r>
              <a:rPr lang="es-AR" sz="6000" dirty="0" smtClean="0"/>
              <a:t>Localización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13714" y="2469503"/>
            <a:ext cx="5106955" cy="3421224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Colgajo local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Colgajo regional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Colgajo a distancia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464194"/>
      </p:ext>
    </p:extLst>
  </p:cSld>
  <p:clrMapOvr>
    <a:masterClrMapping/>
  </p:clrMapOvr>
  <p:transition spd="slow" advTm="67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078" y="2499234"/>
            <a:ext cx="6077339" cy="2321583"/>
          </a:xfrm>
        </p:spPr>
        <p:txBody>
          <a:bodyPr/>
          <a:lstStyle/>
          <a:p>
            <a:r>
              <a:rPr lang="es-AR" sz="6000" dirty="0" smtClean="0"/>
              <a:t>Método de Transferencia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00" y="678025"/>
            <a:ext cx="3688702" cy="5844073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Avance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Transposición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Rotación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Interpolación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/>
              <a:t> </a:t>
            </a:r>
            <a:r>
              <a:rPr lang="es-ES" sz="3200" smtClean="0"/>
              <a:t>En isla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/>
              <a:t> </a:t>
            </a:r>
            <a:r>
              <a:rPr lang="es-ES" sz="3200" dirty="0" smtClean="0"/>
              <a:t>Libre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610212"/>
      </p:ext>
    </p:extLst>
  </p:cSld>
  <p:clrMapOvr>
    <a:masterClrMapping/>
  </p:clrMapOvr>
  <p:transition spd="slow" advTm="144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246" y="570906"/>
            <a:ext cx="5306820" cy="1369860"/>
          </a:xfrm>
        </p:spPr>
        <p:txBody>
          <a:bodyPr/>
          <a:lstStyle/>
          <a:p>
            <a:r>
              <a:rPr lang="es-AR" sz="6000" dirty="0" smtClean="0"/>
              <a:t>Composición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0572" y="1642186"/>
            <a:ext cx="6394579" cy="4914124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Cutáneo</a:t>
            </a:r>
            <a:r>
              <a:rPr lang="es-ES" sz="320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Fasciocutáneo</a:t>
            </a:r>
            <a:endParaRPr lang="es-ES" sz="32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Muscular </a:t>
            </a:r>
            <a:r>
              <a:rPr lang="es-ES" sz="3200" dirty="0"/>
              <a:t>o </a:t>
            </a:r>
            <a:r>
              <a:rPr lang="es-ES" sz="3200" dirty="0" smtClean="0"/>
              <a:t>musculocutáneo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Con hueso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3200" dirty="0" smtClean="0"/>
              <a:t> Epiploico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858532"/>
      </p:ext>
    </p:extLst>
  </p:cSld>
  <p:clrMapOvr>
    <a:masterClrMapping/>
  </p:clrMapOvr>
  <p:transition spd="slow" advTm="117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10884" r="28063"/>
          <a:stretch/>
        </p:blipFill>
        <p:spPr>
          <a:xfrm rot="5400000">
            <a:off x="2789881" y="1025661"/>
            <a:ext cx="5951413" cy="4961275"/>
          </a:xfrm>
        </p:spPr>
      </p:pic>
    </p:spTree>
    <p:extLst>
      <p:ext uri="{BB962C8B-B14F-4D97-AF65-F5344CB8AC3E}">
        <p14:creationId xmlns:p14="http://schemas.microsoft.com/office/powerpoint/2010/main" val="835610172"/>
      </p:ext>
    </p:extLst>
  </p:cSld>
  <p:clrMapOvr>
    <a:masterClrMapping/>
  </p:clrMapOvr>
  <p:transition spd="slow" advTm="1854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30129" r="14044" b="11623"/>
          <a:stretch/>
        </p:blipFill>
        <p:spPr>
          <a:xfrm>
            <a:off x="3549532" y="596438"/>
            <a:ext cx="4264429" cy="5804359"/>
          </a:xfrm>
        </p:spPr>
      </p:pic>
    </p:spTree>
    <p:extLst>
      <p:ext uri="{BB962C8B-B14F-4D97-AF65-F5344CB8AC3E}">
        <p14:creationId xmlns:p14="http://schemas.microsoft.com/office/powerpoint/2010/main" val="3803479156"/>
      </p:ext>
    </p:extLst>
  </p:cSld>
  <p:clrMapOvr>
    <a:masterClrMapping/>
  </p:clrMapOvr>
  <p:transition spd="slow" advTm="1562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t="16533" r="26699" b="19364"/>
          <a:stretch/>
        </p:blipFill>
        <p:spPr>
          <a:xfrm rot="5400000">
            <a:off x="3080917" y="1524983"/>
            <a:ext cx="5791865" cy="4023360"/>
          </a:xfrm>
        </p:spPr>
      </p:pic>
    </p:spTree>
    <p:extLst>
      <p:ext uri="{BB962C8B-B14F-4D97-AF65-F5344CB8AC3E}">
        <p14:creationId xmlns:p14="http://schemas.microsoft.com/office/powerpoint/2010/main" val="1803859557"/>
      </p:ext>
    </p:extLst>
  </p:cSld>
  <p:clrMapOvr>
    <a:masterClrMapping/>
  </p:clrMapOvr>
  <p:transition spd="slow" advTm="1990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t="16077" r="31256" b="7078"/>
          <a:stretch/>
        </p:blipFill>
        <p:spPr>
          <a:xfrm rot="5400000">
            <a:off x="2933048" y="1269490"/>
            <a:ext cx="5846535" cy="4530436"/>
          </a:xfrm>
        </p:spPr>
      </p:pic>
    </p:spTree>
    <p:extLst>
      <p:ext uri="{BB962C8B-B14F-4D97-AF65-F5344CB8AC3E}">
        <p14:creationId xmlns:p14="http://schemas.microsoft.com/office/powerpoint/2010/main" val="1472876507"/>
      </p:ext>
    </p:extLst>
  </p:cSld>
  <p:clrMapOvr>
    <a:masterClrMapping/>
  </p:clrMapOvr>
  <p:transition spd="slow" advTm="1939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698" y="2469501"/>
            <a:ext cx="11694367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Implante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86022"/>
      </p:ext>
    </p:extLst>
  </p:cSld>
  <p:clrMapOvr>
    <a:masterClrMapping/>
  </p:clrMapOvr>
  <p:transition spd="slow" advTm="298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2566" y="1930901"/>
            <a:ext cx="10024081" cy="3066661"/>
          </a:xfrm>
        </p:spPr>
        <p:txBody>
          <a:bodyPr numCol="1" spcCol="360000"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3600" dirty="0"/>
              <a:t>Todo aquel material inerte que se inserta parcial o totalmente en el cuerpo humano, con finalidad terapéutica o </a:t>
            </a:r>
            <a:r>
              <a:rPr lang="es-ES" sz="3600" dirty="0" smtClean="0"/>
              <a:t>estética.</a:t>
            </a:r>
            <a:endParaRPr lang="es-E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262860"/>
      </p:ext>
    </p:extLst>
  </p:cSld>
  <p:clrMapOvr>
    <a:masterClrMapping/>
  </p:clrMapOvr>
  <p:transition spd="slow" advTm="541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506" y="1891985"/>
            <a:ext cx="11791602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Estética</a:t>
            </a:r>
            <a:endParaRPr lang="es-AR" sz="6600" spc="1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92506" y="3279792"/>
            <a:ext cx="11791602" cy="177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60000"/>
              </a:lnSpc>
              <a:buFont typeface="Wingdings 3" charset="2"/>
              <a:buNone/>
            </a:pPr>
            <a:r>
              <a:rPr lang="es-ES" sz="6600" dirty="0" smtClean="0"/>
              <a:t>Reconstructiva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689596"/>
      </p:ext>
    </p:extLst>
  </p:cSld>
  <p:clrMapOvr>
    <a:masterClrMapping/>
  </p:clrMapOvr>
  <p:transition spd="slow" advTm="76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707755"/>
            <a:ext cx="4255570" cy="1369860"/>
          </a:xfrm>
        </p:spPr>
        <p:txBody>
          <a:bodyPr/>
          <a:lstStyle/>
          <a:p>
            <a:r>
              <a:rPr lang="es-AR" sz="6000" dirty="0" smtClean="0"/>
              <a:t>Implantes</a:t>
            </a:r>
            <a:endParaRPr lang="es-AR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1281" y="1573987"/>
            <a:ext cx="6394579" cy="4914124"/>
          </a:xfrm>
        </p:spPr>
        <p:txBody>
          <a:bodyPr numCol="1" spcCol="360000" anchor="ctr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3200" dirty="0" smtClean="0"/>
              <a:t>Placas y tornillos</a:t>
            </a:r>
            <a:endParaRPr lang="es-ES" sz="32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3200" dirty="0" smtClean="0"/>
              <a:t> Alambres</a:t>
            </a:r>
            <a:endParaRPr lang="es-ES" sz="32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3200" dirty="0" smtClean="0"/>
              <a:t> Mallas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3200" dirty="0" smtClean="0"/>
              <a:t> Silicona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3200" dirty="0" smtClean="0"/>
              <a:t> Acido Hialurónico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3200" dirty="0" smtClean="0"/>
              <a:t>Hilos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505021"/>
      </p:ext>
    </p:extLst>
  </p:cSld>
  <p:clrMapOvr>
    <a:masterClrMapping/>
  </p:clrMapOvr>
  <p:transition spd="slow" advTm="1351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49" y="452718"/>
            <a:ext cx="6311735" cy="5890953"/>
          </a:xfrm>
        </p:spPr>
      </p:pic>
    </p:spTree>
    <p:extLst>
      <p:ext uri="{BB962C8B-B14F-4D97-AF65-F5344CB8AC3E}">
        <p14:creationId xmlns:p14="http://schemas.microsoft.com/office/powerpoint/2010/main" val="2238208806"/>
      </p:ext>
    </p:extLst>
  </p:cSld>
  <p:clrMapOvr>
    <a:masterClrMapping/>
  </p:clrMapOvr>
  <p:transition spd="slow" advTm="2617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6" b="11072"/>
          <a:stretch/>
        </p:blipFill>
        <p:spPr>
          <a:xfrm>
            <a:off x="1579417" y="2319251"/>
            <a:ext cx="8125759" cy="2826327"/>
          </a:xfrm>
        </p:spPr>
      </p:pic>
    </p:spTree>
    <p:extLst>
      <p:ext uri="{BB962C8B-B14F-4D97-AF65-F5344CB8AC3E}">
        <p14:creationId xmlns:p14="http://schemas.microsoft.com/office/powerpoint/2010/main" val="1359344670"/>
      </p:ext>
    </p:extLst>
  </p:cSld>
  <p:clrMapOvr>
    <a:masterClrMapping/>
  </p:clrMapOvr>
  <p:transition spd="slow" advTm="3701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3685" r="4682"/>
          <a:stretch/>
        </p:blipFill>
        <p:spPr>
          <a:xfrm>
            <a:off x="1578694" y="773084"/>
            <a:ext cx="7864565" cy="5508567"/>
          </a:xfrm>
        </p:spPr>
      </p:pic>
    </p:spTree>
    <p:extLst>
      <p:ext uri="{BB962C8B-B14F-4D97-AF65-F5344CB8AC3E}">
        <p14:creationId xmlns:p14="http://schemas.microsoft.com/office/powerpoint/2010/main" val="4117669065"/>
      </p:ext>
    </p:extLst>
  </p:cSld>
  <p:clrMapOvr>
    <a:masterClrMapping/>
  </p:clrMapOvr>
  <p:transition spd="slow" advTm="4195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698" y="2469501"/>
            <a:ext cx="11694367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Fármacos y Otros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928177"/>
      </p:ext>
    </p:extLst>
  </p:cSld>
  <p:clrMapOvr>
    <a:masterClrMapping/>
  </p:clrMapOvr>
  <p:transition spd="slow" advTm="395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"/>
          <a:stretch/>
        </p:blipFill>
        <p:spPr>
          <a:xfrm>
            <a:off x="4048299" y="582305"/>
            <a:ext cx="4037918" cy="5884997"/>
          </a:xfrm>
        </p:spPr>
      </p:pic>
    </p:spTree>
    <p:extLst>
      <p:ext uri="{BB962C8B-B14F-4D97-AF65-F5344CB8AC3E}">
        <p14:creationId xmlns:p14="http://schemas.microsoft.com/office/powerpoint/2010/main" val="634887218"/>
      </p:ext>
    </p:extLst>
  </p:cSld>
  <p:clrMapOvr>
    <a:masterClrMapping/>
  </p:clrMapOvr>
  <p:transition spd="slow" advTm="1736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58" y="192003"/>
            <a:ext cx="4633181" cy="6449865"/>
          </a:xfrm>
        </p:spPr>
      </p:pic>
    </p:spTree>
    <p:extLst>
      <p:ext uri="{BB962C8B-B14F-4D97-AF65-F5344CB8AC3E}">
        <p14:creationId xmlns:p14="http://schemas.microsoft.com/office/powerpoint/2010/main" val="890881305"/>
      </p:ext>
    </p:extLst>
  </p:cSld>
  <p:clrMapOvr>
    <a:masterClrMapping/>
  </p:clrMapOvr>
  <p:transition spd="slow" advTm="3800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0" y="1727662"/>
            <a:ext cx="9384146" cy="3956382"/>
          </a:xfrm>
        </p:spPr>
      </p:pic>
    </p:spTree>
    <p:extLst>
      <p:ext uri="{BB962C8B-B14F-4D97-AF65-F5344CB8AC3E}">
        <p14:creationId xmlns:p14="http://schemas.microsoft.com/office/powerpoint/2010/main" val="184477804"/>
      </p:ext>
    </p:extLst>
  </p:cSld>
  <p:clrMapOvr>
    <a:masterClrMapping/>
  </p:clrMapOvr>
  <p:transition spd="slow" advTm="3377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37459" r="43300" b="34209"/>
          <a:stretch/>
        </p:blipFill>
        <p:spPr>
          <a:xfrm>
            <a:off x="1239121" y="1612670"/>
            <a:ext cx="8667903" cy="3998422"/>
          </a:xfrm>
        </p:spPr>
      </p:pic>
    </p:spTree>
    <p:extLst>
      <p:ext uri="{BB962C8B-B14F-4D97-AF65-F5344CB8AC3E}">
        <p14:creationId xmlns:p14="http://schemas.microsoft.com/office/powerpoint/2010/main" val="3241901647"/>
      </p:ext>
    </p:extLst>
  </p:cSld>
  <p:clrMapOvr>
    <a:masterClrMapping/>
  </p:clrMapOvr>
  <p:transition spd="slow" advTm="4277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698" y="2469501"/>
            <a:ext cx="11694367" cy="17728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Muchas Gracias</a:t>
            </a:r>
            <a:endParaRPr lang="es-AR" sz="66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970494"/>
      </p:ext>
    </p:extLst>
  </p:cSld>
  <p:clrMapOvr>
    <a:masterClrMapping/>
  </p:clrMapOvr>
  <p:transition spd="slow" advTm="41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464" y="1511558"/>
            <a:ext cx="10643119" cy="49203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4000" dirty="0" smtClean="0"/>
              <a:t>La </a:t>
            </a:r>
            <a:r>
              <a:rPr lang="es-ES" sz="4000" dirty="0"/>
              <a:t>cirugía estética se realiza para restaurar la forma o dar nueva forma a estructuras del cuerpo para mejorar su </a:t>
            </a:r>
            <a:r>
              <a:rPr lang="es-ES" sz="4000" dirty="0" smtClean="0"/>
              <a:t>aspecto.</a:t>
            </a:r>
            <a:endParaRPr lang="es-AR" sz="40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32772"/>
      </p:ext>
    </p:extLst>
  </p:cSld>
  <p:clrMapOvr>
    <a:masterClrMapping/>
  </p:clrMapOvr>
  <p:transition spd="slow" advTm="881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718" y="977033"/>
            <a:ext cx="11308487" cy="54055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s-ES" sz="3500" dirty="0"/>
              <a:t>La cirugía reconstructiva se realiza sobre estructuras anormales del cuerpo causadas por defectos </a:t>
            </a:r>
            <a:r>
              <a:rPr lang="es-ES" sz="3500" dirty="0" smtClean="0"/>
              <a:t>congénitos</a:t>
            </a:r>
            <a:r>
              <a:rPr lang="es-ES" sz="3500" dirty="0"/>
              <a:t> </a:t>
            </a:r>
            <a:r>
              <a:rPr lang="es-ES" sz="3500" dirty="0" smtClean="0"/>
              <a:t>o </a:t>
            </a:r>
            <a:r>
              <a:rPr lang="es-ES" sz="3500" dirty="0"/>
              <a:t>del desarrollo</a:t>
            </a:r>
            <a:r>
              <a:rPr lang="es-ES" sz="3500" dirty="0" smtClean="0"/>
              <a:t>, o por </a:t>
            </a:r>
            <a:r>
              <a:rPr lang="es-ES" sz="3500" dirty="0"/>
              <a:t>traumatismos, infecciones, tumores o </a:t>
            </a:r>
            <a:r>
              <a:rPr lang="es-ES" sz="3500" dirty="0" smtClean="0"/>
              <a:t>enfermedades.  Busca </a:t>
            </a:r>
            <a:r>
              <a:rPr lang="es-ES" sz="3500" dirty="0"/>
              <a:t>reconstruir las deformidades y corregir las deficiencias funcionales a través de la transformación del cuerpo humano. </a:t>
            </a:r>
            <a:endParaRPr lang="es-AR" sz="3500" spc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145902"/>
      </p:ext>
    </p:extLst>
  </p:cSld>
  <p:clrMapOvr>
    <a:masterClrMapping/>
  </p:clrMapOvr>
  <p:transition spd="slow" advTm="137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389" y="352925"/>
            <a:ext cx="11377126" cy="12309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4800" dirty="0" smtClean="0"/>
              <a:t>Susruta (Siglo V A.C.)</a:t>
            </a:r>
            <a:endParaRPr lang="es-ES" sz="4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 r="40526" b="11111"/>
          <a:stretch/>
        </p:blipFill>
        <p:spPr>
          <a:xfrm>
            <a:off x="3458383" y="1583912"/>
            <a:ext cx="5005137" cy="4798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365828"/>
      </p:ext>
    </p:extLst>
  </p:cSld>
  <p:clrMapOvr>
    <a:masterClrMapping/>
  </p:clrMapOvr>
  <p:transition spd="slow" advTm="69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389" y="0"/>
            <a:ext cx="11377126" cy="15839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6600" dirty="0" smtClean="0"/>
              <a:t>Susruta-</a:t>
            </a:r>
            <a:r>
              <a:rPr lang="es-ES" sz="6600" dirty="0"/>
              <a:t>S</a:t>
            </a:r>
            <a:r>
              <a:rPr lang="es-ES" sz="6600" dirty="0" smtClean="0"/>
              <a:t>amhita</a:t>
            </a:r>
            <a:endParaRPr lang="es-ES" sz="6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8" y="1841970"/>
            <a:ext cx="5320590" cy="4240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4" y="1841970"/>
            <a:ext cx="5730544" cy="4240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108091"/>
      </p:ext>
    </p:extLst>
  </p:cSld>
  <p:clrMapOvr>
    <a:masterClrMapping/>
  </p:clrMapOvr>
  <p:transition spd="slow" advTm="99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768" y="1395663"/>
            <a:ext cx="11377126" cy="4936713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s-ES" sz="3200" dirty="0" smtClean="0"/>
              <a:t>“</a:t>
            </a:r>
            <a:r>
              <a:rPr lang="es-ES" sz="3200" dirty="0"/>
              <a:t>Cuando la nariz de un hombre ha sido </a:t>
            </a:r>
            <a:r>
              <a:rPr lang="es-ES" sz="3200" dirty="0" smtClean="0"/>
              <a:t>cortada, </a:t>
            </a:r>
            <a:r>
              <a:rPr lang="es-ES" sz="3200" dirty="0"/>
              <a:t>el médico tomara la hoja de una </a:t>
            </a:r>
            <a:r>
              <a:rPr lang="es-ES" sz="3200" dirty="0" smtClean="0"/>
              <a:t>planta que </a:t>
            </a:r>
            <a:r>
              <a:rPr lang="es-ES" sz="3200" dirty="0"/>
              <a:t>sea </a:t>
            </a:r>
            <a:r>
              <a:rPr lang="es-ES" sz="3200" dirty="0" smtClean="0"/>
              <a:t>del tamaño </a:t>
            </a:r>
            <a:r>
              <a:rPr lang="es-ES" sz="3200" dirty="0"/>
              <a:t>de la parte destruida, la coloca sobre la frente o la </a:t>
            </a:r>
            <a:r>
              <a:rPr lang="es-ES" sz="3200" dirty="0" smtClean="0"/>
              <a:t>mejilla, para </a:t>
            </a:r>
            <a:r>
              <a:rPr lang="es-ES" sz="3200" dirty="0"/>
              <a:t>recortar un pedazo de piel de igual dimensión (pero de tal manera que </a:t>
            </a:r>
            <a:r>
              <a:rPr lang="es-ES" sz="3200" dirty="0" smtClean="0"/>
              <a:t>la piel </a:t>
            </a:r>
            <a:r>
              <a:rPr lang="es-ES" sz="3200" dirty="0"/>
              <a:t>permanezca unida por uno de los extremos</a:t>
            </a:r>
            <a:r>
              <a:rPr lang="es-ES" sz="3200" dirty="0" smtClean="0"/>
              <a:t>)... 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568338"/>
      </p:ext>
    </p:extLst>
  </p:cSld>
  <p:clrMapOvr>
    <a:masterClrMapping/>
  </p:clrMapOvr>
  <p:transition spd="slow" advTm="161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|1.8|1.6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5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2|2|1.7|2.5|2.1|2|2.2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|1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8|1.7|1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|2.1|2|2.2|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8|2.2|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9|1.7|2|2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89094</TotalTime>
  <Words>472</Words>
  <Application>Microsoft Office PowerPoint</Application>
  <PresentationFormat>Panorámica</PresentationFormat>
  <Paragraphs>88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Wingdings 3</vt:lpstr>
      <vt:lpstr>Ion</vt:lpstr>
      <vt:lpstr>Cirugía Plástica, Estética y Reconstructiva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Técnicas y Materiales</vt:lpstr>
      <vt:lpstr>Presentación de PowerPoint</vt:lpstr>
      <vt:lpstr>Suturas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Según el Origen</vt:lpstr>
      <vt:lpstr>Según el Tejido</vt:lpstr>
      <vt:lpstr>Injertos de Piel</vt:lpstr>
      <vt:lpstr>Presentación de PowerPoint</vt:lpstr>
      <vt:lpstr>Presentación de PowerPoint</vt:lpstr>
      <vt:lpstr>Presentación de PowerPoint</vt:lpstr>
      <vt:lpstr>Clasificación Según</vt:lpstr>
      <vt:lpstr>Aporte sanguíneo</vt:lpstr>
      <vt:lpstr>Localización</vt:lpstr>
      <vt:lpstr>Método de Transferencia</vt:lpstr>
      <vt:lpstr>Composición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Cicatrización</dc:title>
  <dc:creator>Rogelio Lopez Guillemain</dc:creator>
  <cp:lastModifiedBy>Usuario</cp:lastModifiedBy>
  <cp:revision>214</cp:revision>
  <dcterms:created xsi:type="dcterms:W3CDTF">2019-03-20T22:06:16Z</dcterms:created>
  <dcterms:modified xsi:type="dcterms:W3CDTF">2023-04-11T10:56:50Z</dcterms:modified>
</cp:coreProperties>
</file>