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3BD1B-C3F7-4DA4-8601-5C406F736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Esplenopatias quirúrgicas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4EB93A-6590-43A6-A16D-7BCB72D28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Prof. Beltramo pablo</a:t>
            </a:r>
          </a:p>
        </p:txBody>
      </p:sp>
    </p:spTree>
    <p:extLst>
      <p:ext uri="{BB962C8B-B14F-4D97-AF65-F5344CB8AC3E}">
        <p14:creationId xmlns:p14="http://schemas.microsoft.com/office/powerpoint/2010/main" val="307535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48274-5199-45EC-A508-C8609967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4E3F6-726E-44A3-B5F3-C99BF747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Tumores Benignos y malignos de Bazo</a:t>
            </a:r>
          </a:p>
          <a:p>
            <a:pPr lvl="1"/>
            <a:r>
              <a:rPr lang="es-AR" dirty="0"/>
              <a:t>Lipomas, Hemangiomas, Hamartomas, endoteliomas, Angiosarcoma</a:t>
            </a:r>
          </a:p>
          <a:p>
            <a:r>
              <a:rPr lang="es-AR" dirty="0"/>
              <a:t>Aneurisma de arteria Esplénica</a:t>
            </a:r>
          </a:p>
          <a:p>
            <a:pPr lvl="1"/>
            <a:r>
              <a:rPr lang="es-AR" dirty="0"/>
              <a:t>Sexo Femenino </a:t>
            </a:r>
          </a:p>
          <a:p>
            <a:pPr lvl="1"/>
            <a:r>
              <a:rPr lang="es-AR" dirty="0"/>
              <a:t>Riesgo de ruptura cuando el aneurisma es mayor a 2,5 cm</a:t>
            </a:r>
          </a:p>
        </p:txBody>
      </p:sp>
    </p:spTree>
    <p:extLst>
      <p:ext uri="{BB962C8B-B14F-4D97-AF65-F5344CB8AC3E}">
        <p14:creationId xmlns:p14="http://schemas.microsoft.com/office/powerpoint/2010/main" val="217662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1F74C-0004-4AC2-A140-6889DEDE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Lesiones traumáticas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2EEA2-259D-4C54-8348-4D0A5A64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bazo es el órgano que mas se lesiona en el trauma abdominal cerrado.</a:t>
            </a:r>
          </a:p>
          <a:p>
            <a:r>
              <a:rPr lang="es-AR" dirty="0"/>
              <a:t>En segundo lugar es mas frecuente en lesiones penetrantes en dorso izquierdo</a:t>
            </a:r>
          </a:p>
        </p:txBody>
      </p:sp>
    </p:spTree>
    <p:extLst>
      <p:ext uri="{BB962C8B-B14F-4D97-AF65-F5344CB8AC3E}">
        <p14:creationId xmlns:p14="http://schemas.microsoft.com/office/powerpoint/2010/main" val="300351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B035F-5A93-4F42-B72B-0EB17F91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Clasificación del trauma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8F1F27-D3A5-43C2-B638-B6ED83CD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18" y="1853753"/>
            <a:ext cx="8084908" cy="4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0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6E6A5-76F0-4927-9CC8-5B77DCC8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Clínica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5AEA7-FE72-4316-9543-18A16B94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469" y="381724"/>
            <a:ext cx="6012470" cy="3213733"/>
          </a:xfrm>
        </p:spPr>
        <p:txBody>
          <a:bodyPr/>
          <a:lstStyle/>
          <a:p>
            <a:r>
              <a:rPr lang="es-AR" dirty="0"/>
              <a:t>Diferentes formas de manifestación:</a:t>
            </a:r>
          </a:p>
          <a:p>
            <a:pPr lvl="1"/>
            <a:r>
              <a:rPr lang="es-AR" dirty="0"/>
              <a:t>Irritación peritoneal leve </a:t>
            </a:r>
          </a:p>
          <a:p>
            <a:pPr lvl="1"/>
            <a:r>
              <a:rPr lang="es-AR" dirty="0"/>
              <a:t>Hipovolemia</a:t>
            </a:r>
          </a:p>
          <a:p>
            <a:pPr lvl="1"/>
            <a:r>
              <a:rPr lang="es-AR" dirty="0"/>
              <a:t>Hipersensibilidad del tórax y pared abdominal superior</a:t>
            </a:r>
          </a:p>
          <a:p>
            <a:pPr lvl="1"/>
            <a:r>
              <a:rPr lang="es-AR" dirty="0"/>
              <a:t>Signos inespecíficos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C16F21-DDB8-43B7-BFBC-4CF88D816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3809" y="3429000"/>
            <a:ext cx="3275013" cy="2248181"/>
          </a:xfrm>
        </p:spPr>
        <p:txBody>
          <a:bodyPr/>
          <a:lstStyle/>
          <a:p>
            <a:r>
              <a:rPr lang="es-AR" dirty="0"/>
              <a:t>Ecografía </a:t>
            </a:r>
          </a:p>
          <a:p>
            <a:r>
              <a:rPr lang="es-AR" dirty="0"/>
              <a:t>TAC con doble contraste</a:t>
            </a:r>
          </a:p>
        </p:txBody>
      </p:sp>
    </p:spTree>
    <p:extLst>
      <p:ext uri="{BB962C8B-B14F-4D97-AF65-F5344CB8AC3E}">
        <p14:creationId xmlns:p14="http://schemas.microsoft.com/office/powerpoint/2010/main" val="59186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egro, sentado, objeto&#10;&#10;Descripción generada automáticamente">
            <a:extLst>
              <a:ext uri="{FF2B5EF4-FFF2-40B4-BE49-F238E27FC236}">
                <a16:creationId xmlns:a16="http://schemas.microsoft.com/office/drawing/2014/main" id="{D8FD4102-EF00-4868-9503-956A6935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57" y="297865"/>
            <a:ext cx="4219205" cy="5372452"/>
          </a:xfrm>
          <a:prstGeom prst="rect">
            <a:avLst/>
          </a:prstGeom>
        </p:spPr>
      </p:pic>
      <p:pic>
        <p:nvPicPr>
          <p:cNvPr id="5" name="Imagen 4" descr="Imagen que contiene objeto, interior, microscopio, copa&#10;&#10;Descripción generada automáticamente">
            <a:extLst>
              <a:ext uri="{FF2B5EF4-FFF2-40B4-BE49-F238E27FC236}">
                <a16:creationId xmlns:a16="http://schemas.microsoft.com/office/drawing/2014/main" id="{35036A31-DD38-4B98-9F18-94EDF1DD0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02" y="297865"/>
            <a:ext cx="6209129" cy="53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9113E-7497-42CC-8E61-30031AA5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38802-6624-4F40-9714-F035B603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Tratamiento no quirúrgico</a:t>
            </a:r>
          </a:p>
          <a:p>
            <a:pPr lvl="1"/>
            <a:r>
              <a:rPr lang="es-AR" dirty="0"/>
              <a:t>No debe haber evidencia de hipotensión o hipovolemia</a:t>
            </a:r>
          </a:p>
          <a:p>
            <a:pPr lvl="1"/>
            <a:r>
              <a:rPr lang="es-AR" dirty="0"/>
              <a:t>No deben existir lesiones asociadas</a:t>
            </a:r>
          </a:p>
          <a:p>
            <a:pPr lvl="1"/>
            <a:r>
              <a:rPr lang="es-AR" dirty="0"/>
              <a:t>No debe existir estado de coma</a:t>
            </a:r>
          </a:p>
          <a:p>
            <a:pPr lvl="1"/>
            <a:r>
              <a:rPr lang="es-AR" dirty="0"/>
              <a:t>Indicado para lesiones GRADO I / II  discutible las GRADO III</a:t>
            </a:r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936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838D6-947E-4DB1-8DB0-053ED5B4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D1DBE-8E53-44A3-8D06-AF39B89E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TRATAMIENTO QUIRURGICO</a:t>
            </a:r>
          </a:p>
          <a:p>
            <a:pPr lvl="1"/>
            <a:r>
              <a:rPr lang="es-AR" dirty="0"/>
              <a:t>Fallo del tratamiento conservador por inestabilidad hemodinámica</a:t>
            </a:r>
          </a:p>
          <a:p>
            <a:pPr lvl="1"/>
            <a:r>
              <a:rPr lang="es-AR" dirty="0"/>
              <a:t>Presentación de traumatismo penetrante</a:t>
            </a:r>
          </a:p>
          <a:p>
            <a:pPr lvl="1"/>
            <a:r>
              <a:rPr lang="es-AR" dirty="0"/>
              <a:t>Trauma abdominal cerrado con lesión asociada</a:t>
            </a:r>
          </a:p>
          <a:p>
            <a:pPr lvl="1"/>
            <a:r>
              <a:rPr lang="es-AR" dirty="0"/>
              <a:t>Paciente hemodinamicamente inestable que no se puede compensar</a:t>
            </a:r>
          </a:p>
        </p:txBody>
      </p:sp>
    </p:spTree>
    <p:extLst>
      <p:ext uri="{BB962C8B-B14F-4D97-AF65-F5344CB8AC3E}">
        <p14:creationId xmlns:p14="http://schemas.microsoft.com/office/powerpoint/2010/main" val="233603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398B-32CC-46B4-855D-74AB884F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Anatomía del Bazo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8F116-72C2-4812-AAA9-C31B912A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bazo es un órgano solido ubicado en el hipocondrio izquierdo</a:t>
            </a:r>
          </a:p>
          <a:p>
            <a:r>
              <a:rPr lang="es-AR" dirty="0"/>
              <a:t>Pesa entre 80 a 30 gramos, pertenece al sistema retículo endotelial.</a:t>
            </a:r>
          </a:p>
          <a:p>
            <a:r>
              <a:rPr lang="es-AR" dirty="0"/>
              <a:t>30 % del flujo portal</a:t>
            </a:r>
          </a:p>
          <a:p>
            <a:r>
              <a:rPr lang="es-AR" dirty="0"/>
              <a:t>Irrigado por arteria esplénica y vasos cortos.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80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910246-8809-4BEC-9B08-2BD78A28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386" y="0"/>
            <a:ext cx="5690587" cy="61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38BB-F808-4720-B9FA-E5117A4E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Causas de esplenopatias quirúrgicas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A6794-36BB-4181-8534-ACC68DD3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dirty="0"/>
              <a:t>Origen hematológicas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AR" dirty="0"/>
              <a:t>Benignas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AR" dirty="0"/>
              <a:t>Malignas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Lesiones locales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Traumatismo </a:t>
            </a:r>
          </a:p>
        </p:txBody>
      </p:sp>
    </p:spTree>
    <p:extLst>
      <p:ext uri="{BB962C8B-B14F-4D97-AF65-F5344CB8AC3E}">
        <p14:creationId xmlns:p14="http://schemas.microsoft.com/office/powerpoint/2010/main" val="206861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6B1D0-C45F-4B94-A769-553A56D6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Hematológicas (Benignas)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B091DA-6239-421F-93BE-B1B583471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AR" dirty="0"/>
              <a:t>Purpura trombocitopénica idiopática:</a:t>
            </a:r>
          </a:p>
          <a:p>
            <a:pPr lvl="2"/>
            <a:r>
              <a:rPr lang="es-AR" dirty="0"/>
              <a:t>Mas frecuente en mujeres</a:t>
            </a:r>
          </a:p>
          <a:p>
            <a:pPr lvl="2"/>
            <a:r>
              <a:rPr lang="es-AR" dirty="0"/>
              <a:t>Edad de comienzo a los 40 años</a:t>
            </a:r>
          </a:p>
          <a:p>
            <a:pPr lvl="2"/>
            <a:r>
              <a:rPr lang="es-AR" dirty="0"/>
              <a:t>Debut súbito con sangrado, HDA, HDB, hemorragia cerebral</a:t>
            </a:r>
          </a:p>
          <a:p>
            <a:pPr lvl="2"/>
            <a:r>
              <a:rPr lang="es-AR" dirty="0"/>
              <a:t>Plaquetas menor a 100000/ 50000</a:t>
            </a:r>
          </a:p>
          <a:p>
            <a:pPr lvl="2"/>
            <a:r>
              <a:rPr lang="es-AR" dirty="0"/>
              <a:t>Diagnostico diferencial: fármacos (quininas, sulfamidas, heparina) LES, HIV, mononucleosis, linfomas, hepatopatías crónicas.</a:t>
            </a:r>
          </a:p>
          <a:p>
            <a:pPr lvl="2"/>
            <a:r>
              <a:rPr lang="es-AR" dirty="0"/>
              <a:t>Esplenectomía se indica en los que no responden al tratamiento medico (30%).</a:t>
            </a:r>
          </a:p>
          <a:p>
            <a:pPr lvl="2"/>
            <a:r>
              <a:rPr lang="es-AR" dirty="0"/>
              <a:t>A pesar de tener tratamiento medico correcto no mejora el conteo.</a:t>
            </a:r>
          </a:p>
        </p:txBody>
      </p:sp>
    </p:spTree>
    <p:extLst>
      <p:ext uri="{BB962C8B-B14F-4D97-AF65-F5344CB8AC3E}">
        <p14:creationId xmlns:p14="http://schemas.microsoft.com/office/powerpoint/2010/main" val="389176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7509D-BF65-4EB6-B076-9FC6F69B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484B6-27FB-44FE-BF7D-35D0260A8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Esferocitosis hereditaria</a:t>
            </a:r>
          </a:p>
          <a:p>
            <a:pPr lvl="1"/>
            <a:r>
              <a:rPr lang="es-AR" dirty="0"/>
              <a:t>Es una enfermedad autosómica dominante, caracterizada por una alteración en la proteínas de membrana eritrocitaria que produce un aumento de la permeabilidad de membrana a los iones de sodio, determinando células menos deformables y más susceptibles al secuestro y destrucción de glóbulos rojos en el bazo.</a:t>
            </a:r>
          </a:p>
          <a:p>
            <a:pPr lvl="1"/>
            <a:r>
              <a:rPr lang="es-AR" dirty="0"/>
              <a:t>La </a:t>
            </a:r>
            <a:r>
              <a:rPr lang="es-AR" b="1" dirty="0"/>
              <a:t>esplenectomía</a:t>
            </a:r>
            <a:r>
              <a:rPr lang="es-AR" dirty="0"/>
              <a:t> determina un retorno a valores normales de hematocrito y hemoglobina</a:t>
            </a:r>
          </a:p>
        </p:txBody>
      </p:sp>
    </p:spTree>
    <p:extLst>
      <p:ext uri="{BB962C8B-B14F-4D97-AF65-F5344CB8AC3E}">
        <p14:creationId xmlns:p14="http://schemas.microsoft.com/office/powerpoint/2010/main" val="277544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C220C-91C7-44A4-857A-0F3168A1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70831-832D-4C91-99DC-117ADDC2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Hemoglobinopatías</a:t>
            </a:r>
          </a:p>
          <a:p>
            <a:pPr lvl="1"/>
            <a:r>
              <a:rPr lang="es-AR" dirty="0"/>
              <a:t>Anemia Falciforme</a:t>
            </a:r>
          </a:p>
          <a:p>
            <a:pPr lvl="1"/>
            <a:r>
              <a:rPr lang="es-AR" dirty="0"/>
              <a:t>Betatalasemia mayor (homocigota) </a:t>
            </a:r>
          </a:p>
          <a:p>
            <a:r>
              <a:rPr lang="es-AR" dirty="0"/>
              <a:t>Anemia Hemolítica Autoinmune</a:t>
            </a:r>
          </a:p>
          <a:p>
            <a:r>
              <a:rPr lang="es-AR" dirty="0"/>
              <a:t>Hiperesplenismo o Pancitopenia Esplénica</a:t>
            </a:r>
          </a:p>
        </p:txBody>
      </p:sp>
    </p:spTree>
    <p:extLst>
      <p:ext uri="{BB962C8B-B14F-4D97-AF65-F5344CB8AC3E}">
        <p14:creationId xmlns:p14="http://schemas.microsoft.com/office/powerpoint/2010/main" val="116751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1EEF2-A935-4D38-A674-1684B968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Hematológicas (malignas)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9D4C8E-FAA6-4B45-B876-B9ACCC9FF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Leucemias</a:t>
            </a:r>
          </a:p>
          <a:p>
            <a:pPr lvl="1"/>
            <a:r>
              <a:rPr lang="es-AR" dirty="0"/>
              <a:t>En la actualidad rara vez son causas de esplenectomías</a:t>
            </a:r>
          </a:p>
          <a:p>
            <a:pPr lvl="1"/>
            <a:r>
              <a:rPr lang="es-AR" dirty="0"/>
              <a:t>Leucemia de células pilosas, es una de las pocas indicaciones</a:t>
            </a:r>
          </a:p>
          <a:p>
            <a:r>
              <a:rPr lang="es-AR" dirty="0"/>
              <a:t>Linfomas Estadio IV</a:t>
            </a:r>
          </a:p>
        </p:txBody>
      </p:sp>
    </p:spTree>
    <p:extLst>
      <p:ext uri="{BB962C8B-B14F-4D97-AF65-F5344CB8AC3E}">
        <p14:creationId xmlns:p14="http://schemas.microsoft.com/office/powerpoint/2010/main" val="235368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62B5D-4618-46E0-8C44-740B293C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Lesiones locales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C9E12-C6A8-42BF-A027-93D96FAE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20918"/>
          </a:xfrm>
        </p:spPr>
        <p:txBody>
          <a:bodyPr>
            <a:normAutofit lnSpcReduction="10000"/>
          </a:bodyPr>
          <a:lstStyle/>
          <a:p>
            <a:r>
              <a:rPr lang="es-AR" dirty="0"/>
              <a:t>Torsión esplénica</a:t>
            </a:r>
          </a:p>
          <a:p>
            <a:pPr lvl="1"/>
            <a:r>
              <a:rPr lang="es-AR" dirty="0"/>
              <a:t>Rotación del bazo sobre su eje vascular</a:t>
            </a:r>
          </a:p>
          <a:p>
            <a:pPr lvl="1"/>
            <a:r>
              <a:rPr lang="es-AR" dirty="0"/>
              <a:t>Mujeres multíparas </a:t>
            </a:r>
          </a:p>
          <a:p>
            <a:pPr lvl="1"/>
            <a:r>
              <a:rPr lang="es-AR" dirty="0"/>
              <a:t>Diagnostico por medio de TAC durante un cuadro de abdomen Agudo</a:t>
            </a:r>
          </a:p>
          <a:p>
            <a:pPr lvl="1"/>
            <a:r>
              <a:rPr lang="es-AR" dirty="0"/>
              <a:t>Esplenectomía </a:t>
            </a:r>
          </a:p>
          <a:p>
            <a:r>
              <a:rPr lang="es-AR" dirty="0"/>
              <a:t>Absceso esplénico</a:t>
            </a:r>
          </a:p>
          <a:p>
            <a:pPr lvl="1"/>
            <a:r>
              <a:rPr lang="es-AR" dirty="0"/>
              <a:t>Patología muy rara</a:t>
            </a:r>
          </a:p>
          <a:p>
            <a:pPr lvl="1"/>
            <a:r>
              <a:rPr lang="es-AR" dirty="0"/>
              <a:t>Asociado a fiebre vespertina y leucocitosis</a:t>
            </a:r>
          </a:p>
          <a:p>
            <a:pPr lvl="1"/>
            <a:r>
              <a:rPr lang="es-AR" dirty="0"/>
              <a:t>Esplenectomía </a:t>
            </a:r>
          </a:p>
          <a:p>
            <a:r>
              <a:rPr lang="es-AR" dirty="0"/>
              <a:t>Quistes esplénicos</a:t>
            </a:r>
          </a:p>
        </p:txBody>
      </p:sp>
    </p:spTree>
    <p:extLst>
      <p:ext uri="{BB962C8B-B14F-4D97-AF65-F5344CB8AC3E}">
        <p14:creationId xmlns:p14="http://schemas.microsoft.com/office/powerpoint/2010/main" val="9842971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292</TotalTime>
  <Words>435</Words>
  <Application>Microsoft Office PowerPoint</Application>
  <PresentationFormat>Panorámica</PresentationFormat>
  <Paragraphs>74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Galería</vt:lpstr>
      <vt:lpstr>Esplenopatias quirúrgicas</vt:lpstr>
      <vt:lpstr>Anatomía del Bazo</vt:lpstr>
      <vt:lpstr>Presentación de PowerPoint</vt:lpstr>
      <vt:lpstr>Causas de esplenopatias quirúrgicas</vt:lpstr>
      <vt:lpstr>Hematológicas (Benignas)</vt:lpstr>
      <vt:lpstr>Presentación de PowerPoint</vt:lpstr>
      <vt:lpstr>Presentación de PowerPoint</vt:lpstr>
      <vt:lpstr>Hematológicas (malignas)</vt:lpstr>
      <vt:lpstr>Lesiones locales</vt:lpstr>
      <vt:lpstr>Presentación de PowerPoint</vt:lpstr>
      <vt:lpstr>Lesiones traumáticas</vt:lpstr>
      <vt:lpstr>Clasificación del trauma </vt:lpstr>
      <vt:lpstr>Clínica </vt:lpstr>
      <vt:lpstr>Presentación de PowerPoint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Esplenopatias quirurgicas</dc:title>
  <dc:creator>Pablo Beltramo</dc:creator>
  <cp:lastModifiedBy>Pablo Beltramo</cp:lastModifiedBy>
  <cp:revision>12</cp:revision>
  <dcterms:created xsi:type="dcterms:W3CDTF">2019-03-12T15:10:26Z</dcterms:created>
  <dcterms:modified xsi:type="dcterms:W3CDTF">2019-03-13T13:56:10Z</dcterms:modified>
</cp:coreProperties>
</file>