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5143500" type="screen16x9"/>
  <p:notesSz cx="6858000" cy="9144000"/>
  <p:embeddedFontLst>
    <p:embeddedFont>
      <p:font typeface="Raleway" panose="020B0604020202020204" charset="0"/>
      <p:regular r:id="rId88"/>
      <p:bold r:id="rId89"/>
      <p:italic r:id="rId90"/>
      <p:boldItalic r:id="rId91"/>
    </p:embeddedFont>
    <p:embeddedFont>
      <p:font typeface="Verdana" panose="020B0604030504040204" pitchFamily="34" charset="0"/>
      <p:regular r:id="rId92"/>
      <p:bold r:id="rId93"/>
      <p:italic r:id="rId94"/>
      <p:boldItalic r:id="rId95"/>
    </p:embeddedFont>
    <p:embeddedFont>
      <p:font typeface="Lato" panose="020B060402020202020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0268A5-77C2-424D-9984-750A6543EDF1}">
  <a:tblStyle styleId="{790268A5-77C2-424D-9984-750A6543ED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66" y="45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d6989a482178b6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d6989a482178b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d6989a482178b6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d6989a482178b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d6989a482178b6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d6989a482178b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d6989a482178b6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d6989a482178b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ad6989a482178b6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ad6989a482178b6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d6989a482178b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d6989a482178b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d6989a482178b6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d6989a482178b6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d6989a482178b6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d6989a482178b6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d6989a482178b6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ad6989a482178b6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d6989a482178b6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ad6989a482178b6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f270d465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f270d465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c7c9eb0c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c7c9eb0c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d6989a482178b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ad6989a482178b6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c7d42281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c7d42281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d6989a482178b6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d6989a482178b6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015a9a8a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015a9a8a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015a9a8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015a9a8a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015a9a8a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d015a9a8a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015a9a8a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015a9a8a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015a9a8a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d015a9a8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015a9a8a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015a9a8a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d6989a482178b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d6989a482178b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ad6989a482178b6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ad6989a482178b6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015a9a8a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015a9a8a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015a9a8a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d015a9a8a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015a9a8a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015a9a8a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015a9a8a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015a9a8a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cf270d465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cf270d46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d102df814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d102df814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0a39a04a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0a39a04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c95c8720f219a6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c95c8720f219a6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0a39a04a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d0a39a04a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c7c9eb0c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c7c9eb0c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0a39a04a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0a39a04a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0a39a04a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0a39a04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d102df814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d102df814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e598d42b6ef0b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e598d42b6ef0b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ce598d42b6ef0b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ce598d42b6ef0b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ce598d42b6ef0b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ce598d42b6ef0b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e598d42b6ef0b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e598d42b6ef0b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ce598d42b6ef0b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ce598d42b6ef0b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ce598d42b6ef0b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ce598d42b6ef0b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c7d42281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c7d4228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e598d42b6ef0b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e598d42b6ef0b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102df814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102df81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102df814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102df81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102df814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102df814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3c95c8720f219a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3c95c8720f219a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3c95c8720f219a6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3c95c8720f219a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3c95c8720f219a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3c95c8720f219a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d102df81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d102df814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d102df814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d102df814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c7c9eb0c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c7c9eb0c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102df814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102df81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d102df814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d102df814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102df814e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d102df814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3c95c8720f219a6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3c95c8720f219a6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d015a9a8a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d015a9a8a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d015a9a8a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d015a9a8a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3c95c8720f219a6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3c95c8720f219a6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3c95c8720f219a6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3c95c8720f219a6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d6989a482178b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d6989a482178b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b9a0b0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965474a9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e965474a9_3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cb9a0b074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cb9a0b07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cb9a0b074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cb9a0b074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d6989a482178b6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d6989a482178b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cb9a0b074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cb9a0b074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cb9a0b074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cb9a0b074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965474a9_3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e965474a9_3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cb9a0b07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e965474a9_3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e965474a9_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cb9a0b074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cb9a0b074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d6989a482178b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d6989a482178b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yAMCReV5-iE"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PDtW7eB7o_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47.xml.rels><?xml version="1.0" encoding="UTF-8" standalone="yes"?>
<Relationships xmlns="http://schemas.openxmlformats.org/package/2006/relationships"><Relationship Id="rId3" Type="http://schemas.openxmlformats.org/officeDocument/2006/relationships/hyperlink" Target="http://drive.google.com/file/d/1Y04KdZhScC3TjiHKZhvxQlJ8gPa6qsx4/view"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hyperlink" Target="http://drive.google.com/file/d/12CfRZjzUvZswUn63If1j3OOpTwHx573n/view"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3" Type="http://schemas.openxmlformats.org/officeDocument/2006/relationships/hyperlink" Target="http://drive.google.com/file/d/1eci83k4XnCilKLbPw4JSuarz11wLxe-2/view"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9.jpg"/></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hyperlink" Target="http://googletranslate.blogspot.com/2015/10/futbol-translated.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hyperlink" Target="http://www.theguardian.com/news/datablog/2014/sep/26/europeans-multiple-languages-uk-ireland"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travel.trade.gov/view/m-2015-O-001/index.html"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hyperlink" Target="https://translate.google.com/community/?hl=es-419"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hyperlink" Target="http://heathbrothers.com/presentations" TargetMode="Externa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a:t>Nutrición en Cirugía </a:t>
            </a:r>
            <a:endParaRPr/>
          </a:p>
        </p:txBody>
      </p:sp>
      <p:sp>
        <p:nvSpPr>
          <p:cNvPr id="73" name="Google Shape;73;p13"/>
          <p:cNvSpPr txBox="1">
            <a:spLocks noGrp="1"/>
          </p:cNvSpPr>
          <p:nvPr>
            <p:ph type="subTitle" idx="1"/>
          </p:nvPr>
        </p:nvSpPr>
        <p:spPr>
          <a:xfrm>
            <a:off x="2390275" y="2863250"/>
            <a:ext cx="6331500" cy="16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2400"/>
              <a:t>Prof. Hugo Menoyo MAAC-AFSA Esp. Cirugía general.</a:t>
            </a:r>
            <a:endParaRPr sz="2400"/>
          </a:p>
          <a:p>
            <a:pPr marL="0" lvl="0" indent="0" algn="l" rtl="0">
              <a:spcBef>
                <a:spcPts val="0"/>
              </a:spcBef>
              <a:spcAft>
                <a:spcPts val="0"/>
              </a:spcAft>
              <a:buClr>
                <a:schemeClr val="dk2"/>
              </a:buClr>
              <a:buSzPts val="1100"/>
              <a:buFont typeface="Arial"/>
              <a:buNone/>
            </a:pPr>
            <a:r>
              <a:rPr lang="es-419"/>
              <a:t>Catedra de Clinica Quirurgica I Unidad 4 HSR UNC FCM</a:t>
            </a:r>
            <a:endParaRPr/>
          </a:p>
          <a:p>
            <a:pPr marL="0" lvl="0" indent="0" algn="l" rtl="0">
              <a:spcBef>
                <a:spcPts val="0"/>
              </a:spcBef>
              <a:spcAft>
                <a:spcPts val="0"/>
              </a:spcAft>
              <a:buClr>
                <a:schemeClr val="dk2"/>
              </a:buClr>
              <a:buSzPts val="1100"/>
              <a:buFont typeface="Arial"/>
              <a:buNone/>
            </a:pPr>
            <a:endParaRPr sz="2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406425" y="492325"/>
            <a:ext cx="8296800" cy="3938700"/>
          </a:xfrm>
          <a:prstGeom prst="rect">
            <a:avLst/>
          </a:prstGeom>
        </p:spPr>
        <p:txBody>
          <a:bodyPr spcFirstLastPara="1" wrap="square" lIns="91425" tIns="91425" rIns="91425" bIns="91425" anchor="ctr" anchorCtr="0">
            <a:noAutofit/>
          </a:bodyPr>
          <a:lstStyle/>
          <a:p>
            <a:pPr marL="457200" lvl="0" indent="-419100" algn="ctr" rtl="0">
              <a:spcBef>
                <a:spcPts val="0"/>
              </a:spcBef>
              <a:spcAft>
                <a:spcPts val="0"/>
              </a:spcAft>
              <a:buSzPts val="3000"/>
              <a:buAutoNum type="arabicPeriod"/>
            </a:pPr>
            <a:r>
              <a:rPr lang="es-419" sz="3000"/>
              <a:t>estrés hipercatabólico se consumen más proteínas que grasas</a:t>
            </a:r>
            <a:endParaRPr sz="3000"/>
          </a:p>
          <a:p>
            <a:pPr marL="457200" lvl="0" indent="-419100" algn="ctr" rtl="0">
              <a:spcBef>
                <a:spcPts val="0"/>
              </a:spcBef>
              <a:spcAft>
                <a:spcPts val="0"/>
              </a:spcAft>
              <a:buSzPts val="3000"/>
              <a:buAutoNum type="arabicPeriod"/>
            </a:pPr>
            <a:r>
              <a:rPr lang="es-419" sz="3000"/>
              <a:t>el hipercatabolismo no es otra cosa </a:t>
            </a:r>
            <a:endParaRPr sz="3000"/>
          </a:p>
          <a:p>
            <a:pPr marL="0" lvl="0" indent="0" algn="ctr" rtl="0">
              <a:spcBef>
                <a:spcPts val="0"/>
              </a:spcBef>
              <a:spcAft>
                <a:spcPts val="0"/>
              </a:spcAft>
              <a:buClr>
                <a:schemeClr val="dk2"/>
              </a:buClr>
              <a:buSzPts val="1100"/>
              <a:buFont typeface="Arial"/>
              <a:buNone/>
            </a:pPr>
            <a:r>
              <a:rPr lang="es-419" sz="3000"/>
              <a:t> que destruir músculo para construir glucosa</a:t>
            </a:r>
            <a:endParaRPr sz="3000"/>
          </a:p>
          <a:p>
            <a:pPr marL="0" lvl="0" indent="0" algn="ctr" rtl="0">
              <a:spcBef>
                <a:spcPts val="0"/>
              </a:spcBef>
              <a:spcAft>
                <a:spcPts val="0"/>
              </a:spcAft>
              <a:buNone/>
            </a:pPr>
            <a:endParaRPr sz="3500"/>
          </a:p>
          <a:p>
            <a:pPr marL="0" lvl="0" indent="0" algn="ctr" rtl="0">
              <a:spcBef>
                <a:spcPts val="0"/>
              </a:spcBef>
              <a:spcAft>
                <a:spcPts val="0"/>
              </a:spcAft>
              <a:buNone/>
            </a:pPr>
            <a:endParaRPr sz="35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406425" y="634850"/>
            <a:ext cx="8296800" cy="40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500"/>
              <a:t>Riesgo nutricional</a:t>
            </a:r>
            <a:endParaRPr sz="3500"/>
          </a:p>
          <a:p>
            <a:pPr marL="0" lvl="0" indent="0" algn="l" rtl="0">
              <a:spcBef>
                <a:spcPts val="0"/>
              </a:spcBef>
              <a:spcAft>
                <a:spcPts val="0"/>
              </a:spcAft>
              <a:buNone/>
            </a:pPr>
            <a:endParaRPr sz="2500"/>
          </a:p>
          <a:p>
            <a:pPr marL="0" lvl="0" indent="0" algn="l" rtl="0">
              <a:spcBef>
                <a:spcPts val="0"/>
              </a:spcBef>
              <a:spcAft>
                <a:spcPts val="0"/>
              </a:spcAft>
              <a:buClr>
                <a:schemeClr val="dk2"/>
              </a:buClr>
              <a:buSzPts val="1100"/>
              <a:buFont typeface="Arial"/>
              <a:buNone/>
            </a:pPr>
            <a:r>
              <a:rPr lang="es-419" sz="2500"/>
              <a:t>Es el grado de aumento de la morbi-mortalidad de la enfermedad actual y sus  tratamientos clínicos o quirúrgicos producidos por la DPC  desnutrición calórico-proteica, en etapa pre-hospitalaria o durante su internación.-</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ctr" rtl="0">
              <a:spcBef>
                <a:spcPts val="0"/>
              </a:spcBef>
              <a:spcAft>
                <a:spcPts val="0"/>
              </a:spcAft>
              <a:buNone/>
            </a:pPr>
            <a:endParaRPr sz="3500"/>
          </a:p>
          <a:p>
            <a:pPr marL="0" lvl="0" indent="0" algn="ctr" rtl="0">
              <a:spcBef>
                <a:spcPts val="0"/>
              </a:spcBef>
              <a:spcAft>
                <a:spcPts val="0"/>
              </a:spcAft>
              <a:buNone/>
            </a:pPr>
            <a:endParaRPr sz="35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406425" y="557100"/>
            <a:ext cx="8296800" cy="45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t>Indice de Masa Corporal IMC</a:t>
            </a:r>
            <a:endParaRPr sz="3000"/>
          </a:p>
          <a:p>
            <a:pPr marL="0" lvl="0" indent="0" algn="ctr" rtl="0">
              <a:spcBef>
                <a:spcPts val="0"/>
              </a:spcBef>
              <a:spcAft>
                <a:spcPts val="0"/>
              </a:spcAft>
              <a:buNone/>
            </a:pPr>
            <a:endParaRPr sz="2200"/>
          </a:p>
        </p:txBody>
      </p:sp>
      <p:pic>
        <p:nvPicPr>
          <p:cNvPr id="138" name="Google Shape;138;p24"/>
          <p:cNvPicPr preferRelativeResize="0"/>
          <p:nvPr/>
        </p:nvPicPr>
        <p:blipFill rotWithShape="1">
          <a:blip r:embed="rId3">
            <a:alphaModFix/>
          </a:blip>
          <a:srcRect l="26358" t="26936" r="27308" b="23163"/>
          <a:stretch/>
        </p:blipFill>
        <p:spPr>
          <a:xfrm>
            <a:off x="1982250" y="1386275"/>
            <a:ext cx="5712574" cy="345900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06425" y="621875"/>
            <a:ext cx="8296800" cy="400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t>Datos de Laboratorio</a:t>
            </a:r>
            <a:endParaRPr sz="3000"/>
          </a:p>
          <a:p>
            <a:pPr marL="0" lvl="0" indent="0" algn="ctr" rtl="0">
              <a:spcBef>
                <a:spcPts val="0"/>
              </a:spcBef>
              <a:spcAft>
                <a:spcPts val="0"/>
              </a:spcAft>
              <a:buNone/>
            </a:pPr>
            <a:endParaRPr sz="3000"/>
          </a:p>
          <a:p>
            <a:pPr marL="457200" lvl="0" indent="-368300" algn="l" rtl="0">
              <a:spcBef>
                <a:spcPts val="0"/>
              </a:spcBef>
              <a:spcAft>
                <a:spcPts val="0"/>
              </a:spcAft>
              <a:buSzPts val="2200"/>
              <a:buAutoNum type="arabicPeriod"/>
            </a:pPr>
            <a:r>
              <a:rPr lang="es-419" sz="2200">
                <a:solidFill>
                  <a:srgbClr val="000000"/>
                </a:solidFill>
              </a:rPr>
              <a:t>Compartimiento somático:</a:t>
            </a:r>
            <a:r>
              <a:rPr lang="es-419" sz="2200"/>
              <a:t> </a:t>
            </a:r>
            <a:r>
              <a:rPr lang="es-419" sz="2200" b="0"/>
              <a:t>para evaluar la masa muscular  corporal, el método más usado es la</a:t>
            </a:r>
            <a:endParaRPr sz="2200" b="0"/>
          </a:p>
          <a:p>
            <a:pPr marL="457200" lvl="0" indent="0" algn="l" rtl="0">
              <a:spcBef>
                <a:spcPts val="0"/>
              </a:spcBef>
              <a:spcAft>
                <a:spcPts val="0"/>
              </a:spcAft>
              <a:buNone/>
            </a:pPr>
            <a:endParaRPr sz="2200" b="0"/>
          </a:p>
          <a:p>
            <a:pPr marL="457200" lvl="0" indent="0" algn="l" rtl="0">
              <a:spcBef>
                <a:spcPts val="0"/>
              </a:spcBef>
              <a:spcAft>
                <a:spcPts val="0"/>
              </a:spcAft>
              <a:buNone/>
            </a:pPr>
            <a:r>
              <a:rPr lang="es-419" sz="2200">
                <a:solidFill>
                  <a:srgbClr val="000000"/>
                </a:solidFill>
              </a:rPr>
              <a:t>- Excreción urinaria de creatinina de 24hs:</a:t>
            </a:r>
            <a:r>
              <a:rPr lang="es-419" sz="2200" b="0"/>
              <a:t> la producción y excreción de creatinina endógena refleja la masa muscular corporal</a:t>
            </a:r>
            <a:endParaRPr sz="2200" b="0"/>
          </a:p>
          <a:p>
            <a:pPr marL="457200" lvl="0" indent="0" algn="l" rtl="0">
              <a:spcBef>
                <a:spcPts val="0"/>
              </a:spcBef>
              <a:spcAft>
                <a:spcPts val="0"/>
              </a:spcAft>
              <a:buNone/>
            </a:pPr>
            <a:endParaRPr sz="2200" b="0"/>
          </a:p>
          <a:p>
            <a:pPr marL="0" lvl="0" indent="0" algn="ctr" rtl="0">
              <a:spcBef>
                <a:spcPts val="0"/>
              </a:spcBef>
              <a:spcAft>
                <a:spcPts val="0"/>
              </a:spcAft>
              <a:buNone/>
            </a:pPr>
            <a:endParaRPr sz="2200" b="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406425" y="583025"/>
            <a:ext cx="8296800" cy="40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es-419" sz="2200">
                <a:solidFill>
                  <a:srgbClr val="000000"/>
                </a:solidFill>
              </a:rPr>
              <a:t>Interpretación:</a:t>
            </a:r>
            <a:endParaRPr sz="2200">
              <a:solidFill>
                <a:srgbClr val="000000"/>
              </a:solidFill>
            </a:endParaRPr>
          </a:p>
          <a:p>
            <a:pPr marL="0" lvl="0" indent="0" algn="ctr" rtl="0">
              <a:spcBef>
                <a:spcPts val="0"/>
              </a:spcBef>
              <a:spcAft>
                <a:spcPts val="0"/>
              </a:spcAft>
              <a:buNone/>
            </a:pPr>
            <a:r>
              <a:rPr lang="es-419" sz="2200" b="0"/>
              <a:t> </a:t>
            </a:r>
            <a:r>
              <a:rPr lang="es-419" sz="2200">
                <a:solidFill>
                  <a:srgbClr val="000000"/>
                </a:solidFill>
              </a:rPr>
              <a:t>Valores del 80% o más</a:t>
            </a:r>
            <a:r>
              <a:rPr lang="es-419" sz="2200" b="0"/>
              <a:t>: depleción ligera de proteínas somáticas </a:t>
            </a:r>
            <a:endParaRPr sz="2200" b="0"/>
          </a:p>
          <a:p>
            <a:pPr marL="0" lvl="0" indent="0" algn="ctr" rtl="0">
              <a:spcBef>
                <a:spcPts val="0"/>
              </a:spcBef>
              <a:spcAft>
                <a:spcPts val="0"/>
              </a:spcAft>
              <a:buClr>
                <a:schemeClr val="dk2"/>
              </a:buClr>
              <a:buSzPts val="1100"/>
              <a:buFont typeface="Arial"/>
              <a:buNone/>
            </a:pPr>
            <a:endParaRPr sz="2200" b="0"/>
          </a:p>
          <a:p>
            <a:pPr marL="0" lvl="0" indent="0" algn="ctr" rtl="0">
              <a:spcBef>
                <a:spcPts val="0"/>
              </a:spcBef>
              <a:spcAft>
                <a:spcPts val="0"/>
              </a:spcAft>
              <a:buNone/>
            </a:pPr>
            <a:r>
              <a:rPr lang="es-419" sz="2200" b="0"/>
              <a:t> </a:t>
            </a:r>
            <a:r>
              <a:rPr lang="es-419" sz="2200">
                <a:solidFill>
                  <a:srgbClr val="000000"/>
                </a:solidFill>
              </a:rPr>
              <a:t>Valores del 80% al 69 %</a:t>
            </a:r>
            <a:r>
              <a:rPr lang="es-419" sz="2200" b="0"/>
              <a:t>: depleción moderada</a:t>
            </a:r>
            <a:endParaRPr sz="2200" b="0"/>
          </a:p>
          <a:p>
            <a:pPr marL="0" lvl="0" indent="0" algn="ctr" rtl="0">
              <a:spcBef>
                <a:spcPts val="0"/>
              </a:spcBef>
              <a:spcAft>
                <a:spcPts val="0"/>
              </a:spcAft>
              <a:buClr>
                <a:schemeClr val="dk2"/>
              </a:buClr>
              <a:buSzPts val="1100"/>
              <a:buFont typeface="Arial"/>
              <a:buNone/>
            </a:pPr>
            <a:endParaRPr sz="2200" b="0"/>
          </a:p>
          <a:p>
            <a:pPr marL="0" lvl="0" indent="0" algn="ctr" rtl="0">
              <a:spcBef>
                <a:spcPts val="0"/>
              </a:spcBef>
              <a:spcAft>
                <a:spcPts val="0"/>
              </a:spcAft>
              <a:buClr>
                <a:schemeClr val="dk2"/>
              </a:buClr>
              <a:buSzPts val="1100"/>
              <a:buFont typeface="Arial"/>
              <a:buNone/>
            </a:pPr>
            <a:r>
              <a:rPr lang="es-419" sz="2200" b="0"/>
              <a:t> </a:t>
            </a:r>
            <a:r>
              <a:rPr lang="es-419" sz="2200">
                <a:solidFill>
                  <a:srgbClr val="000000"/>
                </a:solidFill>
              </a:rPr>
              <a:t>Valores menores del 60%:</a:t>
            </a:r>
            <a:r>
              <a:rPr lang="es-419" sz="2200" b="0"/>
              <a:t> depleción severa</a:t>
            </a:r>
            <a:endParaRPr sz="2200" b="0"/>
          </a:p>
          <a:p>
            <a:pPr marL="0" lvl="0" indent="0" algn="ctr" rtl="0">
              <a:spcBef>
                <a:spcPts val="0"/>
              </a:spcBef>
              <a:spcAft>
                <a:spcPts val="0"/>
              </a:spcAft>
              <a:buNone/>
            </a:pPr>
            <a:endParaRPr sz="2200" b="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406425" y="518225"/>
            <a:ext cx="8296800" cy="36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solidFill>
                  <a:srgbClr val="000000"/>
                </a:solidFill>
              </a:rPr>
              <a:t>Compartimiento visceral:</a:t>
            </a:r>
            <a:r>
              <a:rPr lang="es-419" sz="2200" b="0"/>
              <a:t> </a:t>
            </a:r>
            <a:endParaRPr sz="2200" b="0"/>
          </a:p>
          <a:p>
            <a:pPr marL="0" lvl="0" indent="0" algn="l" rtl="0">
              <a:spcBef>
                <a:spcPts val="0"/>
              </a:spcBef>
              <a:spcAft>
                <a:spcPts val="0"/>
              </a:spcAft>
              <a:buNone/>
            </a:pPr>
            <a:r>
              <a:rPr lang="es-419" sz="2200" b="0"/>
              <a:t>se estudia a través de la determinación de  diferentes fracciones proteicas plasmáticas, todas ellas elaboradas por el hígado y  que desempeñan diferentes funciones en la circulación (presión oncótica, transporte,  etc.). </a:t>
            </a:r>
            <a:endParaRPr sz="2200" b="0"/>
          </a:p>
          <a:p>
            <a:pPr marL="0" lvl="0" indent="0" algn="l" rtl="0">
              <a:spcBef>
                <a:spcPts val="0"/>
              </a:spcBef>
              <a:spcAft>
                <a:spcPts val="0"/>
              </a:spcAft>
              <a:buNone/>
            </a:pPr>
            <a:endParaRPr sz="2200" b="0"/>
          </a:p>
          <a:p>
            <a:pPr marL="0" lvl="0" indent="0" algn="l" rtl="0">
              <a:spcBef>
                <a:spcPts val="0"/>
              </a:spcBef>
              <a:spcAft>
                <a:spcPts val="0"/>
              </a:spcAft>
              <a:buClr>
                <a:schemeClr val="dk2"/>
              </a:buClr>
              <a:buSzPts val="1100"/>
              <a:buFont typeface="Arial"/>
              <a:buNone/>
            </a:pPr>
            <a:r>
              <a:rPr lang="es-419" sz="2200" b="0"/>
              <a:t>Entre ellas se destaca la</a:t>
            </a:r>
            <a:r>
              <a:rPr lang="es-419" sz="2200" b="0">
                <a:solidFill>
                  <a:srgbClr val="000000"/>
                </a:solidFill>
              </a:rPr>
              <a:t> álbumina, la transferrina, las proteínas transportadoras  de tiroxina prealbumina y de retinol y la hemoglobina</a:t>
            </a:r>
            <a:endParaRPr sz="2200" b="0">
              <a:solidFill>
                <a:srgbClr val="000000"/>
              </a:solidFill>
            </a:endParaRPr>
          </a:p>
          <a:p>
            <a:pPr marL="0" lvl="0" indent="0" algn="l" rtl="0">
              <a:spcBef>
                <a:spcPts val="0"/>
              </a:spcBef>
              <a:spcAft>
                <a:spcPts val="0"/>
              </a:spcAft>
              <a:buNone/>
            </a:pPr>
            <a:endParaRPr sz="2200" b="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142525" y="505275"/>
            <a:ext cx="4508700" cy="41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1600">
                <a:highlight>
                  <a:srgbClr val="000000"/>
                </a:highlight>
              </a:rPr>
              <a:t>ALBUMINA</a:t>
            </a:r>
            <a:endParaRPr sz="1600">
              <a:highlight>
                <a:srgbClr val="000000"/>
              </a:highlight>
            </a:endParaRPr>
          </a:p>
          <a:p>
            <a:pPr marL="0" lvl="0" indent="0" algn="l" rtl="0">
              <a:spcBef>
                <a:spcPts val="0"/>
              </a:spcBef>
              <a:spcAft>
                <a:spcPts val="0"/>
              </a:spcAft>
              <a:buNone/>
            </a:pPr>
            <a:r>
              <a:rPr lang="es-419" sz="1600" b="0"/>
              <a:t> marcador útil en procesos agudos, </a:t>
            </a:r>
            <a:endParaRPr sz="1600" b="0"/>
          </a:p>
          <a:p>
            <a:pPr marL="0" lvl="0" indent="0" algn="l" rtl="0">
              <a:spcBef>
                <a:spcPts val="0"/>
              </a:spcBef>
              <a:spcAft>
                <a:spcPts val="0"/>
              </a:spcAft>
              <a:buNone/>
            </a:pPr>
            <a:r>
              <a:rPr lang="es-419" sz="1600" b="0"/>
              <a:t>Via de administración endovenosa de </a:t>
            </a:r>
            <a:r>
              <a:rPr lang="es-419" sz="1600" b="0">
                <a:solidFill>
                  <a:schemeClr val="dk2"/>
                </a:solidFill>
              </a:rPr>
              <a:t>12,5 a 25 gr x 50 ml cada 12 hs/dia</a:t>
            </a:r>
            <a:endParaRPr sz="1600" b="0">
              <a:solidFill>
                <a:schemeClr val="dk2"/>
              </a:solidFill>
            </a:endParaRPr>
          </a:p>
          <a:p>
            <a:pPr marL="0" lvl="0" indent="0" algn="l" rtl="0">
              <a:spcBef>
                <a:spcPts val="0"/>
              </a:spcBef>
              <a:spcAft>
                <a:spcPts val="0"/>
              </a:spcAft>
              <a:buClr>
                <a:schemeClr val="dk2"/>
              </a:buClr>
              <a:buSzPts val="1100"/>
              <a:buFont typeface="Arial"/>
              <a:buNone/>
            </a:pPr>
            <a:endParaRPr sz="1600" b="0">
              <a:solidFill>
                <a:schemeClr val="dk2"/>
              </a:solidFill>
            </a:endParaRPr>
          </a:p>
          <a:p>
            <a:pPr marL="0" lvl="0" indent="0" algn="l" rtl="0">
              <a:spcBef>
                <a:spcPts val="0"/>
              </a:spcBef>
              <a:spcAft>
                <a:spcPts val="0"/>
              </a:spcAft>
              <a:buNone/>
            </a:pPr>
            <a:r>
              <a:rPr lang="es-419" sz="1600" b="0"/>
              <a:t> </a:t>
            </a:r>
            <a:r>
              <a:rPr lang="es-419" sz="1600">
                <a:highlight>
                  <a:srgbClr val="000000"/>
                </a:highlight>
              </a:rPr>
              <a:t>Valor normal:</a:t>
            </a:r>
            <a:r>
              <a:rPr lang="es-419" sz="1600" b="0"/>
              <a:t> 3,5 a 4,5 gr de albúmina por 100 ml de plasma </a:t>
            </a:r>
            <a:endParaRPr sz="1600" b="0"/>
          </a:p>
          <a:p>
            <a:pPr marL="0" lvl="0" indent="0" algn="l" rtl="0">
              <a:spcBef>
                <a:spcPts val="0"/>
              </a:spcBef>
              <a:spcAft>
                <a:spcPts val="0"/>
              </a:spcAft>
              <a:buClr>
                <a:schemeClr val="dk2"/>
              </a:buClr>
              <a:buSzPts val="1100"/>
              <a:buFont typeface="Arial"/>
              <a:buNone/>
            </a:pPr>
            <a:endParaRPr sz="1600" b="0"/>
          </a:p>
          <a:p>
            <a:pPr marL="0" lvl="0" indent="0" algn="l" rtl="0">
              <a:spcBef>
                <a:spcPts val="0"/>
              </a:spcBef>
              <a:spcAft>
                <a:spcPts val="0"/>
              </a:spcAft>
              <a:buNone/>
            </a:pPr>
            <a:r>
              <a:rPr lang="es-419" sz="1600" b="0"/>
              <a:t> </a:t>
            </a:r>
            <a:r>
              <a:rPr lang="es-419" sz="1600" b="0">
                <a:highlight>
                  <a:srgbClr val="000000"/>
                </a:highlight>
              </a:rPr>
              <a:t>Desnutrición moderada</a:t>
            </a:r>
            <a:r>
              <a:rPr lang="es-419" sz="1600" b="0"/>
              <a:t>: 2,8 a 3,5 gr por 100 ml de plasma</a:t>
            </a:r>
            <a:endParaRPr sz="1600" b="0"/>
          </a:p>
          <a:p>
            <a:pPr marL="0" lvl="0" indent="0" algn="l" rtl="0">
              <a:spcBef>
                <a:spcPts val="0"/>
              </a:spcBef>
              <a:spcAft>
                <a:spcPts val="0"/>
              </a:spcAft>
              <a:buClr>
                <a:schemeClr val="dk2"/>
              </a:buClr>
              <a:buSzPts val="1100"/>
              <a:buFont typeface="Arial"/>
              <a:buNone/>
            </a:pPr>
            <a:endParaRPr sz="1600" b="0"/>
          </a:p>
          <a:p>
            <a:pPr marL="0" lvl="0" indent="0" algn="l" rtl="0">
              <a:spcBef>
                <a:spcPts val="0"/>
              </a:spcBef>
              <a:spcAft>
                <a:spcPts val="0"/>
              </a:spcAft>
              <a:buClr>
                <a:schemeClr val="dk2"/>
              </a:buClr>
              <a:buSzPts val="1100"/>
              <a:buFont typeface="Arial"/>
              <a:buNone/>
            </a:pPr>
            <a:r>
              <a:rPr lang="es-419" sz="1600">
                <a:highlight>
                  <a:srgbClr val="D9D9D9"/>
                </a:highlight>
              </a:rPr>
              <a:t> </a:t>
            </a:r>
            <a:r>
              <a:rPr lang="es-419" sz="1600">
                <a:solidFill>
                  <a:srgbClr val="000000"/>
                </a:solidFill>
                <a:highlight>
                  <a:srgbClr val="D9D9D9"/>
                </a:highlight>
              </a:rPr>
              <a:t>Desnutrición severa</a:t>
            </a:r>
            <a:r>
              <a:rPr lang="es-419" sz="2200">
                <a:solidFill>
                  <a:srgbClr val="000000"/>
                </a:solidFill>
                <a:highlight>
                  <a:srgbClr val="D9D9D9"/>
                </a:highlight>
              </a:rPr>
              <a:t>:</a:t>
            </a:r>
            <a:r>
              <a:rPr lang="es-419" sz="2200" b="0"/>
              <a:t> </a:t>
            </a:r>
            <a:r>
              <a:rPr lang="es-419" sz="1600" b="0">
                <a:solidFill>
                  <a:srgbClr val="000000"/>
                </a:solidFill>
              </a:rPr>
              <a:t>2,1 </a:t>
            </a:r>
            <a:r>
              <a:rPr lang="es-419" sz="1600" b="0"/>
              <a:t>a 2,7 gr por 100 ml</a:t>
            </a:r>
            <a:endParaRPr sz="1600" b="0"/>
          </a:p>
          <a:p>
            <a:pPr marL="0" lvl="0" indent="0" algn="l" rtl="0">
              <a:spcBef>
                <a:spcPts val="0"/>
              </a:spcBef>
              <a:spcAft>
                <a:spcPts val="0"/>
              </a:spcAft>
              <a:buNone/>
            </a:pPr>
            <a:endParaRPr sz="1600" b="0"/>
          </a:p>
        </p:txBody>
      </p:sp>
      <p:pic>
        <p:nvPicPr>
          <p:cNvPr id="159" name="Google Shape;159;p28"/>
          <p:cNvPicPr preferRelativeResize="0"/>
          <p:nvPr/>
        </p:nvPicPr>
        <p:blipFill>
          <a:blip r:embed="rId3">
            <a:alphaModFix/>
          </a:blip>
          <a:stretch>
            <a:fillRect/>
          </a:stretch>
        </p:blipFill>
        <p:spPr>
          <a:xfrm>
            <a:off x="4888200" y="838200"/>
            <a:ext cx="4057650" cy="34671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423600" y="453450"/>
            <a:ext cx="8296800" cy="45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solidFill>
                  <a:srgbClr val="000000"/>
                </a:solidFill>
              </a:rPr>
              <a:t>Transferrina sérica:</a:t>
            </a:r>
            <a:r>
              <a:rPr lang="es-419" sz="2200" b="0"/>
              <a:t>mejor predictor de los cambios  agudos </a:t>
            </a:r>
            <a:endParaRPr sz="2200" b="0"/>
          </a:p>
          <a:p>
            <a:pPr marL="0" lvl="0" indent="0" algn="l" rtl="0">
              <a:spcBef>
                <a:spcPts val="0"/>
              </a:spcBef>
              <a:spcAft>
                <a:spcPts val="0"/>
              </a:spcAft>
              <a:buNone/>
            </a:pPr>
            <a:endParaRPr sz="2200" b="0"/>
          </a:p>
          <a:p>
            <a:pPr marL="0" lvl="0" indent="0" algn="l" rtl="0">
              <a:spcBef>
                <a:spcPts val="0"/>
              </a:spcBef>
              <a:spcAft>
                <a:spcPts val="0"/>
              </a:spcAft>
              <a:buNone/>
            </a:pPr>
            <a:r>
              <a:rPr lang="es-419" sz="2200" b="0">
                <a:solidFill>
                  <a:srgbClr val="000000"/>
                </a:solidFill>
                <a:highlight>
                  <a:srgbClr val="00FFFF"/>
                </a:highlight>
              </a:rPr>
              <a:t>Valores de 150 a 200 mg/100ml: leve depleción proteica </a:t>
            </a:r>
            <a:endParaRPr sz="2200" b="0">
              <a:solidFill>
                <a:srgbClr val="000000"/>
              </a:solidFill>
              <a:highlight>
                <a:srgbClr val="00FFFF"/>
              </a:highlight>
            </a:endParaRPr>
          </a:p>
          <a:p>
            <a:pPr marL="0" lvl="0" indent="0" algn="l" rtl="0">
              <a:spcBef>
                <a:spcPts val="0"/>
              </a:spcBef>
              <a:spcAft>
                <a:spcPts val="0"/>
              </a:spcAft>
              <a:buNone/>
            </a:pPr>
            <a:r>
              <a:rPr lang="es-419" sz="2200" b="0">
                <a:solidFill>
                  <a:srgbClr val="000000"/>
                </a:solidFill>
                <a:highlight>
                  <a:srgbClr val="00FFFF"/>
                </a:highlight>
              </a:rPr>
              <a:t> Valores 100 a 150 mg/100 ml: depleción moderada </a:t>
            </a:r>
            <a:endParaRPr sz="2200" b="0">
              <a:solidFill>
                <a:srgbClr val="000000"/>
              </a:solidFill>
              <a:highlight>
                <a:srgbClr val="00FFFF"/>
              </a:highlight>
            </a:endParaRPr>
          </a:p>
          <a:p>
            <a:pPr marL="0" lvl="0" indent="0" algn="l" rtl="0">
              <a:spcBef>
                <a:spcPts val="0"/>
              </a:spcBef>
              <a:spcAft>
                <a:spcPts val="0"/>
              </a:spcAft>
              <a:buNone/>
            </a:pPr>
            <a:r>
              <a:rPr lang="es-419" sz="2200" b="0">
                <a:solidFill>
                  <a:srgbClr val="000000"/>
                </a:solidFill>
                <a:highlight>
                  <a:srgbClr val="00FFFF"/>
                </a:highlight>
              </a:rPr>
              <a:t> </a:t>
            </a:r>
            <a:r>
              <a:rPr lang="es-419" sz="2200">
                <a:solidFill>
                  <a:schemeClr val="dk2"/>
                </a:solidFill>
                <a:highlight>
                  <a:srgbClr val="00FFFF"/>
                </a:highlight>
              </a:rPr>
              <a:t>Valores por debajo de 100 mg/100ml: depleción severa</a:t>
            </a:r>
            <a:endParaRPr sz="2200">
              <a:solidFill>
                <a:schemeClr val="dk2"/>
              </a:solidFill>
              <a:highlight>
                <a:srgbClr val="00FFFF"/>
              </a:highlight>
            </a:endParaRPr>
          </a:p>
          <a:p>
            <a:pPr marL="0" lvl="0" indent="0" algn="l" rtl="0">
              <a:spcBef>
                <a:spcPts val="0"/>
              </a:spcBef>
              <a:spcAft>
                <a:spcPts val="0"/>
              </a:spcAft>
              <a:buNone/>
            </a:pPr>
            <a:endParaRPr sz="2200" b="0">
              <a:solidFill>
                <a:srgbClr val="000000"/>
              </a:solidFill>
              <a:highlight>
                <a:srgbClr val="00FFFF"/>
              </a:highlight>
            </a:endParaRPr>
          </a:p>
          <a:p>
            <a:pPr marL="0" lvl="0" indent="0" algn="l" rtl="0">
              <a:spcBef>
                <a:spcPts val="0"/>
              </a:spcBef>
              <a:spcAft>
                <a:spcPts val="0"/>
              </a:spcAft>
              <a:buNone/>
            </a:pPr>
            <a:r>
              <a:rPr lang="es-419" sz="2200">
                <a:solidFill>
                  <a:srgbClr val="000000"/>
                </a:solidFill>
              </a:rPr>
              <a:t>Proteína transportadora de tiroxina (prealbúmina): </a:t>
            </a:r>
            <a:r>
              <a:rPr lang="es-419" sz="2200" b="0"/>
              <a:t>vida media   (48 hs). Marcador temprano de desnutrición proteica, </a:t>
            </a:r>
            <a:endParaRPr sz="2200" b="0"/>
          </a:p>
          <a:p>
            <a:pPr marL="0" lvl="0" indent="0" algn="l" rtl="0">
              <a:spcBef>
                <a:spcPts val="0"/>
              </a:spcBef>
              <a:spcAft>
                <a:spcPts val="0"/>
              </a:spcAft>
              <a:buNone/>
            </a:pPr>
            <a:r>
              <a:rPr lang="es-419" sz="2200" b="0"/>
              <a:t> </a:t>
            </a:r>
            <a:r>
              <a:rPr lang="es-419" sz="2200" b="0">
                <a:solidFill>
                  <a:srgbClr val="000000"/>
                </a:solidFill>
                <a:highlight>
                  <a:srgbClr val="00FF00"/>
                </a:highlight>
              </a:rPr>
              <a:t>Valor normal en plasma: 15-30 mg/100ml</a:t>
            </a:r>
            <a:endParaRPr sz="2200" b="0">
              <a:solidFill>
                <a:srgbClr val="000000"/>
              </a:solidFill>
              <a:highlight>
                <a:srgbClr val="00FF00"/>
              </a:highlight>
            </a:endParaRPr>
          </a:p>
          <a:p>
            <a:pPr marL="0" lvl="0" indent="0" algn="l" rtl="0">
              <a:spcBef>
                <a:spcPts val="0"/>
              </a:spcBef>
              <a:spcAft>
                <a:spcPts val="0"/>
              </a:spcAft>
              <a:buNone/>
            </a:pPr>
            <a:r>
              <a:rPr lang="es-419" sz="2200" b="0">
                <a:solidFill>
                  <a:srgbClr val="000000"/>
                </a:solidFill>
                <a:highlight>
                  <a:srgbClr val="00FF00"/>
                </a:highlight>
              </a:rPr>
              <a:t> Valor de 10-15 mg/100ml: compromiso leve</a:t>
            </a:r>
            <a:endParaRPr sz="2200" b="0">
              <a:solidFill>
                <a:srgbClr val="000000"/>
              </a:solidFill>
              <a:highlight>
                <a:srgbClr val="00FF00"/>
              </a:highlight>
            </a:endParaRPr>
          </a:p>
          <a:p>
            <a:pPr marL="0" lvl="0" indent="0" algn="l" rtl="0">
              <a:spcBef>
                <a:spcPts val="0"/>
              </a:spcBef>
              <a:spcAft>
                <a:spcPts val="0"/>
              </a:spcAft>
              <a:buNone/>
            </a:pPr>
            <a:r>
              <a:rPr lang="es-419" sz="2200" b="0">
                <a:solidFill>
                  <a:srgbClr val="000000"/>
                </a:solidFill>
                <a:highlight>
                  <a:srgbClr val="00FF00"/>
                </a:highlight>
              </a:rPr>
              <a:t> Valor de 5-10 mg/100ml: compromiso moderado</a:t>
            </a:r>
            <a:endParaRPr sz="2200" b="0">
              <a:solidFill>
                <a:srgbClr val="000000"/>
              </a:solidFill>
              <a:highlight>
                <a:srgbClr val="00FF00"/>
              </a:highlight>
            </a:endParaRPr>
          </a:p>
          <a:p>
            <a:pPr marL="0" lvl="0" indent="0" algn="l" rtl="0">
              <a:spcBef>
                <a:spcPts val="0"/>
              </a:spcBef>
              <a:spcAft>
                <a:spcPts val="0"/>
              </a:spcAft>
              <a:buNone/>
            </a:pPr>
            <a:r>
              <a:rPr lang="es-419" sz="2200" b="0">
                <a:solidFill>
                  <a:srgbClr val="000000"/>
                </a:solidFill>
                <a:highlight>
                  <a:srgbClr val="00FF00"/>
                </a:highlight>
              </a:rPr>
              <a:t> </a:t>
            </a:r>
            <a:r>
              <a:rPr lang="es-419" sz="2200">
                <a:solidFill>
                  <a:srgbClr val="000000"/>
                </a:solidFill>
                <a:highlight>
                  <a:srgbClr val="00FF00"/>
                </a:highlight>
              </a:rPr>
              <a:t>Valor menor a 5 mg/100ml: compromiso severo</a:t>
            </a:r>
            <a:endParaRPr sz="2200">
              <a:solidFill>
                <a:srgbClr val="000000"/>
              </a:solidFill>
              <a:highlight>
                <a:srgbClr val="00FF00"/>
              </a:highlight>
            </a:endParaRPr>
          </a:p>
          <a:p>
            <a:pPr marL="0" lvl="0" indent="0" algn="l" rtl="0">
              <a:spcBef>
                <a:spcPts val="0"/>
              </a:spcBef>
              <a:spcAft>
                <a:spcPts val="0"/>
              </a:spcAft>
              <a:buNone/>
            </a:pPr>
            <a:endParaRPr sz="2200" b="0"/>
          </a:p>
          <a:p>
            <a:pPr marL="0" lvl="0" indent="0" algn="l" rtl="0">
              <a:spcBef>
                <a:spcPts val="0"/>
              </a:spcBef>
              <a:spcAft>
                <a:spcPts val="0"/>
              </a:spcAft>
              <a:buClr>
                <a:schemeClr val="dk2"/>
              </a:buClr>
              <a:buSzPts val="1100"/>
              <a:buFont typeface="Arial"/>
              <a:buNone/>
            </a:pPr>
            <a:endParaRPr sz="2200" b="0"/>
          </a:p>
          <a:p>
            <a:pPr marL="0" lvl="0" indent="0" algn="l" rtl="0">
              <a:spcBef>
                <a:spcPts val="0"/>
              </a:spcBef>
              <a:spcAft>
                <a:spcPts val="0"/>
              </a:spcAft>
              <a:buNone/>
            </a:pPr>
            <a:endParaRPr sz="2200" b="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406425" y="466425"/>
            <a:ext cx="8296800" cy="421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2200">
                <a:solidFill>
                  <a:srgbClr val="000000"/>
                </a:solidFill>
              </a:rPr>
              <a:t>Proteína ligada al retinol </a:t>
            </a:r>
            <a:endParaRPr sz="2200">
              <a:solidFill>
                <a:srgbClr val="000000"/>
              </a:solidFill>
            </a:endParaRPr>
          </a:p>
          <a:p>
            <a:pPr marL="0" lvl="0" indent="0" algn="l" rtl="0">
              <a:spcBef>
                <a:spcPts val="0"/>
              </a:spcBef>
              <a:spcAft>
                <a:spcPts val="0"/>
              </a:spcAft>
              <a:buNone/>
            </a:pPr>
            <a:r>
              <a:rPr lang="es-419" sz="2200">
                <a:solidFill>
                  <a:srgbClr val="000000"/>
                </a:solidFill>
              </a:rPr>
              <a:t>Hemoglobina</a:t>
            </a:r>
            <a:endParaRPr sz="2200">
              <a:solidFill>
                <a:srgbClr val="000000"/>
              </a:solidFill>
            </a:endParaRPr>
          </a:p>
          <a:p>
            <a:pPr marL="0" lvl="0" indent="0" algn="l" rtl="0">
              <a:spcBef>
                <a:spcPts val="0"/>
              </a:spcBef>
              <a:spcAft>
                <a:spcPts val="0"/>
              </a:spcAft>
              <a:buNone/>
            </a:pPr>
            <a:r>
              <a:rPr lang="es-419" sz="2200">
                <a:solidFill>
                  <a:srgbClr val="000000"/>
                </a:solidFill>
              </a:rPr>
              <a:t>Función inmunológica:</a:t>
            </a:r>
            <a:endParaRPr sz="2200" b="0"/>
          </a:p>
          <a:p>
            <a:pPr marL="0" lvl="0" indent="0" algn="l" rtl="0">
              <a:spcBef>
                <a:spcPts val="0"/>
              </a:spcBef>
              <a:spcAft>
                <a:spcPts val="0"/>
              </a:spcAft>
              <a:buClr>
                <a:schemeClr val="dk2"/>
              </a:buClr>
              <a:buSzPts val="1100"/>
              <a:buFont typeface="Arial"/>
              <a:buNone/>
            </a:pPr>
            <a:r>
              <a:rPr lang="es-419" sz="2200" b="0"/>
              <a:t>Las enfermedades que comprometen el estado nutricional</a:t>
            </a:r>
            <a:endParaRPr sz="2200" b="0"/>
          </a:p>
          <a:p>
            <a:pPr marL="0" lvl="0" indent="0" algn="l" rtl="0">
              <a:spcBef>
                <a:spcPts val="0"/>
              </a:spcBef>
              <a:spcAft>
                <a:spcPts val="0"/>
              </a:spcAft>
              <a:buClr>
                <a:schemeClr val="dk2"/>
              </a:buClr>
              <a:buSzPts val="1100"/>
              <a:buFont typeface="Arial"/>
              <a:buNone/>
            </a:pPr>
            <a:r>
              <a:rPr lang="es-419" sz="2200" b="0"/>
              <a:t> generalmente se acompañan de alteraciones en la inmunidad, la cual puede ser  evaluada a través del recuento de linfocitos circulantes, que establece la cantidad de</a:t>
            </a:r>
            <a:endParaRPr sz="2200" b="0"/>
          </a:p>
          <a:p>
            <a:pPr marL="0" lvl="0" indent="0" algn="l" rtl="0">
              <a:spcBef>
                <a:spcPts val="0"/>
              </a:spcBef>
              <a:spcAft>
                <a:spcPts val="0"/>
              </a:spcAft>
              <a:buClr>
                <a:schemeClr val="dk2"/>
              </a:buClr>
              <a:buSzPts val="1100"/>
              <a:buFont typeface="Arial"/>
              <a:buNone/>
            </a:pPr>
            <a:r>
              <a:rPr lang="es-419" sz="2200" b="0"/>
              <a:t> células inmunológicas formadas, lo que se complementa con una </a:t>
            </a:r>
            <a:r>
              <a:rPr lang="es-419" sz="2200">
                <a:solidFill>
                  <a:srgbClr val="000000"/>
                </a:solidFill>
              </a:rPr>
              <a:t>prueba de test  cutáneo </a:t>
            </a:r>
            <a:r>
              <a:rPr lang="es-419" sz="2200" b="0"/>
              <a:t>que nos expresa la adecuada interacción y función del sistema inmune.</a:t>
            </a:r>
            <a:endParaRPr sz="2200" b="0"/>
          </a:p>
          <a:p>
            <a:pPr marL="0" lvl="0" indent="0" algn="ctr" rtl="0">
              <a:spcBef>
                <a:spcPts val="0"/>
              </a:spcBef>
              <a:spcAft>
                <a:spcPts val="0"/>
              </a:spcAft>
              <a:buNone/>
            </a:pPr>
            <a:endParaRPr sz="2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406425" y="453450"/>
            <a:ext cx="8296800" cy="44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solidFill>
                  <a:srgbClr val="000000"/>
                </a:solidFill>
              </a:rPr>
              <a:t>(IPN) índice de pronóstico  nutricional </a:t>
            </a:r>
            <a:r>
              <a:rPr lang="es-419" sz="2200" b="0">
                <a:solidFill>
                  <a:srgbClr val="000000"/>
                </a:solidFill>
              </a:rPr>
              <a:t>, que predice el riesgo de morbilidad y/o mortalidad de un paciente  que será sometido a cirugía.</a:t>
            </a:r>
            <a:endParaRPr sz="2200"/>
          </a:p>
          <a:p>
            <a:pPr marL="0" lvl="0" indent="0" algn="l" rtl="0">
              <a:spcBef>
                <a:spcPts val="0"/>
              </a:spcBef>
              <a:spcAft>
                <a:spcPts val="0"/>
              </a:spcAft>
              <a:buNone/>
            </a:pPr>
            <a:r>
              <a:rPr lang="es-419" sz="2200" b="0">
                <a:solidFill>
                  <a:srgbClr val="000000"/>
                </a:solidFill>
                <a:highlight>
                  <a:srgbClr val="00FFFF"/>
                </a:highlight>
              </a:rPr>
              <a:t>IPN = 158% - 16,6 albúmina (gr %) – 0,78 pliegue tricipital (mm) – 0,2 transferrina (mg %)– 5,8 hipersensibilidades retardadas</a:t>
            </a:r>
            <a:endParaRPr sz="2200" b="0">
              <a:solidFill>
                <a:srgbClr val="000000"/>
              </a:solidFill>
              <a:highlight>
                <a:srgbClr val="00FFFF"/>
              </a:highlight>
            </a:endParaRPr>
          </a:p>
          <a:p>
            <a:pPr marL="0" lvl="0" indent="0" algn="l" rtl="0">
              <a:spcBef>
                <a:spcPts val="0"/>
              </a:spcBef>
              <a:spcAft>
                <a:spcPts val="0"/>
              </a:spcAft>
              <a:buNone/>
            </a:pPr>
            <a:endParaRPr sz="2200" b="0">
              <a:solidFill>
                <a:srgbClr val="000000"/>
              </a:solidFill>
              <a:highlight>
                <a:srgbClr val="00FFFF"/>
              </a:highlight>
            </a:endParaRPr>
          </a:p>
          <a:p>
            <a:pPr marL="0" lvl="0" indent="0" algn="l" rtl="0">
              <a:spcBef>
                <a:spcPts val="0"/>
              </a:spcBef>
              <a:spcAft>
                <a:spcPts val="0"/>
              </a:spcAft>
              <a:buNone/>
            </a:pPr>
            <a:r>
              <a:rPr lang="es-419" sz="2200"/>
              <a:t> </a:t>
            </a:r>
            <a:r>
              <a:rPr lang="es-419" sz="2200" b="0"/>
              <a:t>Donde:</a:t>
            </a:r>
            <a:endParaRPr sz="2200" b="0"/>
          </a:p>
          <a:p>
            <a:pPr marL="0" lvl="0" indent="0" algn="l" rtl="0">
              <a:spcBef>
                <a:spcPts val="0"/>
              </a:spcBef>
              <a:spcAft>
                <a:spcPts val="0"/>
              </a:spcAft>
              <a:buNone/>
            </a:pPr>
            <a:r>
              <a:rPr lang="es-419" sz="2200" b="0"/>
              <a:t> </a:t>
            </a:r>
            <a:r>
              <a:rPr lang="es-419" sz="2200" b="0">
                <a:solidFill>
                  <a:srgbClr val="000000"/>
                </a:solidFill>
              </a:rPr>
              <a:t>Albúmina</a:t>
            </a:r>
            <a:r>
              <a:rPr lang="es-419" sz="2200" b="0"/>
              <a:t>: en gramos por decilitro (g%)</a:t>
            </a:r>
            <a:endParaRPr sz="2200" b="0"/>
          </a:p>
          <a:p>
            <a:pPr marL="0" lvl="0" indent="0" algn="l" rtl="0">
              <a:spcBef>
                <a:spcPts val="0"/>
              </a:spcBef>
              <a:spcAft>
                <a:spcPts val="0"/>
              </a:spcAft>
              <a:buNone/>
            </a:pPr>
            <a:r>
              <a:rPr lang="es-419" sz="2200" b="0"/>
              <a:t> </a:t>
            </a:r>
            <a:r>
              <a:rPr lang="es-419" sz="2200" b="0">
                <a:solidFill>
                  <a:srgbClr val="000000"/>
                </a:solidFill>
              </a:rPr>
              <a:t>Pliegue tricipital:</a:t>
            </a:r>
            <a:r>
              <a:rPr lang="es-419" sz="2200" b="0"/>
              <a:t> milímetros</a:t>
            </a:r>
            <a:endParaRPr sz="2200" b="0"/>
          </a:p>
          <a:p>
            <a:pPr marL="0" lvl="0" indent="0" algn="l" rtl="0">
              <a:spcBef>
                <a:spcPts val="0"/>
              </a:spcBef>
              <a:spcAft>
                <a:spcPts val="0"/>
              </a:spcAft>
              <a:buNone/>
            </a:pPr>
            <a:r>
              <a:rPr lang="es-419" sz="2200" b="0"/>
              <a:t> </a:t>
            </a:r>
            <a:r>
              <a:rPr lang="es-419" sz="2200" b="0">
                <a:solidFill>
                  <a:srgbClr val="000000"/>
                </a:solidFill>
              </a:rPr>
              <a:t>Transferrina: </a:t>
            </a:r>
            <a:r>
              <a:rPr lang="es-419" sz="2200" b="0"/>
              <a:t>miligramos por decilitro (mg%)</a:t>
            </a:r>
            <a:endParaRPr sz="2200" b="0"/>
          </a:p>
          <a:p>
            <a:pPr marL="0" lvl="0" indent="0" algn="l" rtl="0">
              <a:spcBef>
                <a:spcPts val="0"/>
              </a:spcBef>
              <a:spcAft>
                <a:spcPts val="0"/>
              </a:spcAft>
              <a:buNone/>
            </a:pPr>
            <a:r>
              <a:rPr lang="es-419" sz="2200" b="0"/>
              <a:t> </a:t>
            </a:r>
            <a:r>
              <a:rPr lang="es-419" sz="2200" b="0">
                <a:solidFill>
                  <a:srgbClr val="000000"/>
                </a:solidFill>
              </a:rPr>
              <a:t>Hipersensibilidad retardada</a:t>
            </a:r>
            <a:r>
              <a:rPr lang="es-419" sz="2200" b="0"/>
              <a:t>: se otorga valor de 1 para el paciente anérgico y 2 para el paciente con  prueba reactiva.</a:t>
            </a:r>
            <a:endParaRPr sz="2200" b="0"/>
          </a:p>
          <a:p>
            <a:pPr marL="0" lvl="0" indent="0" algn="l" rtl="0">
              <a:spcBef>
                <a:spcPts val="0"/>
              </a:spcBef>
              <a:spcAft>
                <a:spcPts val="0"/>
              </a:spcAft>
              <a:buClr>
                <a:schemeClr val="dk2"/>
              </a:buClr>
              <a:buSzPts val="1100"/>
              <a:buFont typeface="Arial"/>
              <a:buNone/>
            </a:pPr>
            <a:endParaRPr sz="2200"/>
          </a:p>
          <a:p>
            <a:pPr marL="0" lvl="0" indent="0" algn="l" rtl="0">
              <a:spcBef>
                <a:spcPts val="0"/>
              </a:spcBef>
              <a:spcAft>
                <a:spcPts val="0"/>
              </a:spcAft>
              <a:buNone/>
            </a:pPr>
            <a:endParaRPr sz="22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Nutricion en Cirugia</a:t>
            </a:r>
            <a:endParaRPr/>
          </a:p>
        </p:txBody>
      </p:sp>
      <p:sp>
        <p:nvSpPr>
          <p:cNvPr id="79" name="Google Shape;79;p1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a:t> </a:t>
            </a:r>
            <a:r>
              <a:rPr lang="es-419" sz="1900">
                <a:solidFill>
                  <a:srgbClr val="202124"/>
                </a:solidFill>
                <a:highlight>
                  <a:srgbClr val="FFFFFF"/>
                </a:highlight>
                <a:latin typeface="Arial"/>
                <a:ea typeface="Arial"/>
                <a:cs typeface="Arial"/>
                <a:sym typeface="Arial"/>
              </a:rPr>
              <a:t>Se define como la Terapia </a:t>
            </a:r>
            <a:r>
              <a:rPr lang="es-419" sz="1900" b="1">
                <a:solidFill>
                  <a:srgbClr val="202124"/>
                </a:solidFill>
                <a:highlight>
                  <a:srgbClr val="FFFFFF"/>
                </a:highlight>
                <a:latin typeface="Arial"/>
                <a:ea typeface="Arial"/>
                <a:cs typeface="Arial"/>
                <a:sym typeface="Arial"/>
              </a:rPr>
              <a:t>Nutricional</a:t>
            </a:r>
            <a:r>
              <a:rPr lang="es-419" sz="1900">
                <a:solidFill>
                  <a:srgbClr val="202124"/>
                </a:solidFill>
                <a:highlight>
                  <a:srgbClr val="FFFFFF"/>
                </a:highlight>
                <a:latin typeface="Arial"/>
                <a:ea typeface="Arial"/>
                <a:cs typeface="Arial"/>
                <a:sym typeface="Arial"/>
              </a:rPr>
              <a:t> y Metabólica administrada ya sea en forma Enteral o Parenteral al enfermo quirúrgico, los días previos o posteriores a la intervención quirúrgica, con el objetivo de preservar, mantener o recuperar la masa magra o masa celular metabólicamente activa...</a:t>
            </a:r>
            <a:endParaRPr sz="25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a:t>Soporte nutricional</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406425" y="712575"/>
            <a:ext cx="8296800" cy="26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es-419" sz="2200"/>
              <a:t>Los requerimientos nutricionales de cada paciente deben ser capaces de cubrir sus </a:t>
            </a:r>
            <a:endParaRPr sz="2200"/>
          </a:p>
          <a:p>
            <a:pPr marL="0" lvl="0" indent="0" algn="ctr" rtl="0">
              <a:spcBef>
                <a:spcPts val="0"/>
              </a:spcBef>
              <a:spcAft>
                <a:spcPts val="0"/>
              </a:spcAft>
              <a:buClr>
                <a:schemeClr val="dk2"/>
              </a:buClr>
              <a:buSzPts val="1100"/>
              <a:buFont typeface="Arial"/>
              <a:buNone/>
            </a:pPr>
            <a:r>
              <a:rPr lang="es-419" sz="2200"/>
              <a:t> necesidades logrando un equilibrio que impida el deterioro progresivo de su estado </a:t>
            </a:r>
            <a:endParaRPr sz="2200"/>
          </a:p>
          <a:p>
            <a:pPr marL="0" lvl="0" indent="0" algn="ctr" rtl="0">
              <a:spcBef>
                <a:spcPts val="0"/>
              </a:spcBef>
              <a:spcAft>
                <a:spcPts val="0"/>
              </a:spcAft>
              <a:buClr>
                <a:schemeClr val="dk2"/>
              </a:buClr>
              <a:buSzPts val="1100"/>
              <a:buFont typeface="Arial"/>
              <a:buNone/>
            </a:pPr>
            <a:r>
              <a:rPr lang="es-419" sz="2200"/>
              <a:t> nutricional, y que con ello disminuya la morbi-mortalidad derivada de esta situación.</a:t>
            </a:r>
            <a:endParaRPr sz="2200"/>
          </a:p>
          <a:p>
            <a:pPr marL="0" lvl="0" indent="0" algn="ctr" rtl="0">
              <a:spcBef>
                <a:spcPts val="0"/>
              </a:spcBef>
              <a:spcAft>
                <a:spcPts val="0"/>
              </a:spcAft>
              <a:buNone/>
            </a:pPr>
            <a:endParaRPr sz="22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4"/>
          <p:cNvSpPr txBox="1">
            <a:spLocks noGrp="1"/>
          </p:cNvSpPr>
          <p:nvPr>
            <p:ph type="ctrTitle"/>
          </p:nvPr>
        </p:nvSpPr>
        <p:spPr>
          <a:xfrm>
            <a:off x="2371725" y="630225"/>
            <a:ext cx="6331500" cy="39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El soporte nutricional</a:t>
            </a:r>
            <a:r>
              <a:rPr lang="es-419" sz="2000" b="0"/>
              <a:t> de los pacientes hospitalizados tiende a prevenir o retardar la aparición de la desnutrición hospitalaria o a replecionar la masa proteica en casos de DCP. </a:t>
            </a:r>
            <a:endParaRPr sz="2000" b="0"/>
          </a:p>
          <a:p>
            <a:pPr marL="0" lvl="0" indent="0" algn="l" rtl="0">
              <a:spcBef>
                <a:spcPts val="0"/>
              </a:spcBef>
              <a:spcAft>
                <a:spcPts val="0"/>
              </a:spcAft>
              <a:buNone/>
            </a:pPr>
            <a:endParaRPr sz="2000" b="0"/>
          </a:p>
          <a:p>
            <a:pPr marL="0" lvl="0" indent="0" algn="l" rtl="0">
              <a:spcBef>
                <a:spcPts val="0"/>
              </a:spcBef>
              <a:spcAft>
                <a:spcPts val="0"/>
              </a:spcAft>
              <a:buNone/>
            </a:pPr>
            <a:r>
              <a:rPr lang="es-419" sz="2000" b="0"/>
              <a:t>El efecto favorable del aporte exógeno de proteínas, calorías y micronutríentes no se debe a una disminución del catabolismo proteico, sino al </a:t>
            </a:r>
            <a:r>
              <a:rPr lang="es-419" sz="2200"/>
              <a:t>aumento de la síntesis de proteínas </a:t>
            </a:r>
            <a:r>
              <a:rPr lang="es-419" sz="2000" b="0"/>
              <a:t>que cumplen roles esenciales en la curación reparación, tales como las funciones inflamatorias, inmunológicas y de reparación tisular. </a:t>
            </a:r>
            <a:endParaRPr sz="2000" b="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ctrTitle"/>
          </p:nvPr>
        </p:nvSpPr>
        <p:spPr>
          <a:xfrm>
            <a:off x="2371725" y="630225"/>
            <a:ext cx="6331500" cy="17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Macronutrientes </a:t>
            </a:r>
            <a:endParaRPr sz="2200">
              <a:solidFill>
                <a:srgbClr val="000000"/>
              </a:solidFill>
            </a:endParaRPr>
          </a:p>
          <a:p>
            <a:pPr marL="0" lvl="0" indent="0" algn="l" rtl="0">
              <a:spcBef>
                <a:spcPts val="0"/>
              </a:spcBef>
              <a:spcAft>
                <a:spcPts val="0"/>
              </a:spcAft>
              <a:buClr>
                <a:schemeClr val="dk2"/>
              </a:buClr>
              <a:buSzPts val="1100"/>
              <a:buFont typeface="Arial"/>
              <a:buNone/>
            </a:pPr>
            <a:r>
              <a:rPr lang="es-419" sz="2200" b="0"/>
              <a:t> Se define como macronutrientes a los tres nutrientes fundamentales de las mezclas </a:t>
            </a:r>
            <a:endParaRPr sz="2200" b="0"/>
          </a:p>
          <a:p>
            <a:pPr marL="0" lvl="0" indent="0" algn="l" rtl="0">
              <a:spcBef>
                <a:spcPts val="0"/>
              </a:spcBef>
              <a:spcAft>
                <a:spcPts val="0"/>
              </a:spcAft>
              <a:buClr>
                <a:schemeClr val="dk2"/>
              </a:buClr>
              <a:buSzPts val="1100"/>
              <a:buFont typeface="Arial"/>
              <a:buNone/>
            </a:pPr>
            <a:r>
              <a:rPr lang="es-419" sz="2200" b="0"/>
              <a:t> nutricionales, es decir, las </a:t>
            </a:r>
            <a:r>
              <a:rPr lang="es-419" sz="2200" u="sng"/>
              <a:t>proteínas, hidratos de carbono y lípidos.</a:t>
            </a:r>
            <a:endParaRPr sz="2200" u="sng"/>
          </a:p>
          <a:p>
            <a:pPr marL="0" lvl="0" indent="0" algn="l" rtl="0">
              <a:spcBef>
                <a:spcPts val="0"/>
              </a:spcBef>
              <a:spcAft>
                <a:spcPts val="0"/>
              </a:spcAft>
              <a:buNone/>
            </a:pPr>
            <a:endParaRPr sz="2200"/>
          </a:p>
        </p:txBody>
      </p:sp>
      <p:sp>
        <p:nvSpPr>
          <p:cNvPr id="195" name="Google Shape;195;p35"/>
          <p:cNvSpPr txBox="1">
            <a:spLocks noGrp="1"/>
          </p:cNvSpPr>
          <p:nvPr>
            <p:ph type="subTitle" idx="1"/>
          </p:nvPr>
        </p:nvSpPr>
        <p:spPr>
          <a:xfrm>
            <a:off x="2390275" y="2513450"/>
            <a:ext cx="6331500" cy="24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u="sng">
                <a:solidFill>
                  <a:schemeClr val="dk2"/>
                </a:solidFill>
              </a:rPr>
              <a:t>Requerimientos de proteínas:</a:t>
            </a:r>
            <a:endParaRPr b="1" u="sng">
              <a:solidFill>
                <a:schemeClr val="dk2"/>
              </a:solidFill>
            </a:endParaRPr>
          </a:p>
          <a:p>
            <a:pPr marL="0" lvl="0" indent="0" algn="l" rtl="0">
              <a:spcBef>
                <a:spcPts val="0"/>
              </a:spcBef>
              <a:spcAft>
                <a:spcPts val="0"/>
              </a:spcAft>
              <a:buNone/>
            </a:pPr>
            <a:r>
              <a:rPr lang="es-419" b="1"/>
              <a:t>-1</a:t>
            </a:r>
            <a:r>
              <a:rPr lang="es-419"/>
              <a:t> gramo de proteína por kilo de peso, </a:t>
            </a:r>
            <a:endParaRPr/>
          </a:p>
          <a:p>
            <a:pPr marL="0" lvl="0" indent="0" algn="l" rtl="0">
              <a:spcBef>
                <a:spcPts val="0"/>
              </a:spcBef>
              <a:spcAft>
                <a:spcPts val="0"/>
              </a:spcAft>
              <a:buNone/>
            </a:pPr>
            <a:r>
              <a:rPr lang="es-419"/>
              <a:t>-1 gramo de proteína representa 4 calorías (Kcal).</a:t>
            </a:r>
            <a:endParaRPr/>
          </a:p>
          <a:p>
            <a:pPr marL="0" lvl="0" indent="0" algn="l" rtl="0">
              <a:spcBef>
                <a:spcPts val="0"/>
              </a:spcBef>
              <a:spcAft>
                <a:spcPts val="0"/>
              </a:spcAft>
              <a:buNone/>
            </a:pPr>
            <a:r>
              <a:rPr lang="es-419"/>
              <a:t>-la concentración calórica  derivada de proteína se encuentra entre el 10 y 20 %</a:t>
            </a:r>
            <a:endParaRPr/>
          </a:p>
          <a:p>
            <a:pPr marL="0" lvl="0" indent="0" algn="l" rtl="0">
              <a:spcBef>
                <a:spcPts val="0"/>
              </a:spcBef>
              <a:spcAft>
                <a:spcPts val="0"/>
              </a:spcAft>
              <a:buNone/>
            </a:pPr>
            <a:r>
              <a:rPr lang="es-419"/>
              <a:t>- se controla su aporte con el balance nitrogenado</a:t>
            </a:r>
            <a:endParaRPr/>
          </a:p>
          <a:p>
            <a:pPr marL="0" lvl="0" indent="0" algn="l" rtl="0">
              <a:spcBef>
                <a:spcPts val="0"/>
              </a:spcBef>
              <a:spcAft>
                <a:spcPts val="0"/>
              </a:spcAft>
              <a:buNone/>
            </a:pPr>
            <a:r>
              <a:rPr lang="es-419"/>
              <a:t>   </a:t>
            </a:r>
            <a:r>
              <a:rPr lang="es-419">
                <a:solidFill>
                  <a:schemeClr val="dk2"/>
                </a:solidFill>
              </a:rPr>
              <a:t>BN = Ni - Ne</a:t>
            </a:r>
            <a:endParaRPr>
              <a:solidFill>
                <a:schemeClr val="dk2"/>
              </a:solidFill>
            </a:endParaRPr>
          </a:p>
          <a:p>
            <a:pPr marL="0" lvl="0" indent="0" algn="l" rtl="0">
              <a:spcBef>
                <a:spcPts val="0"/>
              </a:spcBef>
              <a:spcAft>
                <a:spcPts val="0"/>
              </a:spcAft>
              <a:buNone/>
            </a:pPr>
            <a:r>
              <a:rPr lang="es-419">
                <a:solidFill>
                  <a:schemeClr val="dk2"/>
                </a:solidFill>
              </a:rPr>
              <a:t>   Ne = urea en orina de 24 hs X 0,56 + 4</a:t>
            </a:r>
            <a:endParaRPr>
              <a:solidFill>
                <a:schemeClr val="dk2"/>
              </a:solidFill>
            </a:endParaRPr>
          </a:p>
          <a:p>
            <a:pPr marL="0" lvl="0" indent="0" algn="l" rtl="0">
              <a:spcBef>
                <a:spcPts val="0"/>
              </a:spcBef>
              <a:spcAft>
                <a:spcPts val="0"/>
              </a:spcAft>
              <a:buClr>
                <a:schemeClr val="dk2"/>
              </a:buClr>
              <a:buSzPts val="1100"/>
              <a:buFont typeface="Arial"/>
              <a:buNone/>
            </a:pPr>
            <a:endParaRPr/>
          </a:p>
          <a:p>
            <a:pPr marL="0" lvl="0" indent="0" algn="l" rtl="0">
              <a:spcBef>
                <a:spcPts val="0"/>
              </a:spcBef>
              <a:spcAft>
                <a:spcPts val="0"/>
              </a:spcAft>
              <a:buNone/>
            </a:pPr>
            <a:endParaRPr/>
          </a:p>
        </p:txBody>
      </p:sp>
      <p:pic>
        <p:nvPicPr>
          <p:cNvPr id="196" name="Google Shape;196;p35"/>
          <p:cNvPicPr preferRelativeResize="0"/>
          <p:nvPr/>
        </p:nvPicPr>
        <p:blipFill rotWithShape="1">
          <a:blip r:embed="rId3">
            <a:alphaModFix/>
          </a:blip>
          <a:srcRect l="40287" t="39716" r="27684" b="41222"/>
          <a:stretch/>
        </p:blipFill>
        <p:spPr>
          <a:xfrm>
            <a:off x="19914" y="1805100"/>
            <a:ext cx="2289962" cy="24228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ctrTitle"/>
          </p:nvPr>
        </p:nvSpPr>
        <p:spPr>
          <a:xfrm>
            <a:off x="2371725" y="630225"/>
            <a:ext cx="63315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Macronutrientes </a:t>
            </a:r>
            <a:endParaRPr sz="2200">
              <a:solidFill>
                <a:srgbClr val="000000"/>
              </a:solidFill>
            </a:endParaRPr>
          </a:p>
          <a:p>
            <a:pPr marL="0" lvl="0" indent="0" algn="l" rtl="0">
              <a:spcBef>
                <a:spcPts val="0"/>
              </a:spcBef>
              <a:spcAft>
                <a:spcPts val="0"/>
              </a:spcAft>
              <a:buClr>
                <a:schemeClr val="dk2"/>
              </a:buClr>
              <a:buSzPts val="1100"/>
              <a:buFont typeface="Arial"/>
              <a:buNone/>
            </a:pPr>
            <a:r>
              <a:rPr lang="es-419" sz="2200" b="0"/>
              <a:t> </a:t>
            </a:r>
            <a:r>
              <a:rPr lang="es-419" sz="1800" u="sng">
                <a:solidFill>
                  <a:schemeClr val="dk2"/>
                </a:solidFill>
                <a:latin typeface="Lato"/>
                <a:ea typeface="Lato"/>
                <a:cs typeface="Lato"/>
                <a:sym typeface="Lato"/>
              </a:rPr>
              <a:t>Requerimientos de Hidratos de Carbono</a:t>
            </a:r>
            <a:r>
              <a:rPr lang="es-419" sz="2200" b="0">
                <a:solidFill>
                  <a:schemeClr val="dk2"/>
                </a:solidFill>
              </a:rPr>
              <a:t> </a:t>
            </a:r>
            <a:endParaRPr sz="2200" u="sng">
              <a:solidFill>
                <a:schemeClr val="dk2"/>
              </a:solidFill>
            </a:endParaRPr>
          </a:p>
          <a:p>
            <a:pPr marL="0" lvl="0" indent="0" algn="l" rtl="0">
              <a:spcBef>
                <a:spcPts val="0"/>
              </a:spcBef>
              <a:spcAft>
                <a:spcPts val="0"/>
              </a:spcAft>
              <a:buNone/>
            </a:pPr>
            <a:endParaRPr sz="2200"/>
          </a:p>
        </p:txBody>
      </p:sp>
      <p:sp>
        <p:nvSpPr>
          <p:cNvPr id="202" name="Google Shape;202;p36"/>
          <p:cNvSpPr txBox="1">
            <a:spLocks noGrp="1"/>
          </p:cNvSpPr>
          <p:nvPr>
            <p:ph type="subTitle" idx="1"/>
          </p:nvPr>
        </p:nvSpPr>
        <p:spPr>
          <a:xfrm>
            <a:off x="2551425" y="1805100"/>
            <a:ext cx="6331500" cy="24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a:t>-Se </a:t>
            </a:r>
            <a:r>
              <a:rPr lang="es-419"/>
              <a:t>estima entre un 40 a 70 %</a:t>
            </a:r>
            <a:endParaRPr/>
          </a:p>
          <a:p>
            <a:pPr marL="0" lvl="0" indent="0" algn="l" rtl="0">
              <a:spcBef>
                <a:spcPts val="0"/>
              </a:spcBef>
              <a:spcAft>
                <a:spcPts val="0"/>
              </a:spcAft>
              <a:buNone/>
            </a:pPr>
            <a:r>
              <a:rPr lang="es-419"/>
              <a:t>-un gramo de glucosa proporciona 4 calorías-</a:t>
            </a:r>
            <a:endParaRPr/>
          </a:p>
          <a:p>
            <a:pPr marL="0" lvl="0" indent="0" algn="l" rtl="0">
              <a:spcBef>
                <a:spcPts val="0"/>
              </a:spcBef>
              <a:spcAft>
                <a:spcPts val="0"/>
              </a:spcAft>
              <a:buClr>
                <a:schemeClr val="dk2"/>
              </a:buClr>
              <a:buSzPts val="1100"/>
              <a:buFont typeface="Arial"/>
              <a:buNone/>
            </a:pPr>
            <a:r>
              <a:rPr lang="es-419"/>
              <a:t>El  exceso de glucosa lleva a la transformación a </a:t>
            </a:r>
            <a:r>
              <a:rPr lang="es-419" b="1"/>
              <a:t>lípidos</a:t>
            </a:r>
            <a:r>
              <a:rPr lang="es-419"/>
              <a:t>, los cuales se depositan  principalmente en hígado con el consiguiente perjuicio (</a:t>
            </a:r>
            <a:r>
              <a:rPr lang="es-419" b="1"/>
              <a:t>hígado graso</a:t>
            </a:r>
            <a:r>
              <a:rPr lang="es-419"/>
              <a:t>).</a:t>
            </a:r>
            <a:endParaRPr/>
          </a:p>
          <a:p>
            <a:pPr marL="0" lvl="0" indent="0" algn="l" rtl="0">
              <a:spcBef>
                <a:spcPts val="0"/>
              </a:spcBef>
              <a:spcAft>
                <a:spcPts val="0"/>
              </a:spcAft>
              <a:buNone/>
            </a:pPr>
            <a:endParaRPr/>
          </a:p>
        </p:txBody>
      </p:sp>
      <p:pic>
        <p:nvPicPr>
          <p:cNvPr id="203" name="Google Shape;203;p36"/>
          <p:cNvPicPr preferRelativeResize="0"/>
          <p:nvPr/>
        </p:nvPicPr>
        <p:blipFill rotWithShape="1">
          <a:blip r:embed="rId3">
            <a:alphaModFix/>
          </a:blip>
          <a:srcRect l="40287" t="39716" r="27684" b="41222"/>
          <a:stretch/>
        </p:blipFill>
        <p:spPr>
          <a:xfrm>
            <a:off x="19914" y="1805100"/>
            <a:ext cx="2289962" cy="24228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ctrTitle"/>
          </p:nvPr>
        </p:nvSpPr>
        <p:spPr>
          <a:xfrm>
            <a:off x="2371725" y="630225"/>
            <a:ext cx="6331500" cy="5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Macronutrientes </a:t>
            </a:r>
            <a:endParaRPr sz="2200">
              <a:solidFill>
                <a:srgbClr val="000000"/>
              </a:solidFill>
            </a:endParaRPr>
          </a:p>
          <a:p>
            <a:pPr marL="0" lvl="0" indent="0" algn="l" rtl="0">
              <a:spcBef>
                <a:spcPts val="0"/>
              </a:spcBef>
              <a:spcAft>
                <a:spcPts val="0"/>
              </a:spcAft>
              <a:buClr>
                <a:schemeClr val="dk2"/>
              </a:buClr>
              <a:buSzPts val="1100"/>
              <a:buFont typeface="Arial"/>
              <a:buNone/>
            </a:pPr>
            <a:r>
              <a:rPr lang="es-419" sz="2200" b="0"/>
              <a:t> </a:t>
            </a:r>
            <a:endParaRPr sz="2200" u="sng"/>
          </a:p>
          <a:p>
            <a:pPr marL="0" lvl="0" indent="0" algn="l" rtl="0">
              <a:spcBef>
                <a:spcPts val="0"/>
              </a:spcBef>
              <a:spcAft>
                <a:spcPts val="0"/>
              </a:spcAft>
              <a:buNone/>
            </a:pPr>
            <a:endParaRPr sz="2200"/>
          </a:p>
        </p:txBody>
      </p:sp>
      <p:sp>
        <p:nvSpPr>
          <p:cNvPr id="209" name="Google Shape;209;p37"/>
          <p:cNvSpPr txBox="1">
            <a:spLocks noGrp="1"/>
          </p:cNvSpPr>
          <p:nvPr>
            <p:ph type="subTitle" idx="1"/>
          </p:nvPr>
        </p:nvSpPr>
        <p:spPr>
          <a:xfrm>
            <a:off x="2371725" y="1586825"/>
            <a:ext cx="6331500" cy="24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u="sng">
                <a:solidFill>
                  <a:schemeClr val="dk2"/>
                </a:solidFill>
              </a:rPr>
              <a:t>Requerimientos de  lípidos:</a:t>
            </a:r>
            <a:r>
              <a:rPr lang="es-419"/>
              <a:t> permiten el  aporte de soluciones ricas en calorías en volúmenes bajos.</a:t>
            </a:r>
            <a:endParaRPr/>
          </a:p>
          <a:p>
            <a:pPr marL="0" lvl="0" indent="0" algn="l" rtl="0">
              <a:spcBef>
                <a:spcPts val="0"/>
              </a:spcBef>
              <a:spcAft>
                <a:spcPts val="0"/>
              </a:spcAft>
              <a:buNone/>
            </a:pPr>
            <a:r>
              <a:rPr lang="es-419"/>
              <a:t>-El aporte calórico de lípidos debe ser entre 20 a 40% de las calorías totales. Un  gramo de lípidos aporta 9 calorías.</a:t>
            </a:r>
            <a:endParaRPr/>
          </a:p>
          <a:p>
            <a:pPr marL="0" lvl="0" indent="0" algn="l" rtl="0">
              <a:spcBef>
                <a:spcPts val="0"/>
              </a:spcBef>
              <a:spcAft>
                <a:spcPts val="0"/>
              </a:spcAft>
              <a:buNone/>
            </a:pPr>
            <a:r>
              <a:rPr lang="es-419"/>
              <a:t>-</a:t>
            </a:r>
            <a:r>
              <a:rPr lang="es-419">
                <a:solidFill>
                  <a:schemeClr val="dk2"/>
                </a:solidFill>
              </a:rPr>
              <a:t>Los ácidos grasos de cadena mediana TCM</a:t>
            </a:r>
            <a:r>
              <a:rPr lang="es-419"/>
              <a:t> (6 y 12 carbonos) son una fuente rápida de  energía, no se almacena como grasa y aumentan la oxidación en  mitocondrias dado que no necesitan carnitina.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10" name="Google Shape;210;p37"/>
          <p:cNvPicPr preferRelativeResize="0"/>
          <p:nvPr/>
        </p:nvPicPr>
        <p:blipFill rotWithShape="1">
          <a:blip r:embed="rId3">
            <a:alphaModFix/>
          </a:blip>
          <a:srcRect l="40287" t="39716" r="27684" b="41222"/>
          <a:stretch/>
        </p:blipFill>
        <p:spPr>
          <a:xfrm>
            <a:off x="19914" y="1805100"/>
            <a:ext cx="2289962" cy="24228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8"/>
          <p:cNvSpPr txBox="1">
            <a:spLocks noGrp="1"/>
          </p:cNvSpPr>
          <p:nvPr>
            <p:ph type="ctrTitle"/>
          </p:nvPr>
        </p:nvSpPr>
        <p:spPr>
          <a:xfrm>
            <a:off x="2371725" y="630225"/>
            <a:ext cx="6331500" cy="411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Macronutrientes: </a:t>
            </a:r>
            <a:endParaRPr sz="2200">
              <a:solidFill>
                <a:srgbClr val="000000"/>
              </a:solidFill>
            </a:endParaRPr>
          </a:p>
          <a:p>
            <a:pPr marL="0" lvl="0" indent="0" algn="l" rtl="0">
              <a:spcBef>
                <a:spcPts val="0"/>
              </a:spcBef>
              <a:spcAft>
                <a:spcPts val="0"/>
              </a:spcAft>
              <a:buClr>
                <a:schemeClr val="dk2"/>
              </a:buClr>
              <a:buSzPts val="1100"/>
              <a:buFont typeface="Arial"/>
              <a:buNone/>
            </a:pPr>
            <a:r>
              <a:rPr lang="es-419" sz="2200">
                <a:solidFill>
                  <a:srgbClr val="000000"/>
                </a:solidFill>
              </a:rPr>
              <a:t>TCL triglicéridos de cadena larga</a:t>
            </a:r>
            <a:endParaRPr sz="2200">
              <a:solidFill>
                <a:srgbClr val="000000"/>
              </a:solidFill>
            </a:endParaRPr>
          </a:p>
          <a:p>
            <a:pPr marL="0" lvl="0" indent="0" algn="l" rtl="0">
              <a:spcBef>
                <a:spcPts val="0"/>
              </a:spcBef>
              <a:spcAft>
                <a:spcPts val="0"/>
              </a:spcAft>
              <a:buClr>
                <a:schemeClr val="dk2"/>
              </a:buClr>
              <a:buSzPts val="1100"/>
              <a:buFont typeface="Arial"/>
              <a:buNone/>
            </a:pPr>
            <a:r>
              <a:rPr lang="es-419" sz="2200" b="0"/>
              <a:t>  . </a:t>
            </a:r>
            <a:r>
              <a:rPr lang="es-419" sz="2200" b="0">
                <a:solidFill>
                  <a:schemeClr val="dk2"/>
                </a:solidFill>
              </a:rPr>
              <a:t>Los ácidos grasos </a:t>
            </a:r>
            <a:r>
              <a:rPr lang="es-419" sz="2200" u="sng">
                <a:solidFill>
                  <a:schemeClr val="dk2"/>
                </a:solidFill>
              </a:rPr>
              <a:t>omega 3</a:t>
            </a:r>
            <a:r>
              <a:rPr lang="es-419" sz="2200" u="sng"/>
              <a:t> </a:t>
            </a:r>
            <a:r>
              <a:rPr lang="es-419" sz="2200" b="0"/>
              <a:t>tienen </a:t>
            </a:r>
            <a:endParaRPr sz="2200" b="0"/>
          </a:p>
          <a:p>
            <a:pPr marL="0" lvl="0" indent="0" algn="l" rtl="0">
              <a:spcBef>
                <a:spcPts val="0"/>
              </a:spcBef>
              <a:spcAft>
                <a:spcPts val="0"/>
              </a:spcAft>
              <a:buClr>
                <a:schemeClr val="dk2"/>
              </a:buClr>
              <a:buSzPts val="1100"/>
              <a:buFont typeface="Arial"/>
              <a:buNone/>
            </a:pPr>
            <a:r>
              <a:rPr lang="es-419" sz="2200" b="0"/>
              <a:t> -efecto antiagregante plaquetario  </a:t>
            </a:r>
            <a:endParaRPr sz="2200" b="0"/>
          </a:p>
          <a:p>
            <a:pPr marL="0" lvl="0" indent="0" algn="l" rtl="0">
              <a:spcBef>
                <a:spcPts val="0"/>
              </a:spcBef>
              <a:spcAft>
                <a:spcPts val="0"/>
              </a:spcAft>
              <a:buClr>
                <a:schemeClr val="dk2"/>
              </a:buClr>
              <a:buSzPts val="1100"/>
              <a:buFont typeface="Arial"/>
              <a:buNone/>
            </a:pPr>
            <a:r>
              <a:rPr lang="es-419" sz="2200" b="0"/>
              <a:t>-disminuye la respuesta inmune de los pacientes  sépticos </a:t>
            </a:r>
            <a:endParaRPr sz="2200" b="0"/>
          </a:p>
          <a:p>
            <a:pPr marL="0" lvl="0" indent="0" algn="l" rtl="0">
              <a:spcBef>
                <a:spcPts val="0"/>
              </a:spcBef>
              <a:spcAft>
                <a:spcPts val="0"/>
              </a:spcAft>
              <a:buClr>
                <a:schemeClr val="dk2"/>
              </a:buClr>
              <a:buSzPts val="1100"/>
              <a:buFont typeface="Arial"/>
              <a:buNone/>
            </a:pPr>
            <a:r>
              <a:rPr lang="es-419" sz="2200" b="0"/>
              <a:t>-haciéndolos resistentes a la acción de las endotoxinas mejorando el metabolismo del oxígeno </a:t>
            </a:r>
            <a:endParaRPr sz="2200" b="0"/>
          </a:p>
          <a:p>
            <a:pPr marL="0" lvl="0" indent="0" algn="l" rtl="0">
              <a:spcBef>
                <a:spcPts val="0"/>
              </a:spcBef>
              <a:spcAft>
                <a:spcPts val="0"/>
              </a:spcAft>
              <a:buClr>
                <a:schemeClr val="dk2"/>
              </a:buClr>
              <a:buSzPts val="1100"/>
              <a:buFont typeface="Arial"/>
              <a:buNone/>
            </a:pPr>
            <a:r>
              <a:rPr lang="es-419" sz="2200" b="0"/>
              <a:t>- control de la acidosis láctica, debido a su </a:t>
            </a:r>
            <a:endParaRPr sz="2200" b="0"/>
          </a:p>
          <a:p>
            <a:pPr marL="0" lvl="0" indent="0" algn="l" rtl="0">
              <a:spcBef>
                <a:spcPts val="0"/>
              </a:spcBef>
              <a:spcAft>
                <a:spcPts val="0"/>
              </a:spcAft>
              <a:buClr>
                <a:schemeClr val="dk2"/>
              </a:buClr>
              <a:buSzPts val="1100"/>
              <a:buFont typeface="Arial"/>
              <a:buNone/>
            </a:pPr>
            <a:r>
              <a:rPr lang="es-419" sz="2200" b="0"/>
              <a:t> degradación a leucotrienos</a:t>
            </a:r>
            <a:endParaRPr sz="2200" b="0"/>
          </a:p>
          <a:p>
            <a:pPr marL="0" lvl="0" indent="0" algn="l" rtl="0">
              <a:spcBef>
                <a:spcPts val="0"/>
              </a:spcBef>
              <a:spcAft>
                <a:spcPts val="0"/>
              </a:spcAft>
              <a:buClr>
                <a:schemeClr val="dk2"/>
              </a:buClr>
              <a:buSzPts val="1100"/>
              <a:buFont typeface="Arial"/>
              <a:buNone/>
            </a:pPr>
            <a:endParaRPr sz="2200" b="0"/>
          </a:p>
          <a:p>
            <a:pPr marL="0" lvl="0" indent="0" algn="l" rtl="0">
              <a:spcBef>
                <a:spcPts val="0"/>
              </a:spcBef>
              <a:spcAft>
                <a:spcPts val="0"/>
              </a:spcAft>
              <a:buNone/>
            </a:pPr>
            <a:endParaRPr sz="2200"/>
          </a:p>
        </p:txBody>
      </p:sp>
      <p:pic>
        <p:nvPicPr>
          <p:cNvPr id="216" name="Google Shape;216;p38"/>
          <p:cNvPicPr preferRelativeResize="0"/>
          <p:nvPr/>
        </p:nvPicPr>
        <p:blipFill rotWithShape="1">
          <a:blip r:embed="rId3">
            <a:alphaModFix/>
          </a:blip>
          <a:srcRect l="40287" t="39716" r="27684" b="41222"/>
          <a:stretch/>
        </p:blipFill>
        <p:spPr>
          <a:xfrm>
            <a:off x="19914" y="1805100"/>
            <a:ext cx="2289962" cy="24228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ctrTitle"/>
          </p:nvPr>
        </p:nvSpPr>
        <p:spPr>
          <a:xfrm>
            <a:off x="2371725" y="630225"/>
            <a:ext cx="6331500" cy="382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solidFill>
                  <a:schemeClr val="dk2"/>
                </a:solidFill>
              </a:rPr>
              <a:t>Requerimiento hidroelectrolítico:</a:t>
            </a:r>
            <a:endParaRPr sz="2200">
              <a:solidFill>
                <a:schemeClr val="dk2"/>
              </a:solidFill>
            </a:endParaRPr>
          </a:p>
          <a:p>
            <a:pPr marL="0" lvl="0" indent="0" algn="l" rtl="0">
              <a:spcBef>
                <a:spcPts val="0"/>
              </a:spcBef>
              <a:spcAft>
                <a:spcPts val="0"/>
              </a:spcAft>
              <a:buNone/>
            </a:pPr>
            <a:r>
              <a:rPr lang="es-419" sz="2200"/>
              <a:t>-El requerimiento de </a:t>
            </a:r>
            <a:r>
              <a:rPr lang="es-419" sz="2200">
                <a:solidFill>
                  <a:schemeClr val="dk2"/>
                </a:solidFill>
              </a:rPr>
              <a:t>agua</a:t>
            </a:r>
            <a:r>
              <a:rPr lang="es-419" sz="2200"/>
              <a:t> es de 1 a 2 ml por kilo de peso ideal por hora.</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s-419" sz="2200"/>
              <a:t>-Sabemos que el  ingreso de glucosa a la célula requiere en forma concomitante un ingreso de </a:t>
            </a:r>
            <a:r>
              <a:rPr lang="es-419" sz="2200">
                <a:solidFill>
                  <a:schemeClr val="dk2"/>
                </a:solidFill>
              </a:rPr>
              <a:t>potasio</a:t>
            </a:r>
            <a:endParaRPr sz="2200">
              <a:solidFill>
                <a:schemeClr val="dk2"/>
              </a:solidFill>
            </a:endParaRPr>
          </a:p>
          <a:p>
            <a:pPr marL="0" lvl="0" indent="0" algn="l" rtl="0">
              <a:spcBef>
                <a:spcPts val="0"/>
              </a:spcBef>
              <a:spcAft>
                <a:spcPts val="0"/>
              </a:spcAft>
              <a:buNone/>
            </a:pPr>
            <a:endParaRPr sz="2200"/>
          </a:p>
          <a:p>
            <a:pPr marL="0" lvl="0" indent="0" algn="l" rtl="0">
              <a:spcBef>
                <a:spcPts val="0"/>
              </a:spcBef>
              <a:spcAft>
                <a:spcPts val="0"/>
              </a:spcAft>
              <a:buClr>
                <a:schemeClr val="dk2"/>
              </a:buClr>
              <a:buSzPts val="1100"/>
              <a:buFont typeface="Arial"/>
              <a:buNone/>
            </a:pPr>
            <a:r>
              <a:rPr lang="es-419" sz="2200"/>
              <a:t> -por lo tanto si no administramos potasio habría una disminución del potasio </a:t>
            </a:r>
            <a:endParaRPr sz="2200"/>
          </a:p>
          <a:p>
            <a:pPr marL="0" lvl="0" indent="0" algn="l" rtl="0">
              <a:spcBef>
                <a:spcPts val="0"/>
              </a:spcBef>
              <a:spcAft>
                <a:spcPts val="0"/>
              </a:spcAft>
              <a:buClr>
                <a:schemeClr val="dk2"/>
              </a:buClr>
              <a:buSzPts val="1100"/>
              <a:buFont typeface="Arial"/>
              <a:buNone/>
            </a:pPr>
            <a:r>
              <a:rPr lang="es-419" sz="2200"/>
              <a:t> plasmático.</a:t>
            </a:r>
            <a:endParaRPr sz="2200"/>
          </a:p>
          <a:p>
            <a:pPr marL="0" lvl="0" indent="0" algn="l" rtl="0">
              <a:spcBef>
                <a:spcPts val="0"/>
              </a:spcBef>
              <a:spcAft>
                <a:spcPts val="0"/>
              </a:spcAft>
              <a:buNone/>
            </a:pPr>
            <a:endParaRPr sz="22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ctrTitle"/>
          </p:nvPr>
        </p:nvSpPr>
        <p:spPr>
          <a:xfrm>
            <a:off x="2371725" y="630225"/>
            <a:ext cx="6331500" cy="39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Los minerales se han dividido en:</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s-419" sz="2200">
                <a:solidFill>
                  <a:schemeClr val="dk2"/>
                </a:solidFill>
              </a:rPr>
              <a:t>-macrominerales</a:t>
            </a:r>
            <a:r>
              <a:rPr lang="es-419" sz="2200"/>
              <a:t> (sodio, cloro, potasio, magnesio,  calcio, fósforo, sulfato) </a:t>
            </a:r>
            <a:endParaRPr sz="2200"/>
          </a:p>
          <a:p>
            <a:pPr marL="0" lvl="0" indent="0" algn="l" rtl="0">
              <a:spcBef>
                <a:spcPts val="0"/>
              </a:spcBef>
              <a:spcAft>
                <a:spcPts val="0"/>
              </a:spcAft>
              <a:buNone/>
            </a:pPr>
            <a:endParaRPr sz="2200"/>
          </a:p>
          <a:p>
            <a:pPr marL="0" lvl="0" indent="0" algn="l" rtl="0">
              <a:spcBef>
                <a:spcPts val="0"/>
              </a:spcBef>
              <a:spcAft>
                <a:spcPts val="0"/>
              </a:spcAft>
              <a:buClr>
                <a:schemeClr val="dk2"/>
              </a:buClr>
              <a:buSzPts val="1100"/>
              <a:buFont typeface="Arial"/>
              <a:buNone/>
            </a:pPr>
            <a:r>
              <a:rPr lang="es-419" sz="2200"/>
              <a:t>-</a:t>
            </a:r>
            <a:r>
              <a:rPr lang="es-419" sz="2200">
                <a:solidFill>
                  <a:schemeClr val="dk2"/>
                </a:solidFill>
              </a:rPr>
              <a:t>microminerales</a:t>
            </a:r>
            <a:r>
              <a:rPr lang="es-419" sz="2200"/>
              <a:t> también llamados oligoelementos (zinc,  cobre, cromo, manganeso, selenio, yodo, molibdeno)</a:t>
            </a:r>
            <a:endParaRPr sz="2200"/>
          </a:p>
          <a:p>
            <a:pPr marL="0" lvl="0" indent="0" algn="l" rtl="0">
              <a:spcBef>
                <a:spcPts val="0"/>
              </a:spcBef>
              <a:spcAft>
                <a:spcPts val="0"/>
              </a:spcAft>
              <a:buNone/>
            </a:pPr>
            <a:endParaRPr sz="2200"/>
          </a:p>
        </p:txBody>
      </p:sp>
      <p:sp>
        <p:nvSpPr>
          <p:cNvPr id="227" name="Google Shape;227;p40"/>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ctrTitle"/>
          </p:nvPr>
        </p:nvSpPr>
        <p:spPr>
          <a:xfrm>
            <a:off x="2371725" y="630225"/>
            <a:ext cx="6331500" cy="38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solidFill>
                  <a:schemeClr val="dk2"/>
                </a:solidFill>
              </a:rPr>
              <a:t>Sodio: Na</a:t>
            </a:r>
            <a:endParaRPr sz="2200">
              <a:solidFill>
                <a:schemeClr val="dk2"/>
              </a:solidFill>
            </a:endParaRPr>
          </a:p>
          <a:p>
            <a:pPr marL="0" lvl="0" indent="0" algn="l" rtl="0">
              <a:spcBef>
                <a:spcPts val="0"/>
              </a:spcBef>
              <a:spcAft>
                <a:spcPts val="0"/>
              </a:spcAft>
              <a:buNone/>
            </a:pPr>
            <a:r>
              <a:rPr lang="es-419" sz="2200"/>
              <a:t>-se requiere un aporte de  2 a 4 mEq por kilo de peso por día. </a:t>
            </a:r>
            <a:endParaRPr sz="2200"/>
          </a:p>
          <a:p>
            <a:pPr marL="0" lvl="0" indent="0" algn="l" rtl="0">
              <a:spcBef>
                <a:spcPts val="0"/>
              </a:spcBef>
              <a:spcAft>
                <a:spcPts val="0"/>
              </a:spcAft>
              <a:buNone/>
            </a:pPr>
            <a:r>
              <a:rPr lang="es-419" sz="2200">
                <a:solidFill>
                  <a:schemeClr val="dk2"/>
                </a:solidFill>
              </a:rPr>
              <a:t>Potasio:K</a:t>
            </a:r>
            <a:endParaRPr sz="2200">
              <a:solidFill>
                <a:schemeClr val="dk2"/>
              </a:solidFill>
            </a:endParaRPr>
          </a:p>
          <a:p>
            <a:pPr marL="0" lvl="0" indent="0" algn="l" rtl="0">
              <a:spcBef>
                <a:spcPts val="0"/>
              </a:spcBef>
              <a:spcAft>
                <a:spcPts val="0"/>
              </a:spcAft>
              <a:buClr>
                <a:schemeClr val="dk2"/>
              </a:buClr>
              <a:buSzPts val="1100"/>
              <a:buFont typeface="Arial"/>
              <a:buNone/>
            </a:pPr>
            <a:r>
              <a:rPr lang="es-419" sz="2200"/>
              <a:t>- se requiere de 1 a 2 mEq por kilo de peso </a:t>
            </a:r>
            <a:endParaRPr sz="2200"/>
          </a:p>
          <a:p>
            <a:pPr marL="0" lvl="0" indent="0" algn="l" rtl="0">
              <a:spcBef>
                <a:spcPts val="0"/>
              </a:spcBef>
              <a:spcAft>
                <a:spcPts val="0"/>
              </a:spcAft>
              <a:buNone/>
            </a:pPr>
            <a:r>
              <a:rPr lang="es-419" sz="2200"/>
              <a:t> por día</a:t>
            </a:r>
            <a:endParaRPr sz="2200"/>
          </a:p>
          <a:p>
            <a:pPr marL="0" lvl="0" indent="0" algn="l" rtl="0">
              <a:spcBef>
                <a:spcPts val="0"/>
              </a:spcBef>
              <a:spcAft>
                <a:spcPts val="0"/>
              </a:spcAft>
              <a:buClr>
                <a:schemeClr val="dk2"/>
              </a:buClr>
              <a:buSzPts val="1100"/>
              <a:buFont typeface="Arial"/>
              <a:buNone/>
            </a:pPr>
            <a:r>
              <a:rPr lang="es-419" sz="2200"/>
              <a:t>-</a:t>
            </a:r>
            <a:endParaRPr sz="2200"/>
          </a:p>
          <a:p>
            <a:pPr marL="0" lvl="0" indent="0" algn="l" rtl="0">
              <a:spcBef>
                <a:spcPts val="0"/>
              </a:spcBef>
              <a:spcAft>
                <a:spcPts val="0"/>
              </a:spcAft>
              <a:buNone/>
            </a:pPr>
            <a:endParaRPr sz="2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ctrTitle"/>
          </p:nvPr>
        </p:nvSpPr>
        <p:spPr>
          <a:xfrm>
            <a:off x="2429150" y="469075"/>
            <a:ext cx="6331500" cy="88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Desnutrición</a:t>
            </a:r>
            <a:endParaRPr/>
          </a:p>
        </p:txBody>
      </p:sp>
      <p:sp>
        <p:nvSpPr>
          <p:cNvPr id="85" name="Google Shape;85;p15"/>
          <p:cNvSpPr txBox="1">
            <a:spLocks noGrp="1"/>
          </p:cNvSpPr>
          <p:nvPr>
            <p:ph type="subTitle" idx="1"/>
          </p:nvPr>
        </p:nvSpPr>
        <p:spPr>
          <a:xfrm>
            <a:off x="2429150" y="1414750"/>
            <a:ext cx="6331500" cy="3607800"/>
          </a:xfrm>
          <a:prstGeom prst="rect">
            <a:avLst/>
          </a:prstGeom>
          <a:solidFill>
            <a:srgbClr val="FF00FF"/>
          </a:solidFill>
        </p:spPr>
        <p:txBody>
          <a:bodyPr spcFirstLastPara="1" wrap="square" lIns="91425" tIns="91425" rIns="91425" bIns="91425" anchor="t" anchorCtr="0">
            <a:noAutofit/>
          </a:bodyPr>
          <a:lstStyle/>
          <a:p>
            <a:pPr marL="0" lvl="0" indent="0" algn="l" rtl="0">
              <a:spcBef>
                <a:spcPts val="0"/>
              </a:spcBef>
              <a:spcAft>
                <a:spcPts val="0"/>
              </a:spcAft>
              <a:buNone/>
            </a:pPr>
            <a:r>
              <a:rPr lang="es-419" sz="2400" b="1">
                <a:solidFill>
                  <a:srgbClr val="000000"/>
                </a:solidFill>
              </a:rPr>
              <a:t>Marasmo</a:t>
            </a:r>
            <a:r>
              <a:rPr lang="es-419" sz="2400" b="1"/>
              <a:t>:</a:t>
            </a:r>
            <a:r>
              <a:rPr lang="es-419" sz="2400"/>
              <a:t> déficit calórico-proteica crónica hipometabólica</a:t>
            </a:r>
            <a:endParaRPr sz="2400"/>
          </a:p>
          <a:p>
            <a:pPr marL="0" lvl="0" indent="0" algn="l" rtl="0">
              <a:spcBef>
                <a:spcPts val="0"/>
              </a:spcBef>
              <a:spcAft>
                <a:spcPts val="0"/>
              </a:spcAft>
              <a:buNone/>
            </a:pPr>
            <a:r>
              <a:rPr lang="es-419" sz="2400" b="1">
                <a:solidFill>
                  <a:srgbClr val="000000"/>
                </a:solidFill>
              </a:rPr>
              <a:t>Kawashiorkor</a:t>
            </a:r>
            <a:r>
              <a:rPr lang="es-419" sz="2400"/>
              <a:t>: déficit de proteínas aguda hipermetabólica.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s-419" sz="2400" b="1">
                <a:solidFill>
                  <a:srgbClr val="000000"/>
                </a:solidFill>
              </a:rPr>
              <a:t>Mixta:</a:t>
            </a:r>
            <a:r>
              <a:rPr lang="es-419" sz="2400"/>
              <a:t> desnutrición calórico proteica DPC (quirúrgicos) por disminución del aporte y aumento de los requerimientos.</a:t>
            </a:r>
            <a:endParaRPr sz="2400"/>
          </a:p>
          <a:p>
            <a:pPr marL="0" lvl="0" indent="0" algn="l" rtl="0">
              <a:spcBef>
                <a:spcPts val="0"/>
              </a:spcBef>
              <a:spcAft>
                <a:spcPts val="0"/>
              </a:spcAft>
              <a:buNone/>
            </a:pPr>
            <a:endParaRPr sz="2400"/>
          </a:p>
        </p:txBody>
      </p:sp>
      <p:sp>
        <p:nvSpPr>
          <p:cNvPr id="86" name="Google Shape;86;p15"/>
          <p:cNvSpPr txBox="1"/>
          <p:nvPr/>
        </p:nvSpPr>
        <p:spPr>
          <a:xfrm>
            <a:off x="2659050" y="4727175"/>
            <a:ext cx="7338000" cy="85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pic>
        <p:nvPicPr>
          <p:cNvPr id="87" name="Google Shape;87;p15"/>
          <p:cNvPicPr preferRelativeResize="0"/>
          <p:nvPr/>
        </p:nvPicPr>
        <p:blipFill rotWithShape="1">
          <a:blip r:embed="rId3">
            <a:alphaModFix/>
          </a:blip>
          <a:srcRect t="10498"/>
          <a:stretch/>
        </p:blipFill>
        <p:spPr>
          <a:xfrm>
            <a:off x="2261150" y="4485449"/>
            <a:ext cx="6667500" cy="5371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2"/>
          <p:cNvSpPr txBox="1">
            <a:spLocks noGrp="1"/>
          </p:cNvSpPr>
          <p:nvPr>
            <p:ph type="ctrTitle"/>
          </p:nvPr>
        </p:nvSpPr>
        <p:spPr>
          <a:xfrm>
            <a:off x="2371725" y="630225"/>
            <a:ext cx="6331500" cy="39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El objetivo del soporte nutricional </a:t>
            </a:r>
            <a:r>
              <a:rPr lang="es-419" sz="2200" b="0"/>
              <a:t>no es llevar al paciente a un balance nitrogenado positivo, sino más bien </a:t>
            </a:r>
            <a:r>
              <a:rPr lang="es-419" sz="2200">
                <a:solidFill>
                  <a:schemeClr val="dk2"/>
                </a:solidFill>
              </a:rPr>
              <a:t>mantenerlo en balance nitrogenado  cero,</a:t>
            </a:r>
            <a:r>
              <a:rPr lang="es-419" sz="2200" b="0"/>
              <a:t> para evitar que, por el </a:t>
            </a:r>
            <a:r>
              <a:rPr lang="es-419" sz="2200" b="0">
                <a:solidFill>
                  <a:srgbClr val="000000"/>
                </a:solidFill>
              </a:rPr>
              <a:t>estrés </a:t>
            </a:r>
            <a:r>
              <a:rPr lang="es-419" sz="2200" b="0"/>
              <a:t>utilice la proteína  estructural endógena como fuente de calorías. De esta manera la </a:t>
            </a:r>
            <a:r>
              <a:rPr lang="es-419" sz="2200" b="0" u="sng">
                <a:solidFill>
                  <a:schemeClr val="dk2"/>
                </a:solidFill>
              </a:rPr>
              <a:t>proteína que se  consume es la aportada por el soporte nutricional,</a:t>
            </a:r>
            <a:r>
              <a:rPr lang="es-419" sz="2200" b="0"/>
              <a:t> proceso que protege al paciente de  la desnutrición aguda causada por este aumento del catabolismo.</a:t>
            </a:r>
            <a:endParaRPr sz="2200" b="0"/>
          </a:p>
          <a:p>
            <a:pPr marL="0" lvl="0" indent="0" algn="l" rtl="0">
              <a:spcBef>
                <a:spcPts val="0"/>
              </a:spcBef>
              <a:spcAft>
                <a:spcPts val="0"/>
              </a:spcAft>
              <a:buNone/>
            </a:pPr>
            <a:r>
              <a:rPr lang="es-419" sz="2200" b="0"/>
              <a:t> </a:t>
            </a:r>
            <a:endParaRPr sz="2200" b="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ctrTitle"/>
          </p:nvPr>
        </p:nvSpPr>
        <p:spPr>
          <a:xfrm>
            <a:off x="2371725" y="630225"/>
            <a:ext cx="6331500" cy="42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p:txBody>
      </p:sp>
      <p:sp>
        <p:nvSpPr>
          <p:cNvPr id="243" name="Google Shape;243;p4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244" name="Google Shape;244;p43"/>
          <p:cNvPicPr preferRelativeResize="0"/>
          <p:nvPr/>
        </p:nvPicPr>
        <p:blipFill rotWithShape="1">
          <a:blip r:embed="rId3">
            <a:alphaModFix/>
          </a:blip>
          <a:srcRect l="22325" t="45728" r="44188" b="6598"/>
          <a:stretch/>
        </p:blipFill>
        <p:spPr>
          <a:xfrm>
            <a:off x="2041275" y="630226"/>
            <a:ext cx="5346377" cy="4056674"/>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ctrTitle"/>
          </p:nvPr>
        </p:nvSpPr>
        <p:spPr>
          <a:xfrm>
            <a:off x="2371725" y="630225"/>
            <a:ext cx="6331500" cy="42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p:txBody>
      </p:sp>
      <p:sp>
        <p:nvSpPr>
          <p:cNvPr id="250" name="Google Shape;250;p4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251" name="Google Shape;251;p44"/>
          <p:cNvPicPr preferRelativeResize="0"/>
          <p:nvPr/>
        </p:nvPicPr>
        <p:blipFill rotWithShape="1">
          <a:blip r:embed="rId3">
            <a:alphaModFix/>
          </a:blip>
          <a:srcRect l="22469" t="36360" r="43750" b="16239"/>
          <a:stretch/>
        </p:blipFill>
        <p:spPr>
          <a:xfrm>
            <a:off x="1960700" y="323700"/>
            <a:ext cx="5676010" cy="42447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ctrTitle"/>
          </p:nvPr>
        </p:nvSpPr>
        <p:spPr>
          <a:xfrm>
            <a:off x="2371725" y="630225"/>
            <a:ext cx="6331500" cy="40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p:txBody>
      </p:sp>
      <p:pic>
        <p:nvPicPr>
          <p:cNvPr id="257" name="Google Shape;257;p45"/>
          <p:cNvPicPr preferRelativeResize="0"/>
          <p:nvPr/>
        </p:nvPicPr>
        <p:blipFill rotWithShape="1">
          <a:blip r:embed="rId3">
            <a:alphaModFix/>
          </a:blip>
          <a:srcRect l="20267" t="30296" r="41694" b="16515"/>
          <a:stretch/>
        </p:blipFill>
        <p:spPr>
          <a:xfrm>
            <a:off x="2238013" y="393412"/>
            <a:ext cx="5846562" cy="4356674"/>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ctrTitle"/>
          </p:nvPr>
        </p:nvSpPr>
        <p:spPr>
          <a:xfrm>
            <a:off x="2371725" y="630225"/>
            <a:ext cx="6331500" cy="42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a:p>
        </p:txBody>
      </p:sp>
      <p:sp>
        <p:nvSpPr>
          <p:cNvPr id="263" name="Google Shape;263;p46"/>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264" name="Google Shape;264;p46"/>
          <p:cNvPicPr preferRelativeResize="0"/>
          <p:nvPr/>
        </p:nvPicPr>
        <p:blipFill rotWithShape="1">
          <a:blip r:embed="rId3">
            <a:alphaModFix/>
          </a:blip>
          <a:srcRect l="20709" t="42144" r="41692" b="18724"/>
          <a:stretch/>
        </p:blipFill>
        <p:spPr>
          <a:xfrm>
            <a:off x="1241299" y="416100"/>
            <a:ext cx="7326725" cy="406405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8"/>
        <p:cNvGrpSpPr/>
        <p:nvPr/>
      </p:nvGrpSpPr>
      <p:grpSpPr>
        <a:xfrm>
          <a:off x="0" y="0"/>
          <a:ext cx="0" cy="0"/>
          <a:chOff x="0" y="0"/>
          <a:chExt cx="0" cy="0"/>
        </a:xfrm>
      </p:grpSpPr>
      <p:sp>
        <p:nvSpPr>
          <p:cNvPr id="269" name="Google Shape;269;p4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Formas de administración</a:t>
            </a:r>
            <a:endParaRPr/>
          </a:p>
        </p:txBody>
      </p:sp>
      <p:sp>
        <p:nvSpPr>
          <p:cNvPr id="270" name="Google Shape;270;p47"/>
          <p:cNvSpPr txBox="1">
            <a:spLocks noGrp="1"/>
          </p:cNvSpPr>
          <p:nvPr>
            <p:ph type="body" idx="1"/>
          </p:nvPr>
        </p:nvSpPr>
        <p:spPr>
          <a:xfrm>
            <a:off x="2410100" y="1304250"/>
            <a:ext cx="6321600" cy="3644400"/>
          </a:xfrm>
          <a:prstGeom prst="rect">
            <a:avLst/>
          </a:prstGeom>
        </p:spPr>
        <p:txBody>
          <a:bodyPr spcFirstLastPara="1" wrap="square" lIns="91425" tIns="91425" rIns="91425" bIns="91425" anchor="t" anchorCtr="0">
            <a:noAutofit/>
          </a:bodyPr>
          <a:lstStyle/>
          <a:p>
            <a:pPr marL="381000" marR="381000" lvl="0" indent="0" algn="l" rtl="0">
              <a:spcBef>
                <a:spcPts val="1000"/>
              </a:spcBef>
              <a:spcAft>
                <a:spcPts val="0"/>
              </a:spcAft>
              <a:buClr>
                <a:schemeClr val="dk2"/>
              </a:buClr>
              <a:buSzPts val="1100"/>
              <a:buFont typeface="Arial"/>
              <a:buNone/>
            </a:pPr>
            <a:r>
              <a:rPr lang="es-419" sz="1200" dirty="0">
                <a:highlight>
                  <a:srgbClr val="FFFFFF"/>
                </a:highlight>
                <a:latin typeface="Verdana"/>
                <a:ea typeface="Verdana"/>
                <a:cs typeface="Verdana"/>
                <a:sym typeface="Verdana"/>
              </a:rPr>
              <a:t>  Selección de la vía de acceso al tubo digestivo de Alimentación ENTERAL</a:t>
            </a:r>
            <a:r>
              <a:rPr lang="es-419" sz="1200" dirty="0" smtClean="0">
                <a:highlight>
                  <a:srgbClr val="FFFFFF"/>
                </a:highlight>
                <a:latin typeface="Verdana"/>
                <a:ea typeface="Verdana"/>
                <a:cs typeface="Verdana"/>
                <a:sym typeface="Verdana"/>
              </a:rPr>
              <a:t>: </a:t>
            </a:r>
            <a:r>
              <a:rPr lang="es-419" sz="1200" dirty="0" err="1" smtClean="0">
                <a:highlight>
                  <a:srgbClr val="FFFFFF"/>
                </a:highlight>
                <a:latin typeface="Verdana"/>
                <a:ea typeface="Verdana"/>
                <a:cs typeface="Verdana"/>
                <a:sym typeface="Verdana"/>
              </a:rPr>
              <a:t>via</a:t>
            </a:r>
            <a:r>
              <a:rPr lang="es-419" sz="1200" dirty="0" smtClean="0">
                <a:highlight>
                  <a:srgbClr val="FFFFFF"/>
                </a:highlight>
                <a:latin typeface="Verdana"/>
                <a:ea typeface="Verdana"/>
                <a:cs typeface="Verdana"/>
                <a:sym typeface="Verdana"/>
              </a:rPr>
              <a:t> oral, </a:t>
            </a:r>
            <a:r>
              <a:rPr lang="es-419" sz="1200" dirty="0" err="1" smtClean="0">
                <a:highlight>
                  <a:srgbClr val="FFFFFF"/>
                </a:highlight>
                <a:latin typeface="Verdana"/>
                <a:ea typeface="Verdana"/>
                <a:cs typeface="Verdana"/>
                <a:sym typeface="Verdana"/>
              </a:rPr>
              <a:t>suplentos</a:t>
            </a:r>
            <a:r>
              <a:rPr lang="es-419" sz="1200" dirty="0" smtClean="0">
                <a:highlight>
                  <a:srgbClr val="FFFFFF"/>
                </a:highlight>
                <a:latin typeface="Verdana"/>
                <a:ea typeface="Verdana"/>
                <a:cs typeface="Verdana"/>
                <a:sym typeface="Verdana"/>
              </a:rPr>
              <a:t> como ENSURE, FORTISIP, SECALBUM, POLIMEROSA, LIPIDOS TCM</a:t>
            </a:r>
            <a:endParaRPr sz="1200" dirty="0">
              <a:highlight>
                <a:srgbClr val="FFFFFF"/>
              </a:highlight>
              <a:latin typeface="Verdana"/>
              <a:ea typeface="Verdana"/>
              <a:cs typeface="Verdana"/>
              <a:sym typeface="Verdana"/>
            </a:endParaRPr>
          </a:p>
          <a:p>
            <a:pPr marL="914400" lvl="1" indent="-304800" algn="l" rtl="0">
              <a:spcBef>
                <a:spcPts val="1000"/>
              </a:spcBef>
              <a:spcAft>
                <a:spcPts val="0"/>
              </a:spcAft>
              <a:buSzPts val="1200"/>
              <a:buFont typeface="Verdana"/>
              <a:buChar char="○"/>
            </a:pPr>
            <a:r>
              <a:rPr lang="es-419" sz="1200" dirty="0" err="1">
                <a:highlight>
                  <a:srgbClr val="FFFFFF"/>
                </a:highlight>
                <a:latin typeface="Verdana"/>
                <a:ea typeface="Verdana"/>
                <a:cs typeface="Verdana"/>
                <a:sym typeface="Verdana"/>
              </a:rPr>
              <a:t>Nasoentérica</a:t>
            </a:r>
            <a:r>
              <a:rPr lang="es-419" sz="1200" dirty="0">
                <a:highlight>
                  <a:srgbClr val="FFFFFF"/>
                </a:highlight>
                <a:latin typeface="Verdana"/>
                <a:ea typeface="Verdana"/>
                <a:cs typeface="Verdana"/>
                <a:sym typeface="Verdana"/>
              </a:rPr>
              <a:t>:</a:t>
            </a:r>
            <a:endParaRPr sz="1200" dirty="0">
              <a:highlight>
                <a:srgbClr val="FFFFFF"/>
              </a:highlight>
              <a:latin typeface="Verdana"/>
              <a:ea typeface="Verdana"/>
              <a:cs typeface="Verdana"/>
              <a:sym typeface="Verdana"/>
            </a:endParaRPr>
          </a:p>
          <a:p>
            <a:pPr marL="1371600" lvl="2"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Sondas nasogástricas.</a:t>
            </a:r>
            <a:endParaRPr sz="1200" dirty="0">
              <a:highlight>
                <a:srgbClr val="FFFFFF"/>
              </a:highlight>
              <a:latin typeface="Verdana"/>
              <a:ea typeface="Verdana"/>
              <a:cs typeface="Verdana"/>
              <a:sym typeface="Verdana"/>
            </a:endParaRPr>
          </a:p>
          <a:p>
            <a:pPr marL="1371600" lvl="2"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Sondas nasogástricas </a:t>
            </a:r>
            <a:r>
              <a:rPr lang="es-419" sz="1200" dirty="0" err="1">
                <a:highlight>
                  <a:srgbClr val="FFFFFF"/>
                </a:highlight>
                <a:latin typeface="Verdana"/>
                <a:ea typeface="Verdana"/>
                <a:cs typeface="Verdana"/>
                <a:sym typeface="Verdana"/>
              </a:rPr>
              <a:t>pospilóricas</a:t>
            </a:r>
            <a:r>
              <a:rPr lang="es-419" sz="1200" dirty="0">
                <a:highlight>
                  <a:srgbClr val="FFFFFF"/>
                </a:highlight>
                <a:latin typeface="Verdana"/>
                <a:ea typeface="Verdana"/>
                <a:cs typeface="Verdana"/>
                <a:sym typeface="Verdana"/>
              </a:rPr>
              <a:t>:</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Inserción a «ciegas» (según </a:t>
            </a:r>
            <a:r>
              <a:rPr lang="es-419" sz="1200" dirty="0" err="1">
                <a:highlight>
                  <a:srgbClr val="FFFFFF"/>
                </a:highlight>
                <a:latin typeface="Verdana"/>
                <a:ea typeface="Verdana"/>
                <a:cs typeface="Verdana"/>
                <a:sym typeface="Verdana"/>
              </a:rPr>
              <a:t>Roseles</a:t>
            </a:r>
            <a:r>
              <a:rPr lang="es-419" sz="1200" dirty="0">
                <a:highlight>
                  <a:srgbClr val="FFFFFF"/>
                </a:highlight>
                <a:latin typeface="Verdana"/>
                <a:ea typeface="Verdana"/>
                <a:cs typeface="Verdana"/>
                <a:sym typeface="Verdana"/>
              </a:rPr>
              <a:t>).</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Técnicas endoscópicas.</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Técnicas radiológicas.</a:t>
            </a:r>
            <a:endParaRPr sz="1200" dirty="0">
              <a:highlight>
                <a:srgbClr val="FFFFFF"/>
              </a:highlight>
              <a:latin typeface="Verdana"/>
              <a:ea typeface="Verdana"/>
              <a:cs typeface="Verdana"/>
              <a:sym typeface="Verdana"/>
            </a:endParaRPr>
          </a:p>
          <a:p>
            <a:pPr marL="914400" lvl="1"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Gastrostomía:</a:t>
            </a:r>
            <a:endParaRPr sz="1200" dirty="0">
              <a:highlight>
                <a:srgbClr val="FFFFFF"/>
              </a:highlight>
              <a:latin typeface="Verdana"/>
              <a:ea typeface="Verdana"/>
              <a:cs typeface="Verdana"/>
              <a:sym typeface="Verdana"/>
            </a:endParaRPr>
          </a:p>
          <a:p>
            <a:pPr marL="1371600" lvl="2"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Percutánea:</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Endoscópica.</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Radiológica.</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Laparoscópica.</a:t>
            </a:r>
            <a:endParaRPr sz="1200" dirty="0">
              <a:highlight>
                <a:srgbClr val="FFFFFF"/>
              </a:highlight>
              <a:latin typeface="Verdana"/>
              <a:ea typeface="Verdana"/>
              <a:cs typeface="Verdana"/>
              <a:sym typeface="Verdana"/>
            </a:endParaRPr>
          </a:p>
          <a:p>
            <a:pPr marL="1371600" lvl="2" indent="-304800" algn="l" rtl="0">
              <a:spcBef>
                <a:spcPts val="0"/>
              </a:spcBef>
              <a:spcAft>
                <a:spcPts val="0"/>
              </a:spcAft>
              <a:buSzPts val="1200"/>
              <a:buFont typeface="Verdana"/>
              <a:buChar char="■"/>
            </a:pPr>
            <a:r>
              <a:rPr lang="es-419" sz="1200" dirty="0">
                <a:highlight>
                  <a:srgbClr val="FFFFFF"/>
                </a:highlight>
                <a:latin typeface="Verdana"/>
                <a:ea typeface="Verdana"/>
                <a:cs typeface="Verdana"/>
                <a:sym typeface="Verdana"/>
              </a:rPr>
              <a:t>Quirúrgica abierta (</a:t>
            </a:r>
            <a:r>
              <a:rPr lang="es-419" sz="1200" dirty="0" err="1">
                <a:highlight>
                  <a:srgbClr val="FFFFFF"/>
                </a:highlight>
                <a:latin typeface="Verdana"/>
                <a:ea typeface="Verdana"/>
                <a:cs typeface="Verdana"/>
                <a:sym typeface="Verdana"/>
              </a:rPr>
              <a:t>Stam</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Witzel</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Janeway</a:t>
            </a:r>
            <a:r>
              <a:rPr lang="es-419" sz="1200" dirty="0">
                <a:highlight>
                  <a:srgbClr val="FFFFFF"/>
                </a:highlight>
                <a:latin typeface="Verdana"/>
                <a:ea typeface="Verdana"/>
                <a:cs typeface="Verdana"/>
                <a:sym typeface="Verdana"/>
              </a:rPr>
              <a:t>).</a:t>
            </a:r>
            <a:endParaRPr sz="1200" dirty="0">
              <a:highlight>
                <a:srgbClr val="FFFFFF"/>
              </a:highlight>
              <a:latin typeface="Verdana"/>
              <a:ea typeface="Verdana"/>
              <a:cs typeface="Verdana"/>
              <a:sym typeface="Verdana"/>
            </a:endParaRPr>
          </a:p>
          <a:p>
            <a:pPr marL="1828800" lvl="3" indent="-304800" algn="l" rtl="0">
              <a:spcBef>
                <a:spcPts val="0"/>
              </a:spcBef>
              <a:spcAft>
                <a:spcPts val="0"/>
              </a:spcAft>
              <a:buSzPts val="1200"/>
              <a:buFont typeface="Verdana"/>
              <a:buChar char="■"/>
            </a:pPr>
            <a:r>
              <a:rPr lang="es-419" sz="1200" dirty="0" err="1">
                <a:highlight>
                  <a:srgbClr val="FFFFFF"/>
                </a:highlight>
                <a:latin typeface="Verdana"/>
                <a:ea typeface="Verdana"/>
                <a:cs typeface="Verdana"/>
                <a:sym typeface="Verdana"/>
              </a:rPr>
              <a:t>Yeyunostomía</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Stam</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Witzel</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Janeway</a:t>
            </a:r>
            <a:r>
              <a:rPr lang="es-419" sz="1200" dirty="0">
                <a:highlight>
                  <a:srgbClr val="FFFFFF"/>
                </a:highlight>
                <a:latin typeface="Verdana"/>
                <a:ea typeface="Verdana"/>
                <a:cs typeface="Verdana"/>
                <a:sym typeface="Verdana"/>
              </a:rPr>
              <a:t>, </a:t>
            </a:r>
            <a:r>
              <a:rPr lang="es-419" sz="1200" dirty="0" err="1">
                <a:highlight>
                  <a:srgbClr val="FFFFFF"/>
                </a:highlight>
                <a:latin typeface="Verdana"/>
                <a:ea typeface="Verdana"/>
                <a:cs typeface="Verdana"/>
                <a:sym typeface="Verdana"/>
              </a:rPr>
              <a:t>Marwedel</a:t>
            </a:r>
            <a:r>
              <a:rPr lang="es-419" sz="1200" dirty="0">
                <a:highlight>
                  <a:srgbClr val="FFFFFF"/>
                </a:highlight>
                <a:latin typeface="Verdana"/>
                <a:ea typeface="Verdana"/>
                <a:cs typeface="Verdana"/>
                <a:sym typeface="Verdana"/>
              </a:rPr>
              <a:t>).</a:t>
            </a:r>
            <a:endParaRPr sz="1200" dirty="0">
              <a:highlight>
                <a:srgbClr val="FFFFFF"/>
              </a:highlight>
              <a:latin typeface="Verdana"/>
              <a:ea typeface="Verdana"/>
              <a:cs typeface="Verdana"/>
              <a:sym typeface="Verdana"/>
            </a:endParaRPr>
          </a:p>
          <a:p>
            <a:pPr marL="0" lvl="0" indent="0" algn="l" rtl="0">
              <a:spcBef>
                <a:spcPts val="1000"/>
              </a:spcBef>
              <a:spcAft>
                <a:spcPts val="1600"/>
              </a:spcAft>
              <a:buNone/>
            </a:pPr>
            <a:endParaRP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8"/>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a:t>Formas de administración</a:t>
            </a:r>
            <a:endParaRPr/>
          </a:p>
          <a:p>
            <a:pPr marL="0" lvl="0" indent="0" algn="l" rtl="0">
              <a:spcBef>
                <a:spcPts val="0"/>
              </a:spcBef>
              <a:spcAft>
                <a:spcPts val="0"/>
              </a:spcAft>
              <a:buNone/>
            </a:pPr>
            <a:endParaRPr/>
          </a:p>
        </p:txBody>
      </p:sp>
      <p:sp>
        <p:nvSpPr>
          <p:cNvPr id="276" name="Google Shape;276;p48"/>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u="sng">
                <a:solidFill>
                  <a:srgbClr val="353535"/>
                </a:solidFill>
              </a:rPr>
              <a:t>VÍA PARENTERAL EV:</a:t>
            </a:r>
            <a:endParaRPr b="1" u="sng">
              <a:solidFill>
                <a:srgbClr val="353535"/>
              </a:solidFill>
            </a:endParaRPr>
          </a:p>
          <a:p>
            <a:pPr marL="0" lvl="0" indent="0" algn="l" rtl="0">
              <a:spcBef>
                <a:spcPts val="1600"/>
              </a:spcBef>
              <a:spcAft>
                <a:spcPts val="0"/>
              </a:spcAft>
              <a:buNone/>
            </a:pPr>
            <a:r>
              <a:rPr lang="es-419" b="1"/>
              <a:t>-PERIFÉRICA:</a:t>
            </a:r>
            <a:r>
              <a:rPr lang="es-419"/>
              <a:t> ENDOVENOSA DE BAJA OSMOLARIDAD HASTA 1300 KCAL EN DOS LITROS</a:t>
            </a:r>
            <a:endParaRPr/>
          </a:p>
          <a:p>
            <a:pPr marL="0" lvl="0" indent="0" algn="l" rtl="0">
              <a:spcBef>
                <a:spcPts val="1600"/>
              </a:spcBef>
              <a:spcAft>
                <a:spcPts val="1600"/>
              </a:spcAft>
              <a:buNone/>
            </a:pPr>
            <a:r>
              <a:rPr lang="es-419" b="1"/>
              <a:t>-CENTRAL: </a:t>
            </a:r>
            <a:r>
              <a:rPr lang="es-419"/>
              <a:t>POR VÍA CENTRAL DE ALTA OSMOLARIDAD, HASTA 2100 KCAL EN 2 LITROS</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0"/>
        <p:cNvGrpSpPr/>
        <p:nvPr/>
      </p:nvGrpSpPr>
      <p:grpSpPr>
        <a:xfrm>
          <a:off x="0" y="0"/>
          <a:ext cx="0" cy="0"/>
          <a:chOff x="0" y="0"/>
          <a:chExt cx="0" cy="0"/>
        </a:xfrm>
      </p:grpSpPr>
      <p:sp>
        <p:nvSpPr>
          <p:cNvPr id="281" name="Google Shape;281;p49"/>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Sonda Nasogástrica</a:t>
            </a:r>
            <a:endParaRPr/>
          </a:p>
        </p:txBody>
      </p:sp>
      <p:sp>
        <p:nvSpPr>
          <p:cNvPr id="282" name="Google Shape;282;p49"/>
          <p:cNvSpPr txBox="1">
            <a:spLocks noGrp="1"/>
          </p:cNvSpPr>
          <p:nvPr>
            <p:ph type="body" idx="1"/>
          </p:nvPr>
        </p:nvSpPr>
        <p:spPr>
          <a:xfrm>
            <a:off x="2517550" y="1277400"/>
            <a:ext cx="6321600" cy="3644400"/>
          </a:xfrm>
          <a:prstGeom prst="rect">
            <a:avLst/>
          </a:prstGeom>
        </p:spPr>
        <p:txBody>
          <a:bodyPr spcFirstLastPara="1" wrap="square" lIns="91425" tIns="91425" rIns="91425" bIns="91425" anchor="t" anchorCtr="0">
            <a:noAutofit/>
          </a:bodyPr>
          <a:lstStyle/>
          <a:p>
            <a:pPr marL="38100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-de uso temporal, requiere recambio, facil acceso y rapida utilizacion</a:t>
            </a:r>
            <a:endParaRPr sz="2200">
              <a:highlight>
                <a:srgbClr val="FFFFFF"/>
              </a:highlight>
              <a:latin typeface="Verdana"/>
              <a:ea typeface="Verdana"/>
              <a:cs typeface="Verdana"/>
              <a:sym typeface="Verdana"/>
            </a:endParaRPr>
          </a:p>
          <a:p>
            <a:pPr marL="38100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-de uso para alimentacion Enteral</a:t>
            </a:r>
            <a:endParaRPr sz="2200">
              <a:highlight>
                <a:srgbClr val="FFFFFF"/>
              </a:highlight>
              <a:latin typeface="Verdana"/>
              <a:ea typeface="Verdana"/>
              <a:cs typeface="Verdana"/>
              <a:sym typeface="Verdana"/>
            </a:endParaRPr>
          </a:p>
          <a:p>
            <a:pPr marL="38100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-complicacion: reflujo gastroesofagico con riesgo de la broncoaspiracion</a:t>
            </a:r>
            <a:endParaRPr sz="2200">
              <a:highlight>
                <a:srgbClr val="FFFFFF"/>
              </a:highlight>
              <a:latin typeface="Verdana"/>
              <a:ea typeface="Verdana"/>
              <a:cs typeface="Verdana"/>
              <a:sym typeface="Verdana"/>
            </a:endParaRPr>
          </a:p>
          <a:p>
            <a:pPr marL="38100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-tiempo de uso recomendado no mas de 3 a 6 meses</a:t>
            </a:r>
            <a:endParaRPr sz="2200">
              <a:highlight>
                <a:srgbClr val="FFFFFF"/>
              </a:highlight>
              <a:latin typeface="Verdana"/>
              <a:ea typeface="Verdana"/>
              <a:cs typeface="Verdana"/>
              <a:sym typeface="Verdana"/>
            </a:endParaRPr>
          </a:p>
          <a:p>
            <a:pPr marL="381000" marR="381000" lvl="0" indent="0" algn="l" rtl="0">
              <a:spcBef>
                <a:spcPts val="1000"/>
              </a:spcBef>
              <a:spcAft>
                <a:spcPts val="1000"/>
              </a:spcAft>
              <a:buClr>
                <a:schemeClr val="dk2"/>
              </a:buClr>
              <a:buSzPts val="1100"/>
              <a:buFont typeface="Arial"/>
              <a:buNone/>
            </a:pPr>
            <a:r>
              <a:rPr lang="es-419" sz="1200">
                <a:highlight>
                  <a:srgbClr val="FFFFFF"/>
                </a:highlight>
                <a:latin typeface="Verdana"/>
                <a:ea typeface="Verdana"/>
                <a:cs typeface="Verdana"/>
                <a:sym typeface="Verdana"/>
              </a:rPr>
              <a:t> </a:t>
            </a: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297975" y="575950"/>
            <a:ext cx="84240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Sonda Nasogastrica K9    -SNY K108-</a:t>
            </a:r>
            <a:endParaRPr/>
          </a:p>
        </p:txBody>
      </p:sp>
      <p:sp>
        <p:nvSpPr>
          <p:cNvPr id="288" name="Google Shape;288;p50"/>
          <p:cNvSpPr txBox="1">
            <a:spLocks noGrp="1"/>
          </p:cNvSpPr>
          <p:nvPr>
            <p:ph type="body" idx="1"/>
          </p:nvPr>
        </p:nvSpPr>
        <p:spPr>
          <a:xfrm>
            <a:off x="2517550" y="1277400"/>
            <a:ext cx="6321600" cy="3644400"/>
          </a:xfrm>
          <a:prstGeom prst="rect">
            <a:avLst/>
          </a:prstGeom>
        </p:spPr>
        <p:txBody>
          <a:bodyPr spcFirstLastPara="1" wrap="square" lIns="91425" tIns="91425" rIns="91425" bIns="91425" anchor="t" anchorCtr="0">
            <a:noAutofit/>
          </a:bodyPr>
          <a:lstStyle/>
          <a:p>
            <a:pPr marL="381000" marR="381000" lvl="0" indent="0" algn="l" rtl="0">
              <a:spcBef>
                <a:spcPts val="1000"/>
              </a:spcBef>
              <a:spcAft>
                <a:spcPts val="1000"/>
              </a:spcAft>
              <a:buClr>
                <a:schemeClr val="dk2"/>
              </a:buClr>
              <a:buSzPts val="1100"/>
              <a:buFont typeface="Arial"/>
              <a:buNone/>
            </a:pPr>
            <a:endParaRPr/>
          </a:p>
        </p:txBody>
      </p:sp>
      <p:pic>
        <p:nvPicPr>
          <p:cNvPr id="289" name="Google Shape;289;p50"/>
          <p:cNvPicPr preferRelativeResize="0"/>
          <p:nvPr/>
        </p:nvPicPr>
        <p:blipFill>
          <a:blip r:embed="rId3">
            <a:alphaModFix/>
          </a:blip>
          <a:stretch>
            <a:fillRect/>
          </a:stretch>
        </p:blipFill>
        <p:spPr>
          <a:xfrm>
            <a:off x="1436545" y="1930453"/>
            <a:ext cx="8010525" cy="332422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
        <p:cNvGrpSpPr/>
        <p:nvPr/>
      </p:nvGrpSpPr>
      <p:grpSpPr>
        <a:xfrm>
          <a:off x="0" y="0"/>
          <a:ext cx="0" cy="0"/>
          <a:chOff x="0" y="0"/>
          <a:chExt cx="0" cy="0"/>
        </a:xfrm>
      </p:grpSpPr>
      <p:sp>
        <p:nvSpPr>
          <p:cNvPr id="294" name="Google Shape;294;p51"/>
          <p:cNvSpPr txBox="1">
            <a:spLocks noGrp="1"/>
          </p:cNvSpPr>
          <p:nvPr>
            <p:ph type="title"/>
          </p:nvPr>
        </p:nvSpPr>
        <p:spPr>
          <a:xfrm>
            <a:off x="2630050" y="459325"/>
            <a:ext cx="6104700" cy="100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Sonda nasoyeyunal de alimentación -colocación por videoendoscopia alta-</a:t>
            </a:r>
            <a:endParaRPr sz="2200"/>
          </a:p>
        </p:txBody>
      </p:sp>
      <p:sp>
        <p:nvSpPr>
          <p:cNvPr id="295" name="Google Shape;295;p51"/>
          <p:cNvSpPr txBox="1">
            <a:spLocks noGrp="1"/>
          </p:cNvSpPr>
          <p:nvPr>
            <p:ph type="body" idx="1"/>
          </p:nvPr>
        </p:nvSpPr>
        <p:spPr>
          <a:xfrm>
            <a:off x="129550" y="945750"/>
            <a:ext cx="2358000" cy="3252000"/>
          </a:xfrm>
          <a:prstGeom prst="rect">
            <a:avLst/>
          </a:prstGeom>
        </p:spPr>
        <p:txBody>
          <a:bodyPr spcFirstLastPara="1" wrap="square" lIns="91425" tIns="91425" rIns="91425" bIns="91425" anchor="t" anchorCtr="0">
            <a:noAutofit/>
          </a:bodyPr>
          <a:lstStyle/>
          <a:p>
            <a:pPr marL="0" marR="381000" lvl="0" indent="0" algn="l" rtl="0">
              <a:spcBef>
                <a:spcPts val="1000"/>
              </a:spcBef>
              <a:spcAft>
                <a:spcPts val="0"/>
              </a:spcAft>
              <a:buNone/>
            </a:pPr>
            <a:r>
              <a:rPr lang="es-419" sz="1200">
                <a:highlight>
                  <a:srgbClr val="FFFFFF"/>
                </a:highlight>
                <a:latin typeface="Verdana"/>
                <a:ea typeface="Verdana"/>
                <a:cs typeface="Verdana"/>
                <a:sym typeface="Verdana"/>
              </a:rPr>
              <a:t>-son de silicona con un extremo radioopaco</a:t>
            </a:r>
            <a:endParaRPr sz="1200">
              <a:highlight>
                <a:srgbClr val="FFFFFF"/>
              </a:highlight>
              <a:latin typeface="Verdana"/>
              <a:ea typeface="Verdana"/>
              <a:cs typeface="Verdana"/>
              <a:sym typeface="Verdana"/>
            </a:endParaRPr>
          </a:p>
          <a:p>
            <a:pPr marL="0" marR="381000" lvl="0" indent="0" algn="l" rtl="0">
              <a:spcBef>
                <a:spcPts val="1000"/>
              </a:spcBef>
              <a:spcAft>
                <a:spcPts val="0"/>
              </a:spcAft>
              <a:buNone/>
            </a:pPr>
            <a:r>
              <a:rPr lang="es-419" sz="1200">
                <a:highlight>
                  <a:srgbClr val="FFFFFF"/>
                </a:highlight>
                <a:latin typeface="Verdana"/>
                <a:ea typeface="Verdana"/>
                <a:cs typeface="Verdana"/>
                <a:sym typeface="Verdana"/>
              </a:rPr>
              <a:t>-requiere para su colocacion de guia radiologica o endoscopica para su posicionamiento transpilorico</a:t>
            </a:r>
            <a:endParaRPr sz="1200">
              <a:highlight>
                <a:srgbClr val="FFFFFF"/>
              </a:highlight>
              <a:latin typeface="Verdana"/>
              <a:ea typeface="Verdana"/>
              <a:cs typeface="Verdana"/>
              <a:sym typeface="Verdana"/>
            </a:endParaRPr>
          </a:p>
          <a:p>
            <a:pPr marL="0" marR="381000" lvl="0" indent="0" algn="l" rtl="0">
              <a:spcBef>
                <a:spcPts val="1000"/>
              </a:spcBef>
              <a:spcAft>
                <a:spcPts val="1000"/>
              </a:spcAft>
              <a:buNone/>
            </a:pPr>
            <a:r>
              <a:rPr lang="es-419" sz="1200">
                <a:highlight>
                  <a:srgbClr val="FFFFFF"/>
                </a:highlight>
                <a:latin typeface="Verdana"/>
                <a:ea typeface="Verdana"/>
                <a:cs typeface="Verdana"/>
                <a:sym typeface="Verdana"/>
              </a:rPr>
              <a:t>-mayor tiempo de uso con menor riesgo de ulceras de decubito </a:t>
            </a:r>
            <a:endParaRPr sz="1200"/>
          </a:p>
        </p:txBody>
      </p:sp>
      <p:pic>
        <p:nvPicPr>
          <p:cNvPr id="296" name="Google Shape;296;p51" title="Colocación de Sonda Naso Yeyunal Guiada por Endoscopia">
            <a:hlinkClick r:id="rId3"/>
          </p:cNvPr>
          <p:cNvPicPr preferRelativeResize="0"/>
          <p:nvPr/>
        </p:nvPicPr>
        <p:blipFill>
          <a:blip r:embed="rId4">
            <a:alphaModFix/>
          </a:blip>
          <a:stretch>
            <a:fillRect/>
          </a:stretch>
        </p:blipFill>
        <p:spPr>
          <a:xfrm>
            <a:off x="3456125" y="1464025"/>
            <a:ext cx="4344067" cy="3258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ctrTitle"/>
          </p:nvPr>
        </p:nvSpPr>
        <p:spPr>
          <a:xfrm>
            <a:off x="2452450" y="646900"/>
            <a:ext cx="6331500" cy="34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600"/>
              <a:t>La desnutrición calórico proteica (DCP)</a:t>
            </a:r>
            <a:r>
              <a:rPr lang="es-419" sz="1600"/>
              <a: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s-419" sz="1600"/>
              <a:t>Debido a la ingesta nutricional </a:t>
            </a:r>
            <a:r>
              <a:rPr lang="es-419" sz="1600">
                <a:solidFill>
                  <a:srgbClr val="000000"/>
                </a:solidFill>
              </a:rPr>
              <a:t>insuficiente </a:t>
            </a:r>
            <a:r>
              <a:rPr lang="es-419" sz="1600"/>
              <a:t>, por alteraciones de la digestión-absorción o por el aumento de los requerimientos nutricionales debidos al hipermetabolismo o hipercatabolismo (aumento de la degradación proteica y la pérdida urinaria de nitrógeno).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s-419" sz="1600"/>
              <a:t>La DCP se desarrolla en forma  rápida en pacientes hospitalizados cuando actúan sinérgicamente factores patogénicos, lo cual se denomina </a:t>
            </a:r>
            <a:r>
              <a:rPr lang="es-419" sz="1600" u="sng"/>
              <a:t>desnutrición hospitalaria</a:t>
            </a:r>
            <a:r>
              <a:rPr lang="es-419" sz="1600"/>
              <a:t>.</a:t>
            </a:r>
            <a:endParaRPr sz="1600"/>
          </a:p>
        </p:txBody>
      </p:sp>
      <p:sp>
        <p:nvSpPr>
          <p:cNvPr id="93" name="Google Shape;93;p16"/>
          <p:cNvSpPr txBox="1">
            <a:spLocks noGrp="1"/>
          </p:cNvSpPr>
          <p:nvPr>
            <p:ph type="subTitle" idx="1"/>
          </p:nvPr>
        </p:nvSpPr>
        <p:spPr>
          <a:xfrm>
            <a:off x="2390275" y="4279650"/>
            <a:ext cx="6331500" cy="36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a:t>Catedra de Clinica Quirurgica I Unidad 4 HSR UNC FCM</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0"/>
        <p:cNvGrpSpPr/>
        <p:nvPr/>
      </p:nvGrpSpPr>
      <p:grpSpPr>
        <a:xfrm>
          <a:off x="0" y="0"/>
          <a:ext cx="0" cy="0"/>
          <a:chOff x="0" y="0"/>
          <a:chExt cx="0" cy="0"/>
        </a:xfrm>
      </p:grpSpPr>
      <p:sp>
        <p:nvSpPr>
          <p:cNvPr id="301" name="Google Shape;301;p5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Gastrostomía</a:t>
            </a:r>
            <a:endParaRPr/>
          </a:p>
        </p:txBody>
      </p:sp>
      <p:sp>
        <p:nvSpPr>
          <p:cNvPr id="302" name="Google Shape;302;p52"/>
          <p:cNvSpPr txBox="1">
            <a:spLocks noGrp="1"/>
          </p:cNvSpPr>
          <p:nvPr>
            <p:ph type="body" idx="1"/>
          </p:nvPr>
        </p:nvSpPr>
        <p:spPr>
          <a:xfrm>
            <a:off x="1321500" y="1304250"/>
            <a:ext cx="7410300" cy="3644400"/>
          </a:xfrm>
          <a:prstGeom prst="rect">
            <a:avLst/>
          </a:prstGeom>
        </p:spPr>
        <p:txBody>
          <a:bodyPr spcFirstLastPara="1" wrap="square" lIns="91425" tIns="91425" rIns="91425" bIns="91425" anchor="t" anchorCtr="0">
            <a:noAutofit/>
          </a:bodyPr>
          <a:lstStyle/>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-de uso mas prolongado de 6 a 12 meses</a:t>
            </a:r>
            <a:r>
              <a:rPr lang="es-419" sz="1200">
                <a:highlight>
                  <a:srgbClr val="FFFFFF"/>
                </a:highlight>
                <a:latin typeface="Verdana"/>
                <a:ea typeface="Verdana"/>
                <a:cs typeface="Verdana"/>
                <a:sym typeface="Verdana"/>
              </a:rPr>
              <a:t> </a:t>
            </a:r>
            <a:endParaRPr sz="1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 su recambio es especializado</a:t>
            </a:r>
            <a:endParaRPr sz="2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-colocacion puede ser por Endoscopia y percutaneo PEG</a:t>
            </a:r>
            <a:endParaRPr sz="2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-colocacion bajo guia radioscopica</a:t>
            </a:r>
            <a:endParaRPr sz="2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-colocacion laparoscopica o laparotomica</a:t>
            </a:r>
            <a:endParaRPr sz="2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endParaRPr sz="2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endParaRPr sz="2200">
              <a:highlight>
                <a:srgbClr val="FFFFFF"/>
              </a:highlight>
              <a:latin typeface="Verdana"/>
              <a:ea typeface="Verdana"/>
              <a:cs typeface="Verdana"/>
              <a:sym typeface="Verdana"/>
            </a:endParaRPr>
          </a:p>
          <a:p>
            <a:pPr marL="0" marR="381000" lvl="0" indent="0" algn="l" rtl="0">
              <a:spcBef>
                <a:spcPts val="1000"/>
              </a:spcBef>
              <a:spcAft>
                <a:spcPts val="1000"/>
              </a:spcAft>
              <a:buClr>
                <a:schemeClr val="dk2"/>
              </a:buClr>
              <a:buSzPts val="1100"/>
              <a:buFont typeface="Arial"/>
              <a:buNone/>
            </a:pPr>
            <a:endParaRPr sz="2200">
              <a:highlight>
                <a:srgbClr val="FFFFFF"/>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
        <p:cNvGrpSpPr/>
        <p:nvPr/>
      </p:nvGrpSpPr>
      <p:grpSpPr>
        <a:xfrm>
          <a:off x="0" y="0"/>
          <a:ext cx="0" cy="0"/>
          <a:chOff x="0" y="0"/>
          <a:chExt cx="0" cy="0"/>
        </a:xfrm>
      </p:grpSpPr>
      <p:sp>
        <p:nvSpPr>
          <p:cNvPr id="307" name="Google Shape;307;p53"/>
          <p:cNvSpPr txBox="1">
            <a:spLocks noGrp="1"/>
          </p:cNvSpPr>
          <p:nvPr>
            <p:ph type="title"/>
          </p:nvPr>
        </p:nvSpPr>
        <p:spPr>
          <a:xfrm>
            <a:off x="2400250" y="575950"/>
            <a:ext cx="6321600" cy="10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PEG gastrostomía endoscópica percutánea</a:t>
            </a:r>
            <a:endParaRPr/>
          </a:p>
        </p:txBody>
      </p:sp>
      <p:sp>
        <p:nvSpPr>
          <p:cNvPr id="308" name="Google Shape;308;p53"/>
          <p:cNvSpPr txBox="1">
            <a:spLocks noGrp="1"/>
          </p:cNvSpPr>
          <p:nvPr>
            <p:ph type="body" idx="1"/>
          </p:nvPr>
        </p:nvSpPr>
        <p:spPr>
          <a:xfrm>
            <a:off x="2526400" y="1930425"/>
            <a:ext cx="6143700" cy="2707800"/>
          </a:xfrm>
          <a:prstGeom prst="rect">
            <a:avLst/>
          </a:prstGeom>
        </p:spPr>
        <p:txBody>
          <a:bodyPr spcFirstLastPara="1" wrap="square" lIns="91425" tIns="91425" rIns="91425" bIns="91425" anchor="t" anchorCtr="0">
            <a:noAutofit/>
          </a:bodyPr>
          <a:lstStyle/>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-metodo combinado con endoscopia digestiva alta mas percutaneo abdominal</a:t>
            </a:r>
            <a:r>
              <a:rPr lang="es-419" sz="1200">
                <a:highlight>
                  <a:srgbClr val="FFFFFF"/>
                </a:highlight>
                <a:latin typeface="Verdana"/>
                <a:ea typeface="Verdana"/>
                <a:cs typeface="Verdana"/>
                <a:sym typeface="Verdana"/>
              </a:rPr>
              <a:t> </a:t>
            </a:r>
            <a:endParaRPr sz="1200">
              <a:highlight>
                <a:srgbClr val="FFFFFF"/>
              </a:highlight>
              <a:latin typeface="Verdana"/>
              <a:ea typeface="Verdana"/>
              <a:cs typeface="Verdana"/>
              <a:sym typeface="Verdana"/>
            </a:endParaRPr>
          </a:p>
          <a:p>
            <a:pPr marL="0" marR="381000" lvl="0" indent="0" algn="l" rtl="0">
              <a:spcBef>
                <a:spcPts val="1000"/>
              </a:spcBef>
              <a:spcAft>
                <a:spcPts val="0"/>
              </a:spcAft>
              <a:buClr>
                <a:schemeClr val="dk2"/>
              </a:buClr>
              <a:buSzPts val="1100"/>
              <a:buFont typeface="Arial"/>
              <a:buNone/>
            </a:pPr>
            <a:r>
              <a:rPr lang="es-419" sz="2200">
                <a:highlight>
                  <a:srgbClr val="FFFFFF"/>
                </a:highlight>
                <a:latin typeface="Verdana"/>
                <a:ea typeface="Verdana"/>
                <a:cs typeface="Verdana"/>
                <a:sym typeface="Verdana"/>
              </a:rPr>
              <a:t>-se puede realizar con anestesia local o asistida bajo sedoanalgesia</a:t>
            </a:r>
            <a:endParaRPr sz="2200">
              <a:highlight>
                <a:srgbClr val="FFFFFF"/>
              </a:highlight>
              <a:latin typeface="Verdana"/>
              <a:ea typeface="Verdana"/>
              <a:cs typeface="Verdana"/>
              <a:sym typeface="Verdana"/>
            </a:endParaRPr>
          </a:p>
          <a:p>
            <a:pPr marL="0" marR="381000" lvl="0" indent="0" algn="l" rtl="0">
              <a:spcBef>
                <a:spcPts val="1000"/>
              </a:spcBef>
              <a:spcAft>
                <a:spcPts val="1000"/>
              </a:spcAft>
              <a:buClr>
                <a:schemeClr val="dk2"/>
              </a:buClr>
              <a:buSzPts val="1100"/>
              <a:buFont typeface="Arial"/>
              <a:buNone/>
            </a:pPr>
            <a:endParaRPr sz="2200">
              <a:highlight>
                <a:srgbClr val="FFFFFF"/>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sp>
        <p:nvSpPr>
          <p:cNvPr id="313" name="Google Shape;313;p54"/>
          <p:cNvSpPr txBox="1">
            <a:spLocks noGrp="1"/>
          </p:cNvSpPr>
          <p:nvPr>
            <p:ph type="title"/>
          </p:nvPr>
        </p:nvSpPr>
        <p:spPr>
          <a:xfrm>
            <a:off x="421400" y="346500"/>
            <a:ext cx="8176500" cy="10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PEG gastrostomía endoscópica percutánea</a:t>
            </a:r>
            <a:endParaRPr/>
          </a:p>
        </p:txBody>
      </p:sp>
      <p:sp>
        <p:nvSpPr>
          <p:cNvPr id="314" name="Google Shape;314;p54"/>
          <p:cNvSpPr txBox="1">
            <a:spLocks noGrp="1"/>
          </p:cNvSpPr>
          <p:nvPr>
            <p:ph type="body" idx="1"/>
          </p:nvPr>
        </p:nvSpPr>
        <p:spPr>
          <a:xfrm>
            <a:off x="2526400" y="4499572"/>
            <a:ext cx="6143700" cy="138652"/>
          </a:xfrm>
          <a:prstGeom prst="rect">
            <a:avLst/>
          </a:prstGeom>
        </p:spPr>
        <p:txBody>
          <a:bodyPr spcFirstLastPara="1" wrap="square" lIns="91425" tIns="91425" rIns="91425" bIns="91425" anchor="t" anchorCtr="0">
            <a:noAutofit/>
          </a:bodyPr>
          <a:lstStyle/>
          <a:p>
            <a:pPr marL="0" marR="381000" lvl="0" indent="0">
              <a:spcBef>
                <a:spcPts val="1000"/>
              </a:spcBef>
              <a:spcAft>
                <a:spcPts val="1000"/>
              </a:spcAft>
              <a:buSzPts val="1100"/>
              <a:buNone/>
            </a:pPr>
            <a:r>
              <a:rPr lang="en-US" sz="2200" dirty="0">
                <a:highlight>
                  <a:srgbClr val="FFFFFF"/>
                </a:highlight>
                <a:latin typeface="Verdana"/>
                <a:ea typeface="Verdana"/>
                <a:cs typeface="Verdana"/>
                <a:sym typeface="Verdana"/>
              </a:rPr>
              <a:t>https://youtu.be/PDtW7eB7o_s</a:t>
            </a:r>
            <a:endParaRPr sz="2200" dirty="0">
              <a:highlight>
                <a:srgbClr val="FFFFFF"/>
              </a:highlight>
              <a:latin typeface="Verdana"/>
              <a:ea typeface="Verdana"/>
              <a:cs typeface="Verdana"/>
              <a:sym typeface="Verdana"/>
            </a:endParaRPr>
          </a:p>
        </p:txBody>
      </p:sp>
      <p:pic>
        <p:nvPicPr>
          <p:cNvPr id="315" name="Google Shape;315;p54" descr="Colocación de tubo de alimentación enteral por gastrostomía endoscópica percutánea." title="GASTROSTOMÍA ENDOSCÓPICA PERCUTÁNEA">
            <a:hlinkClick r:id="rId3"/>
          </p:cNvPr>
          <p:cNvPicPr preferRelativeResize="0"/>
          <p:nvPr/>
        </p:nvPicPr>
        <p:blipFill>
          <a:blip r:embed="rId4">
            <a:alphaModFix/>
          </a:blip>
          <a:stretch>
            <a:fillRect/>
          </a:stretch>
        </p:blipFill>
        <p:spPr>
          <a:xfrm>
            <a:off x="1864625" y="1390200"/>
            <a:ext cx="4572000" cy="338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5"/>
          <p:cNvSpPr txBox="1">
            <a:spLocks noGrp="1"/>
          </p:cNvSpPr>
          <p:nvPr>
            <p:ph type="ctrTitle"/>
          </p:nvPr>
        </p:nvSpPr>
        <p:spPr>
          <a:xfrm>
            <a:off x="5831025" y="630225"/>
            <a:ext cx="2872200" cy="39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Gastrostomía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s-419" sz="2200"/>
              <a:t>por laparotomía</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s-419" sz="2200"/>
              <a:t>-luego de 3 a 6 meses se puede colocar el botón gástrico</a:t>
            </a:r>
            <a:endParaRPr sz="2200"/>
          </a:p>
        </p:txBody>
      </p:sp>
      <p:sp>
        <p:nvSpPr>
          <p:cNvPr id="321" name="Google Shape;321;p55"/>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322" name="Google Shape;322;p55"/>
          <p:cNvPicPr preferRelativeResize="0"/>
          <p:nvPr/>
        </p:nvPicPr>
        <p:blipFill>
          <a:blip r:embed="rId3">
            <a:alphaModFix/>
          </a:blip>
          <a:stretch>
            <a:fillRect/>
          </a:stretch>
        </p:blipFill>
        <p:spPr>
          <a:xfrm>
            <a:off x="625611" y="630225"/>
            <a:ext cx="2066925" cy="3671384"/>
          </a:xfrm>
          <a:prstGeom prst="rect">
            <a:avLst/>
          </a:prstGeom>
          <a:noFill/>
          <a:ln>
            <a:noFill/>
          </a:ln>
        </p:spPr>
      </p:pic>
      <p:pic>
        <p:nvPicPr>
          <p:cNvPr id="323" name="Google Shape;323;p55"/>
          <p:cNvPicPr preferRelativeResize="0"/>
          <p:nvPr/>
        </p:nvPicPr>
        <p:blipFill>
          <a:blip r:embed="rId4">
            <a:alphaModFix/>
          </a:blip>
          <a:stretch>
            <a:fillRect/>
          </a:stretch>
        </p:blipFill>
        <p:spPr>
          <a:xfrm>
            <a:off x="2967575" y="725525"/>
            <a:ext cx="2588399" cy="3451199"/>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a:t>PEG gastrostomia endoscópica percutánea</a:t>
            </a:r>
            <a:endParaRPr/>
          </a:p>
        </p:txBody>
      </p:sp>
      <p:sp>
        <p:nvSpPr>
          <p:cNvPr id="329" name="Google Shape;329;p56"/>
          <p:cNvSpPr txBox="1">
            <a:spLocks noGrp="1"/>
          </p:cNvSpPr>
          <p:nvPr>
            <p:ph type="body" idx="2"/>
          </p:nvPr>
        </p:nvSpPr>
        <p:spPr>
          <a:xfrm>
            <a:off x="2949175" y="87825"/>
            <a:ext cx="3489900" cy="1318200"/>
          </a:xfrm>
          <a:prstGeom prst="rect">
            <a:avLst/>
          </a:prstGeom>
        </p:spPr>
        <p:txBody>
          <a:bodyPr spcFirstLastPara="1" wrap="square" lIns="91425" tIns="91425" rIns="91425" bIns="91425" anchor="t" anchorCtr="0">
            <a:noAutofit/>
          </a:bodyPr>
          <a:lstStyle/>
          <a:p>
            <a:pPr marL="0" marR="381000" lvl="0" indent="0" algn="l" rtl="0">
              <a:spcBef>
                <a:spcPts val="1000"/>
              </a:spcBef>
              <a:spcAft>
                <a:spcPts val="0"/>
              </a:spcAft>
              <a:buClr>
                <a:schemeClr val="dk2"/>
              </a:buClr>
              <a:buSzPts val="1100"/>
              <a:buFont typeface="Arial"/>
              <a:buNone/>
            </a:pPr>
            <a:r>
              <a:rPr lang="es-419">
                <a:solidFill>
                  <a:srgbClr val="000000"/>
                </a:solidFill>
                <a:highlight>
                  <a:srgbClr val="FFFFFF"/>
                </a:highlight>
                <a:latin typeface="Verdana"/>
                <a:ea typeface="Verdana"/>
                <a:cs typeface="Verdana"/>
                <a:sym typeface="Verdana"/>
              </a:rPr>
              <a:t>-Botón gástrico con valvula antireflujo</a:t>
            </a:r>
            <a:endParaRPr>
              <a:solidFill>
                <a:srgbClr val="000000"/>
              </a:solidFill>
              <a:highlight>
                <a:srgbClr val="FFFFFF"/>
              </a:highlight>
              <a:latin typeface="Verdana"/>
              <a:ea typeface="Verdana"/>
              <a:cs typeface="Verdana"/>
              <a:sym typeface="Verdana"/>
            </a:endParaRPr>
          </a:p>
          <a:p>
            <a:pPr marL="0" marR="381000" lvl="0" indent="0" algn="l" rtl="0">
              <a:spcBef>
                <a:spcPts val="1000"/>
              </a:spcBef>
              <a:spcAft>
                <a:spcPts val="1000"/>
              </a:spcAft>
              <a:buClr>
                <a:schemeClr val="dk2"/>
              </a:buClr>
              <a:buSzPts val="1100"/>
              <a:buFont typeface="Arial"/>
              <a:buNone/>
            </a:pPr>
            <a:r>
              <a:rPr lang="es-419">
                <a:solidFill>
                  <a:srgbClr val="000000"/>
                </a:solidFill>
                <a:highlight>
                  <a:srgbClr val="FFFFFF"/>
                </a:highlight>
                <a:latin typeface="Verdana"/>
                <a:ea typeface="Verdana"/>
                <a:cs typeface="Verdana"/>
                <a:sym typeface="Verdana"/>
              </a:rPr>
              <a:t>-con balon y sin balon</a:t>
            </a:r>
            <a:endParaRPr>
              <a:solidFill>
                <a:srgbClr val="000000"/>
              </a:solidFill>
              <a:highlight>
                <a:srgbClr val="FFFFFF"/>
              </a:highlight>
              <a:latin typeface="Verdana"/>
              <a:ea typeface="Verdana"/>
              <a:cs typeface="Verdana"/>
              <a:sym typeface="Verdana"/>
            </a:endParaRPr>
          </a:p>
        </p:txBody>
      </p:sp>
      <p:sp>
        <p:nvSpPr>
          <p:cNvPr id="330" name="Google Shape;330;p56"/>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31" name="Google Shape;331;p56"/>
          <p:cNvPicPr preferRelativeResize="0"/>
          <p:nvPr/>
        </p:nvPicPr>
        <p:blipFill>
          <a:blip r:embed="rId3">
            <a:alphaModFix/>
          </a:blip>
          <a:stretch>
            <a:fillRect/>
          </a:stretch>
        </p:blipFill>
        <p:spPr>
          <a:xfrm>
            <a:off x="2695863" y="1825125"/>
            <a:ext cx="2286000" cy="3048000"/>
          </a:xfrm>
          <a:prstGeom prst="rect">
            <a:avLst/>
          </a:prstGeom>
          <a:noFill/>
          <a:ln>
            <a:noFill/>
          </a:ln>
        </p:spPr>
      </p:pic>
      <p:pic>
        <p:nvPicPr>
          <p:cNvPr id="332" name="Google Shape;332;p56"/>
          <p:cNvPicPr preferRelativeResize="0"/>
          <p:nvPr/>
        </p:nvPicPr>
        <p:blipFill>
          <a:blip r:embed="rId4">
            <a:alphaModFix/>
          </a:blip>
          <a:stretch>
            <a:fillRect/>
          </a:stretch>
        </p:blipFill>
        <p:spPr>
          <a:xfrm>
            <a:off x="265500" y="296325"/>
            <a:ext cx="2286000" cy="3048000"/>
          </a:xfrm>
          <a:prstGeom prst="rect">
            <a:avLst/>
          </a:prstGeom>
          <a:noFill/>
          <a:ln>
            <a:noFill/>
          </a:ln>
        </p:spPr>
      </p:pic>
      <p:pic>
        <p:nvPicPr>
          <p:cNvPr id="333" name="Google Shape;333;p56"/>
          <p:cNvPicPr preferRelativeResize="0"/>
          <p:nvPr/>
        </p:nvPicPr>
        <p:blipFill>
          <a:blip r:embed="rId5">
            <a:alphaModFix/>
          </a:blip>
          <a:stretch>
            <a:fillRect/>
          </a:stretch>
        </p:blipFill>
        <p:spPr>
          <a:xfrm>
            <a:off x="6858000" y="153775"/>
            <a:ext cx="2286000" cy="30480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7"/>
          <p:cNvSpPr txBox="1">
            <a:spLocks noGrp="1"/>
          </p:cNvSpPr>
          <p:nvPr>
            <p:ph type="ctrTitle"/>
          </p:nvPr>
        </p:nvSpPr>
        <p:spPr>
          <a:xfrm>
            <a:off x="3498100" y="630225"/>
            <a:ext cx="52050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-Una vez colocado el Botón gástrico se puede iniciar la alimentación con un catéter que se acopla al dispositivo</a:t>
            </a:r>
            <a:endParaRPr sz="2200"/>
          </a:p>
        </p:txBody>
      </p:sp>
      <p:sp>
        <p:nvSpPr>
          <p:cNvPr id="339" name="Google Shape;339;p57"/>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340" name="Google Shape;340;p57"/>
          <p:cNvPicPr preferRelativeResize="0"/>
          <p:nvPr/>
        </p:nvPicPr>
        <p:blipFill>
          <a:blip r:embed="rId3">
            <a:alphaModFix/>
          </a:blip>
          <a:stretch>
            <a:fillRect/>
          </a:stretch>
        </p:blipFill>
        <p:spPr>
          <a:xfrm>
            <a:off x="424787" y="274375"/>
            <a:ext cx="2859086" cy="3135299"/>
          </a:xfrm>
          <a:prstGeom prst="rect">
            <a:avLst/>
          </a:prstGeom>
          <a:noFill/>
          <a:ln>
            <a:noFill/>
          </a:ln>
        </p:spPr>
      </p:pic>
      <p:pic>
        <p:nvPicPr>
          <p:cNvPr id="341" name="Google Shape;341;p57"/>
          <p:cNvPicPr preferRelativeResize="0"/>
          <p:nvPr/>
        </p:nvPicPr>
        <p:blipFill>
          <a:blip r:embed="rId4">
            <a:alphaModFix/>
          </a:blip>
          <a:stretch>
            <a:fillRect/>
          </a:stretch>
        </p:blipFill>
        <p:spPr>
          <a:xfrm>
            <a:off x="6683825" y="1768899"/>
            <a:ext cx="2385326" cy="3374602"/>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8"/>
          <p:cNvSpPr txBox="1">
            <a:spLocks noGrp="1"/>
          </p:cNvSpPr>
          <p:nvPr>
            <p:ph type="ctrTitle"/>
          </p:nvPr>
        </p:nvSpPr>
        <p:spPr>
          <a:xfrm>
            <a:off x="3860875" y="630225"/>
            <a:ext cx="48423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Complicaciones:</a:t>
            </a:r>
            <a:endParaRPr sz="2200"/>
          </a:p>
          <a:p>
            <a:pPr marL="0" lvl="0" indent="0" algn="l" rtl="0">
              <a:spcBef>
                <a:spcPts val="0"/>
              </a:spcBef>
              <a:spcAft>
                <a:spcPts val="0"/>
              </a:spcAft>
              <a:buNone/>
            </a:pPr>
            <a:r>
              <a:rPr lang="es-419" sz="2200"/>
              <a:t>-erosión</a:t>
            </a:r>
            <a:endParaRPr sz="2200"/>
          </a:p>
          <a:p>
            <a:pPr marL="0" lvl="0" indent="0" algn="l" rtl="0">
              <a:spcBef>
                <a:spcPts val="0"/>
              </a:spcBef>
              <a:spcAft>
                <a:spcPts val="0"/>
              </a:spcAft>
              <a:buNone/>
            </a:pPr>
            <a:r>
              <a:rPr lang="es-419" sz="2200"/>
              <a:t>-migración o extracción por arrancamiento</a:t>
            </a:r>
            <a:endParaRPr sz="2200"/>
          </a:p>
        </p:txBody>
      </p:sp>
      <p:sp>
        <p:nvSpPr>
          <p:cNvPr id="347" name="Google Shape;347;p58"/>
          <p:cNvSpPr txBox="1">
            <a:spLocks noGrp="1"/>
          </p:cNvSpPr>
          <p:nvPr>
            <p:ph type="subTitle" idx="1"/>
          </p:nvPr>
        </p:nvSpPr>
        <p:spPr>
          <a:xfrm>
            <a:off x="3640625" y="3238450"/>
            <a:ext cx="2455200" cy="17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Inmediatamente se reemplaza por una sonda Foley para evitar el cierre del trayecto fistuloso</a:t>
            </a:r>
            <a:endParaRPr/>
          </a:p>
        </p:txBody>
      </p:sp>
      <p:pic>
        <p:nvPicPr>
          <p:cNvPr id="348" name="Google Shape;348;p58"/>
          <p:cNvPicPr preferRelativeResize="0"/>
          <p:nvPr/>
        </p:nvPicPr>
        <p:blipFill>
          <a:blip r:embed="rId3">
            <a:alphaModFix/>
          </a:blip>
          <a:stretch>
            <a:fillRect/>
          </a:stretch>
        </p:blipFill>
        <p:spPr>
          <a:xfrm>
            <a:off x="618800" y="1038775"/>
            <a:ext cx="2762675" cy="3065950"/>
          </a:xfrm>
          <a:prstGeom prst="rect">
            <a:avLst/>
          </a:prstGeom>
          <a:noFill/>
          <a:ln>
            <a:noFill/>
          </a:ln>
        </p:spPr>
      </p:pic>
      <p:pic>
        <p:nvPicPr>
          <p:cNvPr id="349" name="Google Shape;349;p58"/>
          <p:cNvPicPr preferRelativeResize="0"/>
          <p:nvPr/>
        </p:nvPicPr>
        <p:blipFill>
          <a:blip r:embed="rId4">
            <a:alphaModFix/>
          </a:blip>
          <a:stretch>
            <a:fillRect/>
          </a:stretch>
        </p:blipFill>
        <p:spPr>
          <a:xfrm>
            <a:off x="6400187" y="1909050"/>
            <a:ext cx="2665774" cy="3234449"/>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9"/>
          <p:cNvSpPr txBox="1">
            <a:spLocks noGrp="1"/>
          </p:cNvSpPr>
          <p:nvPr>
            <p:ph type="ctrTitle"/>
          </p:nvPr>
        </p:nvSpPr>
        <p:spPr>
          <a:xfrm>
            <a:off x="1953950" y="472200"/>
            <a:ext cx="6749400" cy="5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a:t>Recambio de botón gástrico sin balón</a:t>
            </a:r>
            <a:endParaRPr sz="2200"/>
          </a:p>
        </p:txBody>
      </p:sp>
      <p:pic>
        <p:nvPicPr>
          <p:cNvPr id="355" name="Google Shape;355;p59" title="alex2018 052.mp4">
            <a:hlinkClick r:id="rId3"/>
          </p:cNvPr>
          <p:cNvPicPr preferRelativeResize="0"/>
          <p:nvPr/>
        </p:nvPicPr>
        <p:blipFill>
          <a:blip r:embed="rId4">
            <a:alphaModFix/>
          </a:blip>
          <a:stretch>
            <a:fillRect/>
          </a:stretch>
        </p:blipFill>
        <p:spPr>
          <a:xfrm>
            <a:off x="2286000" y="1155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0"/>
          <p:cNvSpPr txBox="1">
            <a:spLocks noGrp="1"/>
          </p:cNvSpPr>
          <p:nvPr>
            <p:ph type="title" idx="4294967295"/>
          </p:nvPr>
        </p:nvSpPr>
        <p:spPr>
          <a:xfrm>
            <a:off x="1973400" y="370875"/>
            <a:ext cx="5197200" cy="649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r>
              <a:rPr lang="es-419" sz="2200">
                <a:latin typeface="Lato"/>
                <a:ea typeface="Lato"/>
                <a:cs typeface="Lato"/>
                <a:sym typeface="Lato"/>
              </a:rPr>
              <a:t>Recambio de Botón Gástrico con Balón</a:t>
            </a:r>
            <a:endParaRPr sz="2200">
              <a:latin typeface="Lato"/>
              <a:ea typeface="Lato"/>
              <a:cs typeface="Lato"/>
              <a:sym typeface="Lato"/>
            </a:endParaRPr>
          </a:p>
        </p:txBody>
      </p:sp>
      <p:pic>
        <p:nvPicPr>
          <p:cNvPr id="361" name="Google Shape;361;p60" title="alex2018 181.mp4">
            <a:hlinkClick r:id="rId3"/>
          </p:cNvPr>
          <p:cNvPicPr preferRelativeResize="0"/>
          <p:nvPr/>
        </p:nvPicPr>
        <p:blipFill>
          <a:blip r:embed="rId4">
            <a:alphaModFix/>
          </a:blip>
          <a:stretch>
            <a:fillRect/>
          </a:stretch>
        </p:blipFill>
        <p:spPr>
          <a:xfrm>
            <a:off x="2319600" y="1020063"/>
            <a:ext cx="4504800" cy="3779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3600">
                <a:solidFill>
                  <a:schemeClr val="dk1"/>
                </a:solidFill>
              </a:rPr>
              <a:t>Vende tu idea</a:t>
            </a:r>
            <a:endParaRPr sz="2400"/>
          </a:p>
        </p:txBody>
      </p:sp>
      <p:sp>
        <p:nvSpPr>
          <p:cNvPr id="367" name="Google Shape;367;p61"/>
          <p:cNvSpPr txBox="1">
            <a:spLocks noGrp="1"/>
          </p:cNvSpPr>
          <p:nvPr>
            <p:ph type="title" idx="4294967295"/>
          </p:nvPr>
        </p:nvSpPr>
        <p:spPr>
          <a:xfrm>
            <a:off x="2705250" y="1437050"/>
            <a:ext cx="5197200" cy="306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endParaRPr sz="1700">
              <a:latin typeface="Lato"/>
              <a:ea typeface="Lato"/>
              <a:cs typeface="Lato"/>
              <a:sym typeface="Lato"/>
            </a:endParaRPr>
          </a:p>
        </p:txBody>
      </p:sp>
      <p:sp>
        <p:nvSpPr>
          <p:cNvPr id="368" name="Google Shape;368;p61"/>
          <p:cNvSpPr txBox="1">
            <a:spLocks noGrp="1"/>
          </p:cNvSpPr>
          <p:nvPr>
            <p:ph type="subTitle" idx="1"/>
          </p:nvPr>
        </p:nvSpPr>
        <p:spPr>
          <a:xfrm>
            <a:off x="2705250" y="517225"/>
            <a:ext cx="5700600" cy="64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2200"/>
              <a:t>Acople de catéter de alimentación</a:t>
            </a:r>
            <a:endParaRPr sz="2200"/>
          </a:p>
        </p:txBody>
      </p:sp>
      <p:pic>
        <p:nvPicPr>
          <p:cNvPr id="369" name="Google Shape;369;p61" title="alex2018 184.mp4">
            <a:hlinkClick r:id="rId3"/>
          </p:cNvPr>
          <p:cNvPicPr preferRelativeResize="0"/>
          <p:nvPr/>
        </p:nvPicPr>
        <p:blipFill>
          <a:blip r:embed="rId4">
            <a:alphaModFix/>
          </a:blip>
          <a:stretch>
            <a:fillRect/>
          </a:stretch>
        </p:blipFill>
        <p:spPr>
          <a:xfrm>
            <a:off x="2787975" y="1555625"/>
            <a:ext cx="4295126" cy="314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510225" y="416250"/>
            <a:ext cx="8296800" cy="445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a:t> </a:t>
            </a:r>
            <a:r>
              <a:rPr lang="es-419" sz="2000" u="sng"/>
              <a:t>La pérdida de menos del 10 %</a:t>
            </a:r>
            <a:r>
              <a:rPr lang="es-419" sz="2000"/>
              <a:t> del peso corporal habitualmente no afecta las funciones fisiológicas ni cambia el pronóstico de la enfermedad de base.</a:t>
            </a:r>
            <a:endParaRPr sz="2000"/>
          </a:p>
          <a:p>
            <a:pPr marL="0" lvl="0" indent="0" algn="ctr" rtl="0">
              <a:spcBef>
                <a:spcPts val="0"/>
              </a:spcBef>
              <a:spcAft>
                <a:spcPts val="0"/>
              </a:spcAft>
              <a:buNone/>
            </a:pPr>
            <a:r>
              <a:rPr lang="es-419" sz="2000"/>
              <a:t> </a:t>
            </a:r>
            <a:r>
              <a:rPr lang="es-419" sz="2000" u="sng"/>
              <a:t>las pérdidas mayores del 20 %</a:t>
            </a:r>
            <a:r>
              <a:rPr lang="es-419" sz="2000"/>
              <a:t> suelen causar una DCP clínicamente significativa  y se asocia con un aumento de la morbimortalidad de la enfermedad de base</a:t>
            </a:r>
            <a:endParaRPr sz="20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2"/>
          <p:cNvSpPr txBox="1">
            <a:spLocks noGrp="1"/>
          </p:cNvSpPr>
          <p:nvPr>
            <p:ph type="ctrTitle"/>
          </p:nvPr>
        </p:nvSpPr>
        <p:spPr>
          <a:xfrm>
            <a:off x="1797025" y="1966375"/>
            <a:ext cx="6331500" cy="9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3600">
                <a:solidFill>
                  <a:schemeClr val="dk1"/>
                </a:solidFill>
              </a:rPr>
              <a:t>Vende tu idea</a:t>
            </a:r>
            <a:endParaRPr sz="2400"/>
          </a:p>
        </p:txBody>
      </p:sp>
      <p:sp>
        <p:nvSpPr>
          <p:cNvPr id="375" name="Google Shape;375;p62"/>
          <p:cNvSpPr txBox="1">
            <a:spLocks noGrp="1"/>
          </p:cNvSpPr>
          <p:nvPr>
            <p:ph type="title" idx="4294967295"/>
          </p:nvPr>
        </p:nvSpPr>
        <p:spPr>
          <a:xfrm>
            <a:off x="1973400" y="1393925"/>
            <a:ext cx="5197200" cy="306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endParaRPr sz="1700">
              <a:latin typeface="Lato"/>
              <a:ea typeface="Lato"/>
              <a:cs typeface="Lato"/>
              <a:sym typeface="Lato"/>
            </a:endParaRPr>
          </a:p>
        </p:txBody>
      </p:sp>
      <p:sp>
        <p:nvSpPr>
          <p:cNvPr id="376" name="Google Shape;376;p62"/>
          <p:cNvSpPr txBox="1">
            <a:spLocks noGrp="1"/>
          </p:cNvSpPr>
          <p:nvPr>
            <p:ph type="subTitle" idx="1"/>
          </p:nvPr>
        </p:nvSpPr>
        <p:spPr>
          <a:xfrm>
            <a:off x="1901800" y="537400"/>
            <a:ext cx="6331500" cy="45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377" name="Google Shape;377;p62"/>
          <p:cNvPicPr preferRelativeResize="0"/>
          <p:nvPr/>
        </p:nvPicPr>
        <p:blipFill>
          <a:blip r:embed="rId3">
            <a:alphaModFix/>
          </a:blip>
          <a:stretch>
            <a:fillRect/>
          </a:stretch>
        </p:blipFill>
        <p:spPr>
          <a:xfrm>
            <a:off x="-2328837" y="537395"/>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3"/>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3600">
                <a:solidFill>
                  <a:schemeClr val="dk1"/>
                </a:solidFill>
              </a:rPr>
              <a:t>Vende tu idea</a:t>
            </a:r>
            <a:endParaRPr sz="2400"/>
          </a:p>
        </p:txBody>
      </p:sp>
      <p:sp>
        <p:nvSpPr>
          <p:cNvPr id="383" name="Google Shape;383;p63"/>
          <p:cNvSpPr txBox="1">
            <a:spLocks noGrp="1"/>
          </p:cNvSpPr>
          <p:nvPr>
            <p:ph type="title" idx="4294967295"/>
          </p:nvPr>
        </p:nvSpPr>
        <p:spPr>
          <a:xfrm>
            <a:off x="2719625" y="1436700"/>
            <a:ext cx="5197200" cy="306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endParaRPr sz="1700">
              <a:latin typeface="Lato"/>
              <a:ea typeface="Lato"/>
              <a:cs typeface="Lato"/>
              <a:sym typeface="Lato"/>
            </a:endParaRPr>
          </a:p>
        </p:txBody>
      </p:sp>
      <p:pic>
        <p:nvPicPr>
          <p:cNvPr id="384" name="Google Shape;384;p63"/>
          <p:cNvPicPr preferRelativeResize="0"/>
          <p:nvPr/>
        </p:nvPicPr>
        <p:blipFill>
          <a:blip r:embed="rId3">
            <a:alphaModFix/>
          </a:blip>
          <a:stretch>
            <a:fillRect/>
          </a:stretch>
        </p:blipFill>
        <p:spPr>
          <a:xfrm>
            <a:off x="3376650" y="630225"/>
            <a:ext cx="2066926" cy="3674534"/>
          </a:xfrm>
          <a:prstGeom prst="rect">
            <a:avLst/>
          </a:prstGeom>
          <a:noFill/>
          <a:ln>
            <a:noFill/>
          </a:ln>
        </p:spPr>
      </p:pic>
      <p:pic>
        <p:nvPicPr>
          <p:cNvPr id="385" name="Google Shape;385;p63"/>
          <p:cNvPicPr preferRelativeResize="0"/>
          <p:nvPr/>
        </p:nvPicPr>
        <p:blipFill rotWithShape="1">
          <a:blip r:embed="rId4">
            <a:alphaModFix/>
          </a:blip>
          <a:srcRect b="9214"/>
          <a:stretch/>
        </p:blipFill>
        <p:spPr>
          <a:xfrm>
            <a:off x="186775" y="42925"/>
            <a:ext cx="2893199" cy="4669376"/>
          </a:xfrm>
          <a:prstGeom prst="rect">
            <a:avLst/>
          </a:prstGeom>
          <a:noFill/>
          <a:ln>
            <a:noFill/>
          </a:ln>
        </p:spPr>
      </p:pic>
      <p:pic>
        <p:nvPicPr>
          <p:cNvPr id="386" name="Google Shape;386;p63"/>
          <p:cNvPicPr preferRelativeResize="0"/>
          <p:nvPr/>
        </p:nvPicPr>
        <p:blipFill rotWithShape="1">
          <a:blip r:embed="rId5">
            <a:alphaModFix/>
          </a:blip>
          <a:srcRect b="3072"/>
          <a:stretch/>
        </p:blipFill>
        <p:spPr>
          <a:xfrm>
            <a:off x="5898300" y="79025"/>
            <a:ext cx="2893199" cy="498545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4"/>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3600">
                <a:solidFill>
                  <a:schemeClr val="dk1"/>
                </a:solidFill>
              </a:rPr>
              <a:t>Vende tu idea</a:t>
            </a:r>
            <a:endParaRPr sz="2400"/>
          </a:p>
        </p:txBody>
      </p:sp>
      <p:sp>
        <p:nvSpPr>
          <p:cNvPr id="392" name="Google Shape;392;p64"/>
          <p:cNvSpPr txBox="1">
            <a:spLocks noGrp="1"/>
          </p:cNvSpPr>
          <p:nvPr>
            <p:ph type="title" idx="4294967295"/>
          </p:nvPr>
        </p:nvSpPr>
        <p:spPr>
          <a:xfrm>
            <a:off x="1973400" y="1695650"/>
            <a:ext cx="5197200" cy="306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Arial"/>
              <a:buNone/>
            </a:pPr>
            <a:endParaRPr sz="1700">
              <a:latin typeface="Lato"/>
              <a:ea typeface="Lato"/>
              <a:cs typeface="Lato"/>
              <a:sym typeface="Lato"/>
            </a:endParaRPr>
          </a:p>
        </p:txBody>
      </p:sp>
      <p:pic>
        <p:nvPicPr>
          <p:cNvPr id="393" name="Google Shape;393;p64"/>
          <p:cNvPicPr preferRelativeResize="0"/>
          <p:nvPr/>
        </p:nvPicPr>
        <p:blipFill>
          <a:blip r:embed="rId3">
            <a:alphaModFix/>
          </a:blip>
          <a:stretch>
            <a:fillRect/>
          </a:stretch>
        </p:blipFill>
        <p:spPr>
          <a:xfrm>
            <a:off x="3275138" y="956975"/>
            <a:ext cx="1668600" cy="2966400"/>
          </a:xfrm>
          <a:prstGeom prst="rect">
            <a:avLst/>
          </a:prstGeom>
          <a:noFill/>
          <a:ln>
            <a:noFill/>
          </a:ln>
        </p:spPr>
      </p:pic>
      <p:pic>
        <p:nvPicPr>
          <p:cNvPr id="394" name="Google Shape;394;p64"/>
          <p:cNvPicPr preferRelativeResize="0"/>
          <p:nvPr/>
        </p:nvPicPr>
        <p:blipFill>
          <a:blip r:embed="rId4">
            <a:alphaModFix/>
          </a:blip>
          <a:stretch>
            <a:fillRect/>
          </a:stretch>
        </p:blipFill>
        <p:spPr>
          <a:xfrm>
            <a:off x="93891" y="0"/>
            <a:ext cx="2893219" cy="5143501"/>
          </a:xfrm>
          <a:prstGeom prst="rect">
            <a:avLst/>
          </a:prstGeom>
          <a:noFill/>
          <a:ln>
            <a:noFill/>
          </a:ln>
        </p:spPr>
      </p:pic>
      <p:pic>
        <p:nvPicPr>
          <p:cNvPr id="395" name="Google Shape;395;p64"/>
          <p:cNvPicPr preferRelativeResize="0"/>
          <p:nvPr/>
        </p:nvPicPr>
        <p:blipFill rotWithShape="1">
          <a:blip r:embed="rId5">
            <a:alphaModFix/>
          </a:blip>
          <a:srcRect t="-12930"/>
          <a:stretch/>
        </p:blipFill>
        <p:spPr>
          <a:xfrm>
            <a:off x="5910591" y="-229900"/>
            <a:ext cx="2893219" cy="5143501"/>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5"/>
          <p:cNvSpPr txBox="1">
            <a:spLocks noGrp="1"/>
          </p:cNvSpPr>
          <p:nvPr>
            <p:ph type="ctrTitle"/>
          </p:nvPr>
        </p:nvSpPr>
        <p:spPr>
          <a:xfrm>
            <a:off x="3394450" y="630225"/>
            <a:ext cx="5657100" cy="398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200">
                <a:solidFill>
                  <a:srgbClr val="000000"/>
                </a:solidFill>
              </a:rPr>
              <a:t> </a:t>
            </a:r>
            <a:r>
              <a:rPr lang="es-419" sz="1500" b="0">
                <a:solidFill>
                  <a:srgbClr val="45525E"/>
                </a:solidFill>
                <a:highlight>
                  <a:srgbClr val="FFFFFF"/>
                </a:highlight>
                <a:latin typeface="Verdana"/>
                <a:ea typeface="Verdana"/>
                <a:cs typeface="Verdana"/>
                <a:sym typeface="Verdana"/>
              </a:rPr>
              <a:t>Para pacientes críticos y/o con deterioro de la digesto-absorción:</a:t>
            </a:r>
            <a:endParaRPr sz="1500" b="0">
              <a:solidFill>
                <a:srgbClr val="45525E"/>
              </a:solidFill>
              <a:highlight>
                <a:srgbClr val="FFFFFF"/>
              </a:highlight>
              <a:latin typeface="Verdana"/>
              <a:ea typeface="Verdana"/>
              <a:cs typeface="Verdana"/>
              <a:sym typeface="Verdana"/>
            </a:endParaRPr>
          </a:p>
          <a:p>
            <a:pPr marL="0" lvl="0" indent="0" algn="l" rtl="0">
              <a:spcBef>
                <a:spcPts val="0"/>
              </a:spcBef>
              <a:spcAft>
                <a:spcPts val="0"/>
              </a:spcAft>
              <a:buClr>
                <a:schemeClr val="dk2"/>
              </a:buClr>
              <a:buSzPts val="1100"/>
              <a:buFont typeface="Arial"/>
              <a:buNone/>
            </a:pP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Pacientes en cuidados intensivos.</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Insuficiencia pancreática.</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Enteritis inducida por quimio/radioterapia.</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Enfermedad intestinal inflamatoria crónica.</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Síndrome de intestino corto.</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Después de Nutrición parenteral prolongada (transición de Nutrición Parenteral a Nutrición enteral).</a:t>
            </a:r>
            <a:endParaRPr sz="1500" b="0">
              <a:solidFill>
                <a:srgbClr val="45525E"/>
              </a:solidFill>
              <a:highlight>
                <a:srgbClr val="FFFFFF"/>
              </a:highlight>
              <a:latin typeface="Verdana"/>
              <a:ea typeface="Verdana"/>
              <a:cs typeface="Verdana"/>
              <a:sym typeface="Verdana"/>
            </a:endParaRPr>
          </a:p>
          <a:p>
            <a:pPr marL="0" lvl="0" indent="0" algn="l" rtl="0">
              <a:spcBef>
                <a:spcPts val="0"/>
              </a:spcBef>
              <a:spcAft>
                <a:spcPts val="0"/>
              </a:spcAft>
              <a:buClr>
                <a:schemeClr val="dk2"/>
              </a:buClr>
              <a:buSzPts val="1100"/>
              <a:buFont typeface="Arial"/>
              <a:buNone/>
            </a:pPr>
            <a:endParaRPr sz="2200">
              <a:solidFill>
                <a:srgbClr val="000000"/>
              </a:solidFill>
            </a:endParaRPr>
          </a:p>
        </p:txBody>
      </p:sp>
      <p:pic>
        <p:nvPicPr>
          <p:cNvPr id="401" name="Google Shape;401;p65"/>
          <p:cNvPicPr preferRelativeResize="0"/>
          <p:nvPr/>
        </p:nvPicPr>
        <p:blipFill rotWithShape="1">
          <a:blip r:embed="rId3">
            <a:alphaModFix/>
          </a:blip>
          <a:srcRect t="14207"/>
          <a:stretch/>
        </p:blipFill>
        <p:spPr>
          <a:xfrm>
            <a:off x="100300" y="533450"/>
            <a:ext cx="2893199" cy="4412701"/>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6"/>
          <p:cNvSpPr txBox="1">
            <a:spLocks noGrp="1"/>
          </p:cNvSpPr>
          <p:nvPr>
            <p:ph type="ctrTitle"/>
          </p:nvPr>
        </p:nvSpPr>
        <p:spPr>
          <a:xfrm>
            <a:off x="3407400" y="630225"/>
            <a:ext cx="5295900" cy="329550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Pacientes desnutridos o en riesgo nutricional, que no cubran los requerimientos a través de la ingesta oral.</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Pacientes con pérdida del apetito o negativismo a la ingesta.</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Pacientes con trastornos de masticación y/o deglución.</a:t>
            </a:r>
            <a:endParaRPr sz="1500" b="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0"/>
              </a:spcBef>
              <a:spcAft>
                <a:spcPts val="0"/>
              </a:spcAft>
              <a:buClr>
                <a:srgbClr val="45525E"/>
              </a:buClr>
              <a:buSzPts val="1500"/>
              <a:buFont typeface="Verdana"/>
              <a:buChar char="●"/>
            </a:pPr>
            <a:r>
              <a:rPr lang="es-419" sz="1500" b="0">
                <a:solidFill>
                  <a:srgbClr val="45525E"/>
                </a:solidFill>
                <a:highlight>
                  <a:srgbClr val="FFFFFF"/>
                </a:highlight>
                <a:latin typeface="Verdana"/>
                <a:ea typeface="Verdana"/>
                <a:cs typeface="Verdana"/>
                <a:sym typeface="Verdana"/>
              </a:rPr>
              <a:t>Pacientes con enfermedades neurológicas.</a:t>
            </a:r>
            <a:endParaRPr sz="1500" b="0">
              <a:solidFill>
                <a:srgbClr val="45525E"/>
              </a:solidFill>
              <a:highlight>
                <a:srgbClr val="FFFFFF"/>
              </a:highlight>
              <a:latin typeface="Verdana"/>
              <a:ea typeface="Verdana"/>
              <a:cs typeface="Verdana"/>
              <a:sym typeface="Verdana"/>
            </a:endParaRPr>
          </a:p>
          <a:p>
            <a:pPr marL="0" lvl="0" indent="0" algn="l" rtl="0">
              <a:spcBef>
                <a:spcPts val="0"/>
              </a:spcBef>
              <a:spcAft>
                <a:spcPts val="0"/>
              </a:spcAft>
              <a:buNone/>
            </a:pPr>
            <a:endParaRPr sz="2200"/>
          </a:p>
        </p:txBody>
      </p:sp>
      <p:sp>
        <p:nvSpPr>
          <p:cNvPr id="407" name="Google Shape;407;p66"/>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408" name="Google Shape;408;p66"/>
          <p:cNvPicPr preferRelativeResize="0"/>
          <p:nvPr/>
        </p:nvPicPr>
        <p:blipFill rotWithShape="1">
          <a:blip r:embed="rId3">
            <a:alphaModFix/>
          </a:blip>
          <a:srcRect t="12846"/>
          <a:stretch/>
        </p:blipFill>
        <p:spPr>
          <a:xfrm>
            <a:off x="194475" y="229875"/>
            <a:ext cx="2893199" cy="4482602"/>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2"/>
        <p:cNvGrpSpPr/>
        <p:nvPr/>
      </p:nvGrpSpPr>
      <p:grpSpPr>
        <a:xfrm>
          <a:off x="0" y="0"/>
          <a:ext cx="0" cy="0"/>
          <a:chOff x="0" y="0"/>
          <a:chExt cx="0" cy="0"/>
        </a:xfrm>
      </p:grpSpPr>
      <p:pic>
        <p:nvPicPr>
          <p:cNvPr id="413" name="Google Shape;413;p67"/>
          <p:cNvPicPr preferRelativeResize="0"/>
          <p:nvPr/>
        </p:nvPicPr>
        <p:blipFill rotWithShape="1">
          <a:blip r:embed="rId3">
            <a:alphaModFix/>
          </a:blip>
          <a:srcRect l="45046" r="12194"/>
          <a:stretch/>
        </p:blipFill>
        <p:spPr>
          <a:xfrm>
            <a:off x="4262525" y="247250"/>
            <a:ext cx="4029274" cy="3721425"/>
          </a:xfrm>
          <a:prstGeom prst="rect">
            <a:avLst/>
          </a:prstGeom>
          <a:noFill/>
          <a:ln>
            <a:noFill/>
          </a:ln>
        </p:spPr>
      </p:pic>
      <p:sp>
        <p:nvSpPr>
          <p:cNvPr id="414" name="Google Shape;414;p67"/>
          <p:cNvSpPr txBox="1"/>
          <p:nvPr/>
        </p:nvSpPr>
        <p:spPr>
          <a:xfrm>
            <a:off x="3886775" y="3899725"/>
            <a:ext cx="5117700" cy="1073700"/>
          </a:xfrm>
          <a:prstGeom prst="rect">
            <a:avLst/>
          </a:prstGeom>
          <a:noFill/>
          <a:ln>
            <a:noFill/>
          </a:ln>
        </p:spPr>
        <p:txBody>
          <a:bodyPr spcFirstLastPara="1" wrap="square" lIns="91425" tIns="91425" rIns="91425" bIns="91425" anchor="t" anchorCtr="0">
            <a:spAutoFit/>
          </a:bodyPr>
          <a:lstStyle/>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Normocalórico (1.0 kcal/ml). Alto aporte de proteínas</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Rica en glutamina (15 g/DDR*)-Rica en arginina (10 g/DDR*)</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Con aporte de ácidos garsos ω-3 del aceite de pescado (ω-3/ω-6 = 1:2) Rica en triglicéridos de cadena media</a:t>
            </a:r>
            <a:endParaRPr sz="1050">
              <a:solidFill>
                <a:srgbClr val="45525E"/>
              </a:solidFill>
              <a:highlight>
                <a:srgbClr val="FFFFFF"/>
              </a:highlight>
              <a:latin typeface="Verdana"/>
              <a:ea typeface="Verdana"/>
              <a:cs typeface="Verdana"/>
              <a:sym typeface="Verdana"/>
            </a:endParaRPr>
          </a:p>
        </p:txBody>
      </p:sp>
      <p:sp>
        <p:nvSpPr>
          <p:cNvPr id="415" name="Google Shape;415;p67"/>
          <p:cNvSpPr txBox="1"/>
          <p:nvPr/>
        </p:nvSpPr>
        <p:spPr>
          <a:xfrm>
            <a:off x="116600" y="681150"/>
            <a:ext cx="3692400" cy="3391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s-419" sz="1500">
                <a:solidFill>
                  <a:srgbClr val="45525E"/>
                </a:solidFill>
                <a:highlight>
                  <a:srgbClr val="FFFFFF"/>
                </a:highlight>
                <a:latin typeface="Verdana"/>
                <a:ea typeface="Verdana"/>
                <a:cs typeface="Verdana"/>
                <a:sym typeface="Verdana"/>
              </a:rPr>
              <a:t>Reconvan, es una fórmula enteral, lista para administrar para pacientes críticos con mayor riesgo de infección (Post-operatorios, Post- traumáticos: especialmente quemados, severamente desnutridos).</a:t>
            </a:r>
            <a:endParaRPr sz="1500">
              <a:solidFill>
                <a:srgbClr val="45525E"/>
              </a:solidFill>
              <a:highlight>
                <a:srgbClr val="FFFFFF"/>
              </a:highlight>
              <a:latin typeface="Verdana"/>
              <a:ea typeface="Verdana"/>
              <a:cs typeface="Verdana"/>
              <a:sym typeface="Verdana"/>
            </a:endParaRPr>
          </a:p>
          <a:p>
            <a:pPr marL="457200" lvl="0" indent="-323850" algn="l" rtl="0">
              <a:lnSpc>
                <a:spcPct val="150000"/>
              </a:lnSpc>
              <a:spcBef>
                <a:spcPts val="1600"/>
              </a:spcBef>
              <a:spcAft>
                <a:spcPts val="0"/>
              </a:spcAft>
              <a:buClr>
                <a:srgbClr val="45525E"/>
              </a:buClr>
              <a:buSzPts val="1500"/>
              <a:buFont typeface="Verdana"/>
              <a:buChar char="●"/>
            </a:pPr>
            <a:r>
              <a:rPr lang="es-419" sz="1500">
                <a:solidFill>
                  <a:srgbClr val="45525E"/>
                </a:solidFill>
                <a:highlight>
                  <a:srgbClr val="FFFFFF"/>
                </a:highlight>
                <a:latin typeface="Verdana"/>
                <a:ea typeface="Verdana"/>
                <a:cs typeface="Verdana"/>
                <a:sym typeface="Verdana"/>
              </a:rPr>
              <a:t>No está indicado en pacientes con sepsis.</a:t>
            </a:r>
            <a:endParaRPr sz="1500">
              <a:solidFill>
                <a:srgbClr val="45525E"/>
              </a:solidFill>
              <a:highlight>
                <a:srgbClr val="FFFFFF"/>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9"/>
        <p:cNvGrpSpPr/>
        <p:nvPr/>
      </p:nvGrpSpPr>
      <p:grpSpPr>
        <a:xfrm>
          <a:off x="0" y="0"/>
          <a:ext cx="0" cy="0"/>
          <a:chOff x="0" y="0"/>
          <a:chExt cx="0" cy="0"/>
        </a:xfrm>
      </p:grpSpPr>
      <p:sp>
        <p:nvSpPr>
          <p:cNvPr id="420" name="Google Shape;420;p68"/>
          <p:cNvSpPr txBox="1"/>
          <p:nvPr/>
        </p:nvSpPr>
        <p:spPr>
          <a:xfrm>
            <a:off x="3886775" y="3899725"/>
            <a:ext cx="5117700" cy="346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1050">
              <a:solidFill>
                <a:srgbClr val="45525E"/>
              </a:solidFill>
              <a:highlight>
                <a:srgbClr val="FFFFFF"/>
              </a:highlight>
              <a:latin typeface="Verdana"/>
              <a:ea typeface="Verdana"/>
              <a:cs typeface="Verdana"/>
              <a:sym typeface="Verdana"/>
            </a:endParaRPr>
          </a:p>
        </p:txBody>
      </p:sp>
      <p:pic>
        <p:nvPicPr>
          <p:cNvPr id="421" name="Google Shape;421;p68"/>
          <p:cNvPicPr preferRelativeResize="0"/>
          <p:nvPr/>
        </p:nvPicPr>
        <p:blipFill>
          <a:blip r:embed="rId3">
            <a:alphaModFix/>
          </a:blip>
          <a:stretch>
            <a:fillRect/>
          </a:stretch>
        </p:blipFill>
        <p:spPr>
          <a:xfrm>
            <a:off x="505275" y="247250"/>
            <a:ext cx="3238999" cy="4896250"/>
          </a:xfrm>
          <a:prstGeom prst="rect">
            <a:avLst/>
          </a:prstGeom>
          <a:noFill/>
          <a:ln>
            <a:noFill/>
          </a:ln>
        </p:spPr>
      </p:pic>
      <p:sp>
        <p:nvSpPr>
          <p:cNvPr id="422" name="Google Shape;422;p68"/>
          <p:cNvSpPr txBox="1"/>
          <p:nvPr/>
        </p:nvSpPr>
        <p:spPr>
          <a:xfrm>
            <a:off x="4029300" y="764400"/>
            <a:ext cx="4806600" cy="443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s-419" sz="1200">
                <a:solidFill>
                  <a:srgbClr val="45525E"/>
                </a:solidFill>
                <a:highlight>
                  <a:srgbClr val="FFFFFF"/>
                </a:highlight>
                <a:latin typeface="Verdana"/>
                <a:ea typeface="Verdana"/>
                <a:cs typeface="Verdana"/>
                <a:sym typeface="Verdana"/>
              </a:rPr>
              <a:t>Diben, es una fórmula enteral, lista para administrar, para pacientes con tolerancia anormal a la glucosa, resistencia a la insulina debido a una patología crónica o aguda, y que presenten:</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160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Desnutrición o riesgo nutricional.</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Normocalórica (1.0 kcal/ml)</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Rica en ácidos grasos monoinsaturados</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Con aceite de pescado</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Bajo índice glucémico</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Aporte de cromo</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Rica en vitaminas antioxidantes:C, E y ß-caroteno</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Con extracto de te verde</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Rica en fibra</a:t>
            </a:r>
            <a:endParaRPr sz="1200">
              <a:solidFill>
                <a:srgbClr val="45525E"/>
              </a:solidFill>
              <a:highlight>
                <a:srgbClr val="FFFFFF"/>
              </a:highlight>
              <a:latin typeface="Verdana"/>
              <a:ea typeface="Verdana"/>
              <a:cs typeface="Verdana"/>
              <a:sym typeface="Verdana"/>
            </a:endParaRPr>
          </a:p>
          <a:p>
            <a:pPr marL="457200" lvl="0" indent="-304800" algn="l" rtl="0">
              <a:lnSpc>
                <a:spcPct val="150000"/>
              </a:lnSpc>
              <a:spcBef>
                <a:spcPts val="0"/>
              </a:spcBef>
              <a:spcAft>
                <a:spcPts val="0"/>
              </a:spcAft>
              <a:buClr>
                <a:srgbClr val="45525E"/>
              </a:buClr>
              <a:buSzPts val="1200"/>
              <a:buFont typeface="Verdana"/>
              <a:buChar char="●"/>
            </a:pPr>
            <a:r>
              <a:rPr lang="es-419" sz="1200">
                <a:solidFill>
                  <a:srgbClr val="45525E"/>
                </a:solidFill>
                <a:highlight>
                  <a:srgbClr val="FFFFFF"/>
                </a:highlight>
                <a:latin typeface="Verdana"/>
                <a:ea typeface="Verdana"/>
                <a:cs typeface="Verdana"/>
                <a:sym typeface="Verdana"/>
              </a:rPr>
              <a:t>Sabor: Neutro</a:t>
            </a:r>
            <a:endParaRPr sz="120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endParaRPr sz="1050">
              <a:solidFill>
                <a:srgbClr val="45525E"/>
              </a:solidFill>
              <a:highlight>
                <a:srgbClr val="FFFFFF"/>
              </a:highlight>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6"/>
        <p:cNvGrpSpPr/>
        <p:nvPr/>
      </p:nvGrpSpPr>
      <p:grpSpPr>
        <a:xfrm>
          <a:off x="0" y="0"/>
          <a:ext cx="0" cy="0"/>
          <a:chOff x="0" y="0"/>
          <a:chExt cx="0" cy="0"/>
        </a:xfrm>
      </p:grpSpPr>
      <p:sp>
        <p:nvSpPr>
          <p:cNvPr id="427" name="Google Shape;427;p69"/>
          <p:cNvSpPr txBox="1"/>
          <p:nvPr/>
        </p:nvSpPr>
        <p:spPr>
          <a:xfrm>
            <a:off x="3886775" y="3899725"/>
            <a:ext cx="5117700" cy="346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1050">
              <a:solidFill>
                <a:srgbClr val="45525E"/>
              </a:solidFill>
              <a:highlight>
                <a:srgbClr val="FFFFFF"/>
              </a:highlight>
              <a:latin typeface="Verdana"/>
              <a:ea typeface="Verdana"/>
              <a:cs typeface="Verdana"/>
              <a:sym typeface="Verdana"/>
            </a:endParaRPr>
          </a:p>
        </p:txBody>
      </p:sp>
      <p:sp>
        <p:nvSpPr>
          <p:cNvPr id="428" name="Google Shape;428;p69"/>
          <p:cNvSpPr txBox="1"/>
          <p:nvPr/>
        </p:nvSpPr>
        <p:spPr>
          <a:xfrm>
            <a:off x="4572000" y="764400"/>
            <a:ext cx="4263900" cy="4118700"/>
          </a:xfrm>
          <a:prstGeom prst="rect">
            <a:avLst/>
          </a:prstGeom>
          <a:noFill/>
          <a:ln>
            <a:noFill/>
          </a:ln>
        </p:spPr>
        <p:txBody>
          <a:bodyPr spcFirstLastPara="1" wrap="square" lIns="91425" tIns="91425" rIns="91425" bIns="91425" anchor="t" anchorCtr="0">
            <a:spAutoFit/>
          </a:bodyPr>
          <a:lstStyle/>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Densidad calórica: 1,5 Kcal/ml.</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Distribución de Energética: HC 33% Prot 27% Gr 40%</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Hipercalórico e Hiperproteico.</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Contenido de Fibra dietaria: 6g/ envase.</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Con aporte de Acido Eicosapentanoico (EPA) y Docosahexaenoico (DHA).</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Utilizar como complemento de otra fórmula enteral.</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Sabor: Neutro.</a:t>
            </a:r>
            <a:endParaRPr sz="1050">
              <a:solidFill>
                <a:srgbClr val="45525E"/>
              </a:solidFill>
              <a:highlight>
                <a:srgbClr val="FFFFFF"/>
              </a:highlight>
              <a:latin typeface="Verdana"/>
              <a:ea typeface="Verdana"/>
              <a:cs typeface="Verdana"/>
              <a:sym typeface="Verdana"/>
            </a:endParaRPr>
          </a:p>
          <a:p>
            <a:pPr marL="0" lvl="0" indent="0" algn="l" rtl="0">
              <a:lnSpc>
                <a:spcPct val="150000"/>
              </a:lnSpc>
              <a:spcBef>
                <a:spcPts val="0"/>
              </a:spcBef>
              <a:spcAft>
                <a:spcPts val="0"/>
              </a:spcAft>
              <a:buNone/>
            </a:pPr>
            <a:r>
              <a:rPr lang="es-419" sz="950">
                <a:solidFill>
                  <a:srgbClr val="45525E"/>
                </a:solidFill>
                <a:highlight>
                  <a:srgbClr val="FFFFFF"/>
                </a:highlight>
                <a:latin typeface="Verdana"/>
                <a:ea typeface="Verdana"/>
                <a:cs typeface="Verdana"/>
                <a:sym typeface="Verdana"/>
              </a:rPr>
              <a:t>Supportan, es una fórmula enteral, lista para administrar, para pacientes que cursan con procesos inflamatorios debido a una patología crónica o aguda, y que presenten:</a:t>
            </a:r>
            <a:endParaRPr sz="9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160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Desnutrición o riesgo nutricional.</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Incremento de las necesidades calóricas y proteicas.</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r>
              <a:rPr lang="es-419" sz="1050">
                <a:solidFill>
                  <a:srgbClr val="45525E"/>
                </a:solidFill>
                <a:highlight>
                  <a:srgbClr val="FFFFFF"/>
                </a:highlight>
                <a:latin typeface="Verdana"/>
                <a:ea typeface="Verdana"/>
                <a:cs typeface="Verdana"/>
                <a:sym typeface="Verdana"/>
              </a:rPr>
              <a:t>Pérdida del apetito.</a:t>
            </a:r>
            <a:endParaRPr sz="1050">
              <a:solidFill>
                <a:srgbClr val="45525E"/>
              </a:solidFill>
              <a:highlight>
                <a:srgbClr val="FFFFFF"/>
              </a:highlight>
              <a:latin typeface="Verdana"/>
              <a:ea typeface="Verdana"/>
              <a:cs typeface="Verdana"/>
              <a:sym typeface="Verdana"/>
            </a:endParaRPr>
          </a:p>
          <a:p>
            <a:pPr marL="457200" lvl="0" indent="-295275" algn="l" rtl="0">
              <a:lnSpc>
                <a:spcPct val="150000"/>
              </a:lnSpc>
              <a:spcBef>
                <a:spcPts val="0"/>
              </a:spcBef>
              <a:spcAft>
                <a:spcPts val="0"/>
              </a:spcAft>
              <a:buClr>
                <a:srgbClr val="45525E"/>
              </a:buClr>
              <a:buSzPts val="1050"/>
              <a:buFont typeface="Verdana"/>
              <a:buChar char="●"/>
            </a:pPr>
            <a:endParaRPr sz="1050">
              <a:solidFill>
                <a:srgbClr val="45525E"/>
              </a:solidFill>
              <a:highlight>
                <a:srgbClr val="FFFFFF"/>
              </a:highlight>
              <a:latin typeface="Verdana"/>
              <a:ea typeface="Verdana"/>
              <a:cs typeface="Verdana"/>
              <a:sym typeface="Verdana"/>
            </a:endParaRPr>
          </a:p>
        </p:txBody>
      </p:sp>
      <p:pic>
        <p:nvPicPr>
          <p:cNvPr id="429" name="Google Shape;429;p69"/>
          <p:cNvPicPr preferRelativeResize="0"/>
          <p:nvPr/>
        </p:nvPicPr>
        <p:blipFill rotWithShape="1">
          <a:blip r:embed="rId3">
            <a:alphaModFix/>
          </a:blip>
          <a:srcRect l="44652" r="13306"/>
          <a:stretch/>
        </p:blipFill>
        <p:spPr>
          <a:xfrm>
            <a:off x="142500" y="651013"/>
            <a:ext cx="4132950" cy="402282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70"/>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lt2"/>
                </a:solidFill>
                <a:latin typeface="Raleway"/>
                <a:ea typeface="Raleway"/>
                <a:cs typeface="Raleway"/>
                <a:sym typeface="Raleway"/>
              </a:rPr>
              <a:t>1. Introducción</a:t>
            </a:r>
            <a:endParaRPr sz="3000" b="1">
              <a:solidFill>
                <a:schemeClr val="lt2"/>
              </a:solidFill>
              <a:latin typeface="Raleway"/>
              <a:ea typeface="Raleway"/>
              <a:cs typeface="Raleway"/>
              <a:sym typeface="Raleway"/>
            </a:endParaRPr>
          </a:p>
        </p:txBody>
      </p:sp>
      <p:sp>
        <p:nvSpPr>
          <p:cNvPr id="435" name="Google Shape;435;p70"/>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b="1">
                <a:latin typeface="Raleway"/>
                <a:ea typeface="Raleway"/>
                <a:cs typeface="Raleway"/>
                <a:sym typeface="Raleway"/>
              </a:rPr>
              <a:t>Elige un enfoque</a:t>
            </a:r>
            <a:r>
              <a:rPr lang="es-419" sz="1200">
                <a:latin typeface="Raleway"/>
                <a:ea typeface="Raleway"/>
                <a:cs typeface="Raleway"/>
                <a:sym typeface="Raleway"/>
              </a:rPr>
              <a:t> que llame la atención del público desde el principio: inesperado, emotivo o simple.</a:t>
            </a:r>
            <a:endParaRPr sz="1200">
              <a:solidFill>
                <a:schemeClr val="dk2"/>
              </a:solidFill>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Inesperado:</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Destaca qué es lo nuevo, extraño o sorprendente.</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Emotivo:</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Dales a las personas un motivo para que estén atentos.</a:t>
            </a:r>
            <a:endParaRPr sz="120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s-419" sz="1400" b="1">
                <a:solidFill>
                  <a:schemeClr val="dk1"/>
                </a:solidFill>
                <a:latin typeface="Raleway"/>
                <a:ea typeface="Raleway"/>
                <a:cs typeface="Raleway"/>
                <a:sym typeface="Raleway"/>
              </a:rPr>
              <a:t>Simple:</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Proporciona un mensaje sencillo y unificador para el tema que se tratará.</a:t>
            </a:r>
            <a:endParaRPr sz="1200">
              <a:solidFill>
                <a:schemeClr val="dk2"/>
              </a:solidFill>
              <a:latin typeface="Raleway"/>
              <a:ea typeface="Raleway"/>
              <a:cs typeface="Raleway"/>
              <a:sym typeface="Raleway"/>
            </a:endParaRPr>
          </a:p>
        </p:txBody>
      </p:sp>
      <p:pic>
        <p:nvPicPr>
          <p:cNvPr id="436" name="Google Shape;436;p70"/>
          <p:cNvPicPr preferRelativeResize="0"/>
          <p:nvPr/>
        </p:nvPicPr>
        <p:blipFill rotWithShape="1">
          <a:blip r:embed="rId3">
            <a:alphaModFix/>
          </a:blip>
          <a:srcRect l="13283" t="18079" r="16094"/>
          <a:stretch/>
        </p:blipFill>
        <p:spPr>
          <a:xfrm>
            <a:off x="1165025" y="768425"/>
            <a:ext cx="6457277" cy="3992075"/>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0"/>
        <p:cNvGrpSpPr/>
        <p:nvPr/>
      </p:nvGrpSpPr>
      <p:grpSpPr>
        <a:xfrm>
          <a:off x="0" y="0"/>
          <a:ext cx="0" cy="0"/>
          <a:chOff x="0" y="0"/>
          <a:chExt cx="0" cy="0"/>
        </a:xfrm>
      </p:grpSpPr>
      <p:sp>
        <p:nvSpPr>
          <p:cNvPr id="441" name="Google Shape;441;p71"/>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b="1">
                <a:latin typeface="Raleway"/>
                <a:ea typeface="Raleway"/>
                <a:cs typeface="Raleway"/>
                <a:sym typeface="Raleway"/>
              </a:rPr>
              <a:t>Elige un enfoque</a:t>
            </a:r>
            <a:r>
              <a:rPr lang="es-419" sz="1200">
                <a:latin typeface="Raleway"/>
                <a:ea typeface="Raleway"/>
                <a:cs typeface="Raleway"/>
                <a:sym typeface="Raleway"/>
              </a:rPr>
              <a:t> que llame la atención del público desde el principio: inesperado, emotivo o simple.</a:t>
            </a:r>
            <a:endParaRPr sz="1200">
              <a:solidFill>
                <a:schemeClr val="dk2"/>
              </a:solidFill>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Inesperad:</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Destaca qué es lo nuevo, extraño o sorprendente.</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Emotivo:</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Dales a las personas un motivo para que estén atentos.</a:t>
            </a:r>
            <a:endParaRPr sz="120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s-419" sz="1400" b="1">
                <a:solidFill>
                  <a:schemeClr val="dk1"/>
                </a:solidFill>
                <a:latin typeface="Raleway"/>
                <a:ea typeface="Raleway"/>
                <a:cs typeface="Raleway"/>
                <a:sym typeface="Raleway"/>
              </a:rPr>
              <a:t>Simple:</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Proporciona un mensaje sencillo y unificador para el tema que se tratará.</a:t>
            </a:r>
            <a:endParaRPr sz="1200">
              <a:solidFill>
                <a:schemeClr val="dk2"/>
              </a:solidFill>
              <a:latin typeface="Raleway"/>
              <a:ea typeface="Raleway"/>
              <a:cs typeface="Raleway"/>
              <a:sym typeface="Raleway"/>
            </a:endParaRPr>
          </a:p>
        </p:txBody>
      </p:sp>
      <p:pic>
        <p:nvPicPr>
          <p:cNvPr id="442" name="Google Shape;442;p71"/>
          <p:cNvPicPr preferRelativeResize="0"/>
          <p:nvPr/>
        </p:nvPicPr>
        <p:blipFill rotWithShape="1">
          <a:blip r:embed="rId3">
            <a:alphaModFix/>
          </a:blip>
          <a:srcRect l="16942" t="17570" r="14876" b="14142"/>
          <a:stretch/>
        </p:blipFill>
        <p:spPr>
          <a:xfrm>
            <a:off x="1549250" y="991525"/>
            <a:ext cx="6234175" cy="33278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510225" y="416250"/>
            <a:ext cx="8296800" cy="4451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419" sz="1600"/>
              <a:t>La DCP causa complicaciones tales como: </a:t>
            </a:r>
            <a:endParaRPr sz="1600"/>
          </a:p>
          <a:p>
            <a:pPr marL="0" lvl="0" indent="0" algn="just" rtl="0">
              <a:spcBef>
                <a:spcPts val="0"/>
              </a:spcBef>
              <a:spcAft>
                <a:spcPts val="0"/>
              </a:spcAft>
              <a:buNone/>
            </a:pPr>
            <a:endParaRPr sz="1600"/>
          </a:p>
          <a:p>
            <a:pPr marL="0" lvl="0" indent="0" algn="l" rtl="0">
              <a:spcBef>
                <a:spcPts val="0"/>
              </a:spcBef>
              <a:spcAft>
                <a:spcPts val="0"/>
              </a:spcAft>
              <a:buNone/>
            </a:pPr>
            <a:r>
              <a:rPr lang="es-419" sz="1600"/>
              <a:t>a) </a:t>
            </a:r>
            <a:r>
              <a:rPr lang="es-419" sz="1600" u="sng"/>
              <a:t>Alteraciones del proceso de cicatrización</a:t>
            </a:r>
            <a:r>
              <a:rPr lang="es-419" sz="1600" b="0" u="sng"/>
              <a:t>: </a:t>
            </a:r>
            <a:r>
              <a:rPr lang="es-419" sz="1600" b="0"/>
              <a:t>mayor incidencia de dehiscencias de heridas y anastomosis y de la aparición de escaras de decúbito, cicatrización más lenta de heridas y escaras. </a:t>
            </a:r>
            <a:endParaRPr sz="1600" b="0"/>
          </a:p>
          <a:p>
            <a:pPr marL="0" lvl="0" indent="0" algn="l" rtl="0">
              <a:spcBef>
                <a:spcPts val="0"/>
              </a:spcBef>
              <a:spcAft>
                <a:spcPts val="0"/>
              </a:spcAft>
              <a:buNone/>
            </a:pPr>
            <a:r>
              <a:rPr lang="es-419" sz="1600"/>
              <a:t>b) </a:t>
            </a:r>
            <a:r>
              <a:rPr lang="es-419" sz="1600" u="sng"/>
              <a:t>Disfunción inmunológica</a:t>
            </a:r>
            <a:r>
              <a:rPr lang="es-419" sz="1600"/>
              <a:t>:</a:t>
            </a:r>
            <a:r>
              <a:rPr lang="es-419" sz="1600" b="0"/>
              <a:t> mayor incidencia de infecciones. </a:t>
            </a:r>
            <a:endParaRPr sz="1600" b="0"/>
          </a:p>
          <a:p>
            <a:pPr marL="0" lvl="0" indent="0" algn="l" rtl="0">
              <a:spcBef>
                <a:spcPts val="0"/>
              </a:spcBef>
              <a:spcAft>
                <a:spcPts val="0"/>
              </a:spcAft>
              <a:buNone/>
            </a:pPr>
            <a:r>
              <a:rPr lang="es-419" sz="1600"/>
              <a:t>c) </a:t>
            </a:r>
            <a:r>
              <a:rPr lang="es-419" sz="1600" u="sng"/>
              <a:t>Problemas respiratorios</a:t>
            </a:r>
            <a:r>
              <a:rPr lang="es-419" sz="1600"/>
              <a:t>: </a:t>
            </a:r>
            <a:r>
              <a:rPr lang="es-419" sz="1600" b="0"/>
              <a:t>predisposición a atelectasias, infecciones e insuficiencia respiratoria; aumento del tiempo de asistencia respiratoria mecánica postoperatoria.</a:t>
            </a:r>
            <a:endParaRPr sz="1600" b="0"/>
          </a:p>
          <a:p>
            <a:pPr marL="0" lvl="0" indent="0" algn="l" rtl="0">
              <a:spcBef>
                <a:spcPts val="0"/>
              </a:spcBef>
              <a:spcAft>
                <a:spcPts val="0"/>
              </a:spcAft>
              <a:buNone/>
            </a:pPr>
            <a:r>
              <a:rPr lang="es-419" sz="1600" b="0"/>
              <a:t> </a:t>
            </a:r>
            <a:endParaRPr sz="1600" b="0"/>
          </a:p>
          <a:p>
            <a:pPr marL="0" lvl="0" indent="0" algn="l" rtl="0">
              <a:spcBef>
                <a:spcPts val="0"/>
              </a:spcBef>
              <a:spcAft>
                <a:spcPts val="0"/>
              </a:spcAft>
              <a:buNone/>
            </a:pPr>
            <a:r>
              <a:rPr lang="es-419" sz="1600"/>
              <a:t>d) </a:t>
            </a:r>
            <a:r>
              <a:rPr lang="es-419" sz="1600" u="sng"/>
              <a:t>Alteración de la función de los músculos esqueléticos y viscerales</a:t>
            </a:r>
            <a:r>
              <a:rPr lang="es-419" sz="1600"/>
              <a:t>: </a:t>
            </a:r>
            <a:r>
              <a:rPr lang="es-419" sz="1600" b="0"/>
              <a:t>dificultad para toser o moverse en la cama, prolongación del tiempo de rehabilitación, disfunción miocárdica y motora gastrointestinal. </a:t>
            </a:r>
            <a:endParaRPr sz="1600" b="0"/>
          </a:p>
          <a:p>
            <a:pPr marL="0" lvl="0" indent="0" algn="l" rtl="0">
              <a:spcBef>
                <a:spcPts val="0"/>
              </a:spcBef>
              <a:spcAft>
                <a:spcPts val="0"/>
              </a:spcAft>
              <a:buNone/>
            </a:pPr>
            <a:r>
              <a:rPr lang="es-419" sz="1600"/>
              <a:t>e) </a:t>
            </a:r>
            <a:r>
              <a:rPr lang="es-419" sz="1600" u="sng"/>
              <a:t>Disfunción del aparato digestivo:</a:t>
            </a:r>
            <a:r>
              <a:rPr lang="es-419" sz="1600" b="0"/>
              <a:t> hipotrofia de la mucosa intestinal con alteraciones digesto-absortivas y de la función de la barrera intestinal, con aumento de la permeabilidad de macromoléculas y translocación de bacterias endoluminales. </a:t>
            </a:r>
            <a:endParaRPr sz="1600" b="0"/>
          </a:p>
          <a:p>
            <a:pPr marL="0" lvl="0" indent="0" algn="l" rtl="0">
              <a:spcBef>
                <a:spcPts val="0"/>
              </a:spcBef>
              <a:spcAft>
                <a:spcPts val="0"/>
              </a:spcAft>
              <a:buNone/>
            </a:pPr>
            <a:r>
              <a:rPr lang="es-419" sz="1600" b="0" u="sng"/>
              <a:t>f) </a:t>
            </a:r>
            <a:r>
              <a:rPr lang="es-419" sz="1600" u="sng"/>
              <a:t>Hipoalbuminemia, hipoosmolaridad plasmática </a:t>
            </a:r>
            <a:r>
              <a:rPr lang="es-419" sz="1600" b="0" u="sng"/>
              <a:t>e intolerancia al aporte de sodio. </a:t>
            </a:r>
            <a:r>
              <a:rPr lang="es-419" sz="1400" b="0" u="sng"/>
              <a:t> </a:t>
            </a:r>
            <a:endParaRPr sz="1400" b="0" u="sng"/>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6"/>
        <p:cNvGrpSpPr/>
        <p:nvPr/>
      </p:nvGrpSpPr>
      <p:grpSpPr>
        <a:xfrm>
          <a:off x="0" y="0"/>
          <a:ext cx="0" cy="0"/>
          <a:chOff x="0" y="0"/>
          <a:chExt cx="0" cy="0"/>
        </a:xfrm>
      </p:grpSpPr>
      <p:pic>
        <p:nvPicPr>
          <p:cNvPr id="447" name="Google Shape;447;p72" descr="Trozo de cinta adhesiva que pega una nota a la diapositiva"/>
          <p:cNvPicPr preferRelativeResize="0"/>
          <p:nvPr/>
        </p:nvPicPr>
        <p:blipFill rotWithShape="1">
          <a:blip r:embed="rId3">
            <a:alphaModFix/>
          </a:blip>
          <a:srcRect l="9244" t="5926" r="2118" b="10011"/>
          <a:stretch/>
        </p:blipFill>
        <p:spPr>
          <a:xfrm rot="154828">
            <a:off x="3536000" y="147301"/>
            <a:ext cx="2072000" cy="736050"/>
          </a:xfrm>
          <a:prstGeom prst="rect">
            <a:avLst/>
          </a:prstGeom>
          <a:noFill/>
          <a:ln>
            <a:noFill/>
          </a:ln>
        </p:spPr>
      </p:pic>
      <p:sp>
        <p:nvSpPr>
          <p:cNvPr id="448" name="Google Shape;448;p72"/>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lt2"/>
                </a:solidFill>
                <a:latin typeface="Raleway"/>
                <a:ea typeface="Raleway"/>
                <a:cs typeface="Raleway"/>
                <a:sym typeface="Raleway"/>
              </a:rPr>
              <a:t>1. Introducción</a:t>
            </a:r>
            <a:endParaRPr sz="3000" b="1">
              <a:solidFill>
                <a:schemeClr val="lt2"/>
              </a:solidFill>
              <a:latin typeface="Raleway"/>
              <a:ea typeface="Raleway"/>
              <a:cs typeface="Raleway"/>
              <a:sym typeface="Raleway"/>
            </a:endParaRPr>
          </a:p>
        </p:txBody>
      </p:sp>
      <p:pic>
        <p:nvPicPr>
          <p:cNvPr id="449" name="Google Shape;449;p72"/>
          <p:cNvPicPr preferRelativeResize="0"/>
          <p:nvPr/>
        </p:nvPicPr>
        <p:blipFill rotWithShape="1">
          <a:blip r:embed="rId4">
            <a:alphaModFix/>
          </a:blip>
          <a:srcRect l="22906" t="19100" r="21789" b="32322"/>
          <a:stretch/>
        </p:blipFill>
        <p:spPr>
          <a:xfrm>
            <a:off x="481987" y="224700"/>
            <a:ext cx="6023476" cy="2819801"/>
          </a:xfrm>
          <a:prstGeom prst="rect">
            <a:avLst/>
          </a:prstGeom>
          <a:noFill/>
          <a:ln>
            <a:noFill/>
          </a:ln>
        </p:spPr>
      </p:pic>
      <p:pic>
        <p:nvPicPr>
          <p:cNvPr id="450" name="Google Shape;450;p72"/>
          <p:cNvPicPr preferRelativeResize="0"/>
          <p:nvPr/>
        </p:nvPicPr>
        <p:blipFill rotWithShape="1">
          <a:blip r:embed="rId5">
            <a:alphaModFix/>
          </a:blip>
          <a:srcRect l="6427" t="26836" r="37731" b="29676"/>
          <a:stretch/>
        </p:blipFill>
        <p:spPr>
          <a:xfrm>
            <a:off x="3730575" y="2861475"/>
            <a:ext cx="5106327" cy="2119301"/>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4"/>
        <p:cNvGrpSpPr/>
        <p:nvPr/>
      </p:nvGrpSpPr>
      <p:grpSpPr>
        <a:xfrm>
          <a:off x="0" y="0"/>
          <a:ext cx="0" cy="0"/>
          <a:chOff x="0" y="0"/>
          <a:chExt cx="0" cy="0"/>
        </a:xfrm>
      </p:grpSpPr>
      <p:pic>
        <p:nvPicPr>
          <p:cNvPr id="455" name="Google Shape;455;p73"/>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id="456" name="Google Shape;456;p73" descr="Trozo de cinta adhesiva que pega una nota a la diapositiva"/>
          <p:cNvPicPr preferRelativeResize="0"/>
          <p:nvPr/>
        </p:nvPicPr>
        <p:blipFill rotWithShape="1">
          <a:blip r:embed="rId4">
            <a:alphaModFix/>
          </a:blip>
          <a:srcRect l="9244" t="5926" r="2118" b="10011"/>
          <a:stretch/>
        </p:blipFill>
        <p:spPr>
          <a:xfrm rot="154828">
            <a:off x="3536000" y="147301"/>
            <a:ext cx="2072000" cy="736050"/>
          </a:xfrm>
          <a:prstGeom prst="rect">
            <a:avLst/>
          </a:prstGeom>
          <a:noFill/>
          <a:ln>
            <a:noFill/>
          </a:ln>
        </p:spPr>
      </p:pic>
      <p:sp>
        <p:nvSpPr>
          <p:cNvPr id="457" name="Google Shape;457;p73"/>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lt2"/>
                </a:solidFill>
                <a:latin typeface="Raleway"/>
                <a:ea typeface="Raleway"/>
                <a:cs typeface="Raleway"/>
                <a:sym typeface="Raleway"/>
              </a:rPr>
              <a:t>1. Introducción</a:t>
            </a:r>
            <a:endParaRPr sz="3000" b="1">
              <a:solidFill>
                <a:schemeClr val="lt2"/>
              </a:solidFill>
              <a:latin typeface="Raleway"/>
              <a:ea typeface="Raleway"/>
              <a:cs typeface="Raleway"/>
              <a:sym typeface="Raleway"/>
            </a:endParaRPr>
          </a:p>
        </p:txBody>
      </p:sp>
      <p:sp>
        <p:nvSpPr>
          <p:cNvPr id="458" name="Google Shape;458;p73"/>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b="1">
                <a:latin typeface="Raleway"/>
                <a:ea typeface="Raleway"/>
                <a:cs typeface="Raleway"/>
                <a:sym typeface="Raleway"/>
              </a:rPr>
              <a:t>Elige un enfoque</a:t>
            </a:r>
            <a:r>
              <a:rPr lang="es-419" sz="1200">
                <a:latin typeface="Raleway"/>
                <a:ea typeface="Raleway"/>
                <a:cs typeface="Raleway"/>
                <a:sym typeface="Raleway"/>
              </a:rPr>
              <a:t> que llame la atención del público desde el principio: inesperado, emotivo o simple.</a:t>
            </a:r>
            <a:endParaRPr sz="1200">
              <a:solidFill>
                <a:schemeClr val="dk2"/>
              </a:solidFill>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Inesperado:</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Destaca qué es lo nuevo, extraño o sorprendente.</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Emotivo:</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Dales a las personas un motivo para que estén atentos.</a:t>
            </a:r>
            <a:endParaRPr sz="120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s-419" sz="1400" b="1">
                <a:solidFill>
                  <a:schemeClr val="dk1"/>
                </a:solidFill>
                <a:latin typeface="Raleway"/>
                <a:ea typeface="Raleway"/>
                <a:cs typeface="Raleway"/>
                <a:sym typeface="Raleway"/>
              </a:rPr>
              <a:t>Simple:</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Proporciona un mensaje sencillo y unificador para el tema que se tratará.</a:t>
            </a:r>
            <a:endParaRPr sz="1200">
              <a:solidFill>
                <a:schemeClr val="dk2"/>
              </a:solidFill>
              <a:latin typeface="Raleway"/>
              <a:ea typeface="Raleway"/>
              <a:cs typeface="Raleway"/>
              <a:sym typeface="Raleway"/>
            </a:endParaRPr>
          </a:p>
        </p:txBody>
      </p:sp>
      <p:pic>
        <p:nvPicPr>
          <p:cNvPr id="459" name="Google Shape;459;p73"/>
          <p:cNvPicPr preferRelativeResize="0"/>
          <p:nvPr/>
        </p:nvPicPr>
        <p:blipFill rotWithShape="1">
          <a:blip r:embed="rId5">
            <a:alphaModFix/>
          </a:blip>
          <a:srcRect l="6368" t="9434" r="37517" b="1135"/>
          <a:stretch/>
        </p:blipFill>
        <p:spPr>
          <a:xfrm>
            <a:off x="1663150" y="101025"/>
            <a:ext cx="5672397" cy="4818050"/>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Google Shape;464;p74"/>
          <p:cNvSpPr txBox="1"/>
          <p:nvPr/>
        </p:nvSpPr>
        <p:spPr>
          <a:xfrm>
            <a:off x="1007150" y="257650"/>
            <a:ext cx="7789200" cy="1071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dk2"/>
                </a:solidFill>
                <a:latin typeface="Raleway"/>
                <a:ea typeface="Raleway"/>
                <a:cs typeface="Raleway"/>
                <a:sym typeface="Raleway"/>
              </a:rPr>
              <a:t>Complicaciones de la PEG gastrostomia endoscopica percutanea</a:t>
            </a:r>
            <a:endParaRPr sz="3000" b="1">
              <a:solidFill>
                <a:schemeClr val="dk2"/>
              </a:solidFill>
              <a:latin typeface="Raleway"/>
              <a:ea typeface="Raleway"/>
              <a:cs typeface="Raleway"/>
              <a:sym typeface="Raleway"/>
            </a:endParaRPr>
          </a:p>
        </p:txBody>
      </p:sp>
      <p:sp>
        <p:nvSpPr>
          <p:cNvPr id="465" name="Google Shape;465;p74"/>
          <p:cNvSpPr txBox="1">
            <a:spLocks noGrp="1"/>
          </p:cNvSpPr>
          <p:nvPr>
            <p:ph type="body" idx="4294967295"/>
          </p:nvPr>
        </p:nvSpPr>
        <p:spPr>
          <a:xfrm>
            <a:off x="1047500" y="1383275"/>
            <a:ext cx="7708500" cy="33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200" b="1">
                <a:latin typeface="Raleway"/>
                <a:ea typeface="Raleway"/>
                <a:cs typeface="Raleway"/>
                <a:sym typeface="Raleway"/>
              </a:rPr>
              <a:t>-extracción accidental </a:t>
            </a:r>
            <a:endParaRPr sz="2200" b="1">
              <a:latin typeface="Raleway"/>
              <a:ea typeface="Raleway"/>
              <a:cs typeface="Raleway"/>
              <a:sym typeface="Raleway"/>
            </a:endParaRPr>
          </a:p>
          <a:p>
            <a:pPr marL="0" lvl="0" indent="0" algn="l" rtl="0">
              <a:spcBef>
                <a:spcPts val="1600"/>
              </a:spcBef>
              <a:spcAft>
                <a:spcPts val="0"/>
              </a:spcAft>
              <a:buNone/>
            </a:pPr>
            <a:r>
              <a:rPr lang="es-419" sz="2200" b="1">
                <a:latin typeface="Raleway"/>
                <a:ea typeface="Raleway"/>
                <a:cs typeface="Raleway"/>
                <a:sym typeface="Raleway"/>
              </a:rPr>
              <a:t>-broncoaspiración</a:t>
            </a:r>
            <a:endParaRPr sz="2200" b="1">
              <a:latin typeface="Raleway"/>
              <a:ea typeface="Raleway"/>
              <a:cs typeface="Raleway"/>
              <a:sym typeface="Raleway"/>
            </a:endParaRPr>
          </a:p>
          <a:p>
            <a:pPr marL="0" lvl="0" indent="0" algn="l" rtl="0">
              <a:spcBef>
                <a:spcPts val="1600"/>
              </a:spcBef>
              <a:spcAft>
                <a:spcPts val="0"/>
              </a:spcAft>
              <a:buNone/>
            </a:pPr>
            <a:r>
              <a:rPr lang="es-419" sz="2200" b="1">
                <a:latin typeface="Raleway"/>
                <a:ea typeface="Raleway"/>
                <a:cs typeface="Raleway"/>
                <a:sym typeface="Raleway"/>
              </a:rPr>
              <a:t>-erosión- migración</a:t>
            </a:r>
            <a:endParaRPr sz="2200" b="1">
              <a:latin typeface="Raleway"/>
              <a:ea typeface="Raleway"/>
              <a:cs typeface="Raleway"/>
              <a:sym typeface="Raleway"/>
            </a:endParaRPr>
          </a:p>
          <a:p>
            <a:pPr marL="0" lvl="0" indent="0" algn="l" rtl="0">
              <a:spcBef>
                <a:spcPts val="1600"/>
              </a:spcBef>
              <a:spcAft>
                <a:spcPts val="0"/>
              </a:spcAft>
              <a:buNone/>
            </a:pPr>
            <a:r>
              <a:rPr lang="es-419" sz="2200" b="1">
                <a:latin typeface="Raleway"/>
                <a:ea typeface="Raleway"/>
                <a:cs typeface="Raleway"/>
                <a:sym typeface="Raleway"/>
              </a:rPr>
              <a:t>-diarrea</a:t>
            </a:r>
            <a:endParaRPr sz="2200" b="1">
              <a:latin typeface="Raleway"/>
              <a:ea typeface="Raleway"/>
              <a:cs typeface="Raleway"/>
              <a:sym typeface="Raleway"/>
            </a:endParaRPr>
          </a:p>
          <a:p>
            <a:pPr marL="0" lvl="0" indent="0" algn="l" rtl="0">
              <a:spcBef>
                <a:spcPts val="1600"/>
              </a:spcBef>
              <a:spcAft>
                <a:spcPts val="0"/>
              </a:spcAft>
              <a:buNone/>
            </a:pPr>
            <a:r>
              <a:rPr lang="es-419" sz="2200" b="1">
                <a:latin typeface="Raleway"/>
                <a:ea typeface="Raleway"/>
                <a:cs typeface="Raleway"/>
                <a:sym typeface="Raleway"/>
              </a:rPr>
              <a:t>-invaginación del tope interno</a:t>
            </a:r>
            <a:endParaRPr sz="2200" b="1">
              <a:latin typeface="Raleway"/>
              <a:ea typeface="Raleway"/>
              <a:cs typeface="Raleway"/>
              <a:sym typeface="Raleway"/>
            </a:endParaRPr>
          </a:p>
          <a:p>
            <a:pPr marL="0" lvl="0" indent="0" algn="l" rtl="0">
              <a:spcBef>
                <a:spcPts val="1600"/>
              </a:spcBef>
              <a:spcAft>
                <a:spcPts val="1600"/>
              </a:spcAft>
              <a:buNone/>
            </a:pPr>
            <a:r>
              <a:rPr lang="es-419" sz="2200" b="1">
                <a:latin typeface="Raleway"/>
                <a:ea typeface="Raleway"/>
                <a:cs typeface="Raleway"/>
                <a:sym typeface="Raleway"/>
              </a:rPr>
              <a:t>-fístula colo gastro cutánea</a:t>
            </a:r>
            <a:endParaRPr sz="2200" b="1">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9"/>
        <p:cNvGrpSpPr/>
        <p:nvPr/>
      </p:nvGrpSpPr>
      <p:grpSpPr>
        <a:xfrm>
          <a:off x="0" y="0"/>
          <a:ext cx="0" cy="0"/>
          <a:chOff x="0" y="0"/>
          <a:chExt cx="0" cy="0"/>
        </a:xfrm>
      </p:grpSpPr>
      <p:sp>
        <p:nvSpPr>
          <p:cNvPr id="470" name="Google Shape;470;p75"/>
          <p:cNvSpPr txBox="1"/>
          <p:nvPr/>
        </p:nvSpPr>
        <p:spPr>
          <a:xfrm>
            <a:off x="1007150" y="257650"/>
            <a:ext cx="7789200" cy="445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endParaRPr sz="2200" b="1">
              <a:solidFill>
                <a:schemeClr val="dk2"/>
              </a:solidFill>
              <a:latin typeface="Raleway"/>
              <a:ea typeface="Raleway"/>
              <a:cs typeface="Raleway"/>
              <a:sym typeface="Raleway"/>
            </a:endParaRPr>
          </a:p>
        </p:txBody>
      </p:sp>
      <p:sp>
        <p:nvSpPr>
          <p:cNvPr id="471" name="Google Shape;471;p75"/>
          <p:cNvSpPr txBox="1">
            <a:spLocks noGrp="1"/>
          </p:cNvSpPr>
          <p:nvPr>
            <p:ph type="body" idx="4294967295"/>
          </p:nvPr>
        </p:nvSpPr>
        <p:spPr>
          <a:xfrm>
            <a:off x="1047500" y="1383275"/>
            <a:ext cx="7708500" cy="333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2200" b="1">
                <a:latin typeface="Raleway"/>
                <a:ea typeface="Raleway"/>
                <a:cs typeface="Raleway"/>
                <a:sym typeface="Raleway"/>
              </a:rPr>
              <a:t> </a:t>
            </a:r>
            <a:endParaRPr sz="2200" b="1">
              <a:latin typeface="Raleway"/>
              <a:ea typeface="Raleway"/>
              <a:cs typeface="Raleway"/>
              <a:sym typeface="Raleway"/>
            </a:endParaRPr>
          </a:p>
        </p:txBody>
      </p:sp>
      <p:pic>
        <p:nvPicPr>
          <p:cNvPr id="472" name="Google Shape;472;p75"/>
          <p:cNvPicPr preferRelativeResize="0"/>
          <p:nvPr/>
        </p:nvPicPr>
        <p:blipFill rotWithShape="1">
          <a:blip r:embed="rId3">
            <a:alphaModFix/>
          </a:blip>
          <a:srcRect l="20856" t="31654" r="41693" b="14867"/>
          <a:stretch/>
        </p:blipFill>
        <p:spPr>
          <a:xfrm>
            <a:off x="2014375" y="221887"/>
            <a:ext cx="5949326" cy="4527730"/>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6"/>
        <p:cNvGrpSpPr/>
        <p:nvPr/>
      </p:nvGrpSpPr>
      <p:grpSpPr>
        <a:xfrm>
          <a:off x="0" y="0"/>
          <a:ext cx="0" cy="0"/>
          <a:chOff x="0" y="0"/>
          <a:chExt cx="0" cy="0"/>
        </a:xfrm>
      </p:grpSpPr>
      <p:sp>
        <p:nvSpPr>
          <p:cNvPr id="477" name="Google Shape;477;p76"/>
          <p:cNvSpPr txBox="1"/>
          <p:nvPr/>
        </p:nvSpPr>
        <p:spPr>
          <a:xfrm>
            <a:off x="1007150" y="257650"/>
            <a:ext cx="7789200" cy="445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endParaRPr sz="2200" b="1">
              <a:solidFill>
                <a:schemeClr val="dk2"/>
              </a:solidFill>
              <a:latin typeface="Raleway"/>
              <a:ea typeface="Raleway"/>
              <a:cs typeface="Raleway"/>
              <a:sym typeface="Raleway"/>
            </a:endParaRPr>
          </a:p>
        </p:txBody>
      </p:sp>
      <p:sp>
        <p:nvSpPr>
          <p:cNvPr id="478" name="Google Shape;478;p76"/>
          <p:cNvSpPr txBox="1">
            <a:spLocks noGrp="1"/>
          </p:cNvSpPr>
          <p:nvPr>
            <p:ph type="body" idx="4294967295"/>
          </p:nvPr>
        </p:nvSpPr>
        <p:spPr>
          <a:xfrm>
            <a:off x="1047500" y="1383275"/>
            <a:ext cx="7708500" cy="333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2200" b="1">
                <a:latin typeface="Raleway"/>
                <a:ea typeface="Raleway"/>
                <a:cs typeface="Raleway"/>
                <a:sym typeface="Raleway"/>
              </a:rPr>
              <a:t> </a:t>
            </a:r>
            <a:endParaRPr sz="2200" b="1">
              <a:latin typeface="Raleway"/>
              <a:ea typeface="Raleway"/>
              <a:cs typeface="Raleway"/>
              <a:sym typeface="Raleway"/>
            </a:endParaRPr>
          </a:p>
        </p:txBody>
      </p:sp>
      <p:pic>
        <p:nvPicPr>
          <p:cNvPr id="479" name="Google Shape;479;p76"/>
          <p:cNvPicPr preferRelativeResize="0"/>
          <p:nvPr/>
        </p:nvPicPr>
        <p:blipFill rotWithShape="1">
          <a:blip r:embed="rId3">
            <a:alphaModFix/>
          </a:blip>
          <a:srcRect l="21001" t="36083" r="42430" b="12383"/>
          <a:stretch/>
        </p:blipFill>
        <p:spPr>
          <a:xfrm>
            <a:off x="1436950" y="257650"/>
            <a:ext cx="6005701" cy="4510326"/>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3"/>
        <p:cNvGrpSpPr/>
        <p:nvPr/>
      </p:nvGrpSpPr>
      <p:grpSpPr>
        <a:xfrm>
          <a:off x="0" y="0"/>
          <a:ext cx="0" cy="0"/>
          <a:chOff x="0" y="0"/>
          <a:chExt cx="0" cy="0"/>
        </a:xfrm>
      </p:grpSpPr>
      <p:sp>
        <p:nvSpPr>
          <p:cNvPr id="484" name="Google Shape;484;p77"/>
          <p:cNvSpPr txBox="1"/>
          <p:nvPr/>
        </p:nvSpPr>
        <p:spPr>
          <a:xfrm>
            <a:off x="1007150" y="257650"/>
            <a:ext cx="7789200" cy="1071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dk2"/>
                </a:solidFill>
                <a:latin typeface="Raleway"/>
                <a:ea typeface="Raleway"/>
                <a:cs typeface="Raleway"/>
                <a:sym typeface="Raleway"/>
              </a:rPr>
              <a:t>Referencia bibliográfica</a:t>
            </a:r>
            <a:endParaRPr sz="3000" b="1">
              <a:solidFill>
                <a:schemeClr val="dk2"/>
              </a:solidFill>
              <a:latin typeface="Raleway"/>
              <a:ea typeface="Raleway"/>
              <a:cs typeface="Raleway"/>
              <a:sym typeface="Raleway"/>
            </a:endParaRPr>
          </a:p>
        </p:txBody>
      </p:sp>
      <p:sp>
        <p:nvSpPr>
          <p:cNvPr id="485" name="Google Shape;485;p77"/>
          <p:cNvSpPr txBox="1">
            <a:spLocks noGrp="1"/>
          </p:cNvSpPr>
          <p:nvPr>
            <p:ph type="body" idx="4294967295"/>
          </p:nvPr>
        </p:nvSpPr>
        <p:spPr>
          <a:xfrm>
            <a:off x="1047500" y="1383275"/>
            <a:ext cx="7708500" cy="333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2200" b="1">
                <a:latin typeface="Raleway"/>
                <a:ea typeface="Raleway"/>
                <a:cs typeface="Raleway"/>
                <a:sym typeface="Raleway"/>
              </a:rPr>
              <a:t> </a:t>
            </a:r>
            <a:endParaRPr sz="2200" b="1">
              <a:latin typeface="Raleway"/>
              <a:ea typeface="Raleway"/>
              <a:cs typeface="Raleway"/>
              <a:sym typeface="Raleway"/>
            </a:endParaRPr>
          </a:p>
        </p:txBody>
      </p:sp>
      <p:pic>
        <p:nvPicPr>
          <p:cNvPr id="486" name="Google Shape;486;p77"/>
          <p:cNvPicPr preferRelativeResize="0"/>
          <p:nvPr/>
        </p:nvPicPr>
        <p:blipFill rotWithShape="1">
          <a:blip r:embed="rId3">
            <a:alphaModFix/>
          </a:blip>
          <a:srcRect t="12732"/>
          <a:stretch/>
        </p:blipFill>
        <p:spPr>
          <a:xfrm>
            <a:off x="1334500" y="1651825"/>
            <a:ext cx="6667500" cy="523675"/>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0"/>
        <p:cNvGrpSpPr/>
        <p:nvPr/>
      </p:nvGrpSpPr>
      <p:grpSpPr>
        <a:xfrm>
          <a:off x="0" y="0"/>
          <a:ext cx="0" cy="0"/>
          <a:chOff x="0" y="0"/>
          <a:chExt cx="0" cy="0"/>
        </a:xfrm>
      </p:grpSpPr>
      <p:sp>
        <p:nvSpPr>
          <p:cNvPr id="491" name="Google Shape;491;p78"/>
          <p:cNvSpPr txBox="1"/>
          <p:nvPr/>
        </p:nvSpPr>
        <p:spPr>
          <a:xfrm>
            <a:off x="1007150" y="257650"/>
            <a:ext cx="7789200" cy="1071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2"/>
              </a:buClr>
              <a:buSzPts val="1100"/>
              <a:buFont typeface="Arial"/>
              <a:buNone/>
            </a:pPr>
            <a:r>
              <a:rPr lang="es-419" sz="3000" b="1">
                <a:solidFill>
                  <a:schemeClr val="dk2"/>
                </a:solidFill>
                <a:latin typeface="Raleway"/>
                <a:ea typeface="Raleway"/>
                <a:cs typeface="Raleway"/>
                <a:sym typeface="Raleway"/>
              </a:rPr>
              <a:t>Gracias por su atención.-</a:t>
            </a:r>
            <a:endParaRPr sz="3000" b="1">
              <a:solidFill>
                <a:schemeClr val="dk2"/>
              </a:solidFill>
              <a:latin typeface="Raleway"/>
              <a:ea typeface="Raleway"/>
              <a:cs typeface="Raleway"/>
              <a:sym typeface="Raleway"/>
            </a:endParaRPr>
          </a:p>
        </p:txBody>
      </p:sp>
      <p:sp>
        <p:nvSpPr>
          <p:cNvPr id="492" name="Google Shape;492;p78"/>
          <p:cNvSpPr txBox="1">
            <a:spLocks noGrp="1"/>
          </p:cNvSpPr>
          <p:nvPr>
            <p:ph type="body" idx="4294967295"/>
          </p:nvPr>
        </p:nvSpPr>
        <p:spPr>
          <a:xfrm>
            <a:off x="1047500" y="1383275"/>
            <a:ext cx="7708500" cy="333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2200" b="1">
                <a:latin typeface="Raleway"/>
                <a:ea typeface="Raleway"/>
                <a:cs typeface="Raleway"/>
                <a:sym typeface="Raleway"/>
              </a:rPr>
              <a:t> </a:t>
            </a:r>
            <a:endParaRPr sz="2200" b="1">
              <a:latin typeface="Raleway"/>
              <a:ea typeface="Raleway"/>
              <a:cs typeface="Raleway"/>
              <a:sym typeface="Raleway"/>
            </a:endParaRPr>
          </a:p>
        </p:txBody>
      </p:sp>
      <p:pic>
        <p:nvPicPr>
          <p:cNvPr id="493" name="Google Shape;493;p78"/>
          <p:cNvPicPr preferRelativeResize="0"/>
          <p:nvPr/>
        </p:nvPicPr>
        <p:blipFill>
          <a:blip r:embed="rId3">
            <a:alphaModFix/>
          </a:blip>
          <a:stretch>
            <a:fillRect/>
          </a:stretch>
        </p:blipFill>
        <p:spPr>
          <a:xfrm>
            <a:off x="1047500" y="0"/>
            <a:ext cx="6857999" cy="5143500"/>
          </a:xfrm>
          <a:prstGeom prst="rect">
            <a:avLst/>
          </a:prstGeom>
          <a:noFill/>
          <a:ln>
            <a:noFill/>
          </a:ln>
        </p:spPr>
      </p:pic>
      <p:sp>
        <p:nvSpPr>
          <p:cNvPr id="494" name="Google Shape;494;p78"/>
          <p:cNvSpPr txBox="1"/>
          <p:nvPr/>
        </p:nvSpPr>
        <p:spPr>
          <a:xfrm>
            <a:off x="1774950" y="453450"/>
            <a:ext cx="5853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200">
                <a:latin typeface="Lato"/>
                <a:ea typeface="Lato"/>
                <a:cs typeface="Lato"/>
                <a:sym typeface="Lato"/>
              </a:rPr>
              <a:t>¡¡¡¡¡Gracias por su Atención!!!!!</a:t>
            </a:r>
            <a:endParaRPr sz="2200">
              <a:latin typeface="Lato"/>
              <a:ea typeface="Lato"/>
              <a:cs typeface="Lato"/>
              <a:sym typeface="Lato"/>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0"/>
          <p:cNvSpPr txBox="1">
            <a:spLocks noGrp="1"/>
          </p:cNvSpPr>
          <p:nvPr>
            <p:ph type="title"/>
          </p:nvPr>
        </p:nvSpPr>
        <p:spPr>
          <a:xfrm>
            <a:off x="283100" y="712150"/>
            <a:ext cx="63837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¿Cuántos idiomas necesitas saber para </a:t>
            </a:r>
            <a:r>
              <a:rPr lang="es-419">
                <a:solidFill>
                  <a:schemeClr val="accent5"/>
                </a:solidFill>
              </a:rPr>
              <a:t>comunicarte con el resto del mundo?</a:t>
            </a:r>
            <a:endParaRPr>
              <a:solidFill>
                <a:schemeClr val="accent5"/>
              </a:solidFill>
            </a:endParaRPr>
          </a:p>
        </p:txBody>
      </p:sp>
      <p:grpSp>
        <p:nvGrpSpPr>
          <p:cNvPr id="504" name="Google Shape;504;p80"/>
          <p:cNvGrpSpPr/>
          <p:nvPr/>
        </p:nvGrpSpPr>
        <p:grpSpPr>
          <a:xfrm>
            <a:off x="6781388" y="2464029"/>
            <a:ext cx="2212050" cy="2537076"/>
            <a:chOff x="6803275" y="395363"/>
            <a:chExt cx="2212050" cy="2537076"/>
          </a:xfrm>
        </p:grpSpPr>
        <p:pic>
          <p:nvPicPr>
            <p:cNvPr id="505" name="Google Shape;505;p80"/>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506" name="Google Shape;506;p80" descr="Trozo de cinta adhesiva que pega una nota a la diapositiva"/>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507" name="Google Shape;507;p80"/>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r>
                <a:rPr lang="es-419" sz="1200">
                  <a:solidFill>
                    <a:schemeClr val="dk2"/>
                  </a:solidFill>
                  <a:latin typeface="Raleway"/>
                  <a:ea typeface="Raleway"/>
                  <a:cs typeface="Raleway"/>
                  <a:sym typeface="Raleway"/>
                </a:rPr>
                <a:t>En este ejemplo, comenzaremos con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algo </a:t>
              </a:r>
              <a:r>
                <a:rPr lang="es-419" sz="1200" b="1">
                  <a:solidFill>
                    <a:schemeClr val="dk2"/>
                  </a:solidFill>
                  <a:latin typeface="Raleway"/>
                  <a:ea typeface="Raleway"/>
                  <a:cs typeface="Raleway"/>
                  <a:sym typeface="Raleway"/>
                </a:rPr>
                <a:t>inesperado</a:t>
              </a:r>
              <a:r>
                <a:rPr lang="es-419" sz="1200">
                  <a:solidFill>
                    <a:schemeClr val="dk2"/>
                  </a:solidFill>
                  <a:latin typeface="Raleway"/>
                  <a:ea typeface="Raleway"/>
                  <a:cs typeface="Raleway"/>
                  <a:sym typeface="Raleway"/>
                </a:rPr>
                <a:t>. </a:t>
              </a:r>
              <a:endParaRPr sz="1200">
                <a:solidFill>
                  <a:schemeClr val="dk2"/>
                </a:solidFill>
                <a:latin typeface="Raleway"/>
                <a:ea typeface="Raleway"/>
                <a:cs typeface="Raleway"/>
                <a:sym typeface="Raleway"/>
              </a:endParaRPr>
            </a:p>
            <a:p>
              <a:pPr marL="0" lvl="0" indent="0" algn="l" rtl="0">
                <a:spcBef>
                  <a:spcPts val="800"/>
                </a:spcBef>
                <a:spcAft>
                  <a:spcPts val="800"/>
                </a:spcAft>
                <a:buClr>
                  <a:schemeClr val="dk2"/>
                </a:buClr>
                <a:buSzPts val="1100"/>
                <a:buFont typeface="Arial"/>
                <a:buNone/>
              </a:pPr>
              <a:r>
                <a:rPr lang="es-419" sz="1200">
                  <a:solidFill>
                    <a:schemeClr val="dk2"/>
                  </a:solidFill>
                  <a:latin typeface="Raleway"/>
                  <a:ea typeface="Raleway"/>
                  <a:cs typeface="Raleway"/>
                  <a:sym typeface="Raleway"/>
                </a:rPr>
                <a:t>Mientras el público intenta pensar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un número, lo sorprenderemos con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la siguiente diapositiva.</a:t>
              </a:r>
              <a:endParaRPr sz="1200" b="1">
                <a:solidFill>
                  <a:schemeClr val="dk2"/>
                </a:solidFill>
                <a:latin typeface="Raleway"/>
                <a:ea typeface="Raleway"/>
                <a:cs typeface="Raleway"/>
                <a:sym typeface="Raleway"/>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1"/>
          <p:cNvSpPr txBox="1">
            <a:spLocks noGrp="1"/>
          </p:cNvSpPr>
          <p:nvPr>
            <p:ph type="title"/>
          </p:nvPr>
        </p:nvSpPr>
        <p:spPr>
          <a:xfrm>
            <a:off x="283100" y="712150"/>
            <a:ext cx="63906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5"/>
                </a:solidFill>
              </a:rPr>
              <a:t>¡Solo uno!</a:t>
            </a:r>
            <a:r>
              <a:rPr lang="es-419"/>
              <a:t> El tuyo.</a:t>
            </a:r>
            <a:endParaRPr/>
          </a:p>
          <a:p>
            <a:pPr marL="0" lvl="0" indent="0" algn="l" rtl="0">
              <a:spcBef>
                <a:spcPts val="1000"/>
              </a:spcBef>
              <a:spcAft>
                <a:spcPts val="1000"/>
              </a:spcAft>
              <a:buNone/>
            </a:pPr>
            <a:r>
              <a:rPr lang="es-419" sz="2400" b="0"/>
              <a:t>(Con un poco de ayuda de tu smartphone)</a:t>
            </a:r>
            <a:endParaRPr sz="2400" b="0"/>
          </a:p>
        </p:txBody>
      </p:sp>
      <p:grpSp>
        <p:nvGrpSpPr>
          <p:cNvPr id="513" name="Google Shape;513;p81"/>
          <p:cNvGrpSpPr/>
          <p:nvPr/>
        </p:nvGrpSpPr>
        <p:grpSpPr>
          <a:xfrm>
            <a:off x="6781388" y="2464035"/>
            <a:ext cx="2212050" cy="2537076"/>
            <a:chOff x="6803275" y="395363"/>
            <a:chExt cx="2212050" cy="2537076"/>
          </a:xfrm>
        </p:grpSpPr>
        <p:pic>
          <p:nvPicPr>
            <p:cNvPr id="514" name="Google Shape;514;p81"/>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515" name="Google Shape;515;p81" descr="Trozo de cinta adhesiva que pega una nota a la diapositiva"/>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516" name="Google Shape;516;p81"/>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0"/>
                </a:spcAft>
                <a:buNone/>
              </a:pPr>
              <a:r>
                <a:rPr lang="es-419" sz="1200">
                  <a:solidFill>
                    <a:schemeClr val="dk2"/>
                  </a:solidFill>
                  <a:latin typeface="Raleway"/>
                  <a:ea typeface="Raleway"/>
                  <a:cs typeface="Raleway"/>
                  <a:sym typeface="Raleway"/>
                </a:rPr>
                <a:t>Recuerda. Si algo parece obvio, las personas lo ignorarán. </a:t>
              </a:r>
              <a:endParaRPr sz="1200">
                <a:solidFill>
                  <a:schemeClr val="dk2"/>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Destaca los aspectos inesperados de tu tema.</a:t>
              </a:r>
              <a:endParaRPr sz="1200" b="1">
                <a:solidFill>
                  <a:schemeClr val="dk2"/>
                </a:solidFill>
                <a:latin typeface="Raleway"/>
                <a:ea typeface="Raleway"/>
                <a:cs typeface="Raleway"/>
                <a:sym typeface="Raleway"/>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06425" y="466425"/>
            <a:ext cx="8296800" cy="460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200"/>
          </a:p>
        </p:txBody>
      </p:sp>
      <p:pic>
        <p:nvPicPr>
          <p:cNvPr id="109" name="Google Shape;109;p19"/>
          <p:cNvPicPr preferRelativeResize="0"/>
          <p:nvPr/>
        </p:nvPicPr>
        <p:blipFill rotWithShape="1">
          <a:blip r:embed="rId3">
            <a:alphaModFix/>
          </a:blip>
          <a:srcRect l="27488" t="20389" r="29298" b="22656"/>
          <a:stretch/>
        </p:blipFill>
        <p:spPr>
          <a:xfrm>
            <a:off x="1726676" y="466425"/>
            <a:ext cx="5560102" cy="4119974"/>
          </a:xfrm>
          <a:prstGeom prst="rect">
            <a:avLst/>
          </a:prstGeom>
          <a:noFill/>
          <a:ln>
            <a:noFill/>
          </a:ln>
        </p:spPr>
      </p:pic>
      <p:pic>
        <p:nvPicPr>
          <p:cNvPr id="110" name="Google Shape;110;p19"/>
          <p:cNvPicPr preferRelativeResize="0"/>
          <p:nvPr/>
        </p:nvPicPr>
        <p:blipFill rotWithShape="1">
          <a:blip r:embed="rId4">
            <a:alphaModFix/>
          </a:blip>
          <a:srcRect t="10833"/>
          <a:stretch/>
        </p:blipFill>
        <p:spPr>
          <a:xfrm>
            <a:off x="1305400" y="4485449"/>
            <a:ext cx="6667500" cy="535075"/>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2"/>
          <p:cNvSpPr txBox="1">
            <a:spLocks noGrp="1"/>
          </p:cNvSpPr>
          <p:nvPr>
            <p:ph type="title"/>
          </p:nvPr>
        </p:nvSpPr>
        <p:spPr>
          <a:xfrm>
            <a:off x="265500" y="1912650"/>
            <a:ext cx="4045200" cy="131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2400" b="0">
                <a:solidFill>
                  <a:schemeClr val="dk2"/>
                </a:solidFill>
              </a:rPr>
              <a:t>La aplicación de </a:t>
            </a:r>
            <a:br>
              <a:rPr lang="es-419" sz="2400" b="0">
                <a:solidFill>
                  <a:schemeClr val="dk2"/>
                </a:solidFill>
              </a:rPr>
            </a:br>
            <a:r>
              <a:rPr lang="es-419" sz="2400" b="0">
                <a:solidFill>
                  <a:schemeClr val="dk2"/>
                </a:solidFill>
              </a:rPr>
              <a:t>Traductor de Google puede repetir lo que dices </a:t>
            </a:r>
            <a:br>
              <a:rPr lang="es-419" sz="2400" b="0">
                <a:solidFill>
                  <a:schemeClr val="dk2"/>
                </a:solidFill>
              </a:rPr>
            </a:br>
            <a:r>
              <a:rPr lang="es-419" sz="2400" b="0">
                <a:solidFill>
                  <a:schemeClr val="dk2"/>
                </a:solidFill>
              </a:rPr>
              <a:t>hasta en </a:t>
            </a:r>
            <a:r>
              <a:rPr lang="es-419"/>
              <a:t>NOVENTA IDIOMAS</a:t>
            </a:r>
            <a:r>
              <a:rPr lang="es-419" sz="2400" b="0">
                <a:solidFill>
                  <a:schemeClr val="dk2"/>
                </a:solidFill>
              </a:rPr>
              <a:t>, como alemán, japonés, checo </a:t>
            </a:r>
            <a:br>
              <a:rPr lang="es-419" sz="2400" b="0">
                <a:solidFill>
                  <a:schemeClr val="dk2"/>
                </a:solidFill>
              </a:rPr>
            </a:br>
            <a:r>
              <a:rPr lang="es-419" sz="2400" b="0">
                <a:solidFill>
                  <a:schemeClr val="dk2"/>
                </a:solidFill>
              </a:rPr>
              <a:t>y zulú.</a:t>
            </a:r>
            <a:endParaRPr sz="2400" b="0">
              <a:solidFill>
                <a:schemeClr val="dk2"/>
              </a:solidFill>
            </a:endParaRPr>
          </a:p>
        </p:txBody>
      </p:sp>
      <p:pic>
        <p:nvPicPr>
          <p:cNvPr id="522" name="Google Shape;522;p82"/>
          <p:cNvPicPr preferRelativeResize="0"/>
          <p:nvPr/>
        </p:nvPicPr>
        <p:blipFill rotWithShape="1">
          <a:blip r:embed="rId3">
            <a:alphaModFix/>
          </a:blip>
          <a:srcRect r="39660"/>
          <a:stretch/>
        </p:blipFill>
        <p:spPr>
          <a:xfrm>
            <a:off x="4488725" y="0"/>
            <a:ext cx="4655273" cy="5143501"/>
          </a:xfrm>
          <a:prstGeom prst="rect">
            <a:avLst/>
          </a:prstGeom>
          <a:noFill/>
          <a:ln>
            <a:noFill/>
          </a:ln>
        </p:spPr>
      </p:pic>
      <p:grpSp>
        <p:nvGrpSpPr>
          <p:cNvPr id="523" name="Google Shape;523;p82"/>
          <p:cNvGrpSpPr/>
          <p:nvPr/>
        </p:nvGrpSpPr>
        <p:grpSpPr>
          <a:xfrm>
            <a:off x="6781388" y="2464035"/>
            <a:ext cx="2212050" cy="2537076"/>
            <a:chOff x="6803275" y="395363"/>
            <a:chExt cx="2212050" cy="2537076"/>
          </a:xfrm>
        </p:grpSpPr>
        <p:pic>
          <p:nvPicPr>
            <p:cNvPr id="524" name="Google Shape;524;p82"/>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525" name="Google Shape;525;p82"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526" name="Google Shape;526;p82"/>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r>
                <a:rPr lang="es-419" sz="1200">
                  <a:solidFill>
                    <a:schemeClr val="dk2"/>
                  </a:solidFill>
                  <a:latin typeface="Raleway"/>
                  <a:ea typeface="Raleway"/>
                  <a:cs typeface="Raleway"/>
                  <a:sym typeface="Raleway"/>
                </a:rPr>
                <a:t>No esperes hasta el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final de la presentación para introducir la idea principal. </a:t>
              </a:r>
              <a:endParaRPr sz="1200">
                <a:solidFill>
                  <a:schemeClr val="dk2"/>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Revela tu producto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o idea (en este caso,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una aplicación de traducción) al principio.</a:t>
              </a:r>
              <a:endParaRPr sz="1200" b="1">
                <a:solidFill>
                  <a:schemeClr val="dk1"/>
                </a:solidFill>
                <a:latin typeface="Raleway"/>
                <a:ea typeface="Raleway"/>
                <a:cs typeface="Raleway"/>
                <a:sym typeface="Raleway"/>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pic>
        <p:nvPicPr>
          <p:cNvPr id="531" name="Google Shape;531;p83"/>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id="532" name="Google Shape;532;p83" descr="Trozo de cinta adhesiva que pega una nota a la diapositiva"/>
          <p:cNvPicPr preferRelativeResize="0"/>
          <p:nvPr/>
        </p:nvPicPr>
        <p:blipFill rotWithShape="1">
          <a:blip r:embed="rId4">
            <a:alphaModFix/>
          </a:blip>
          <a:srcRect l="9244" t="5926" r="2118" b="10011"/>
          <a:stretch/>
        </p:blipFill>
        <p:spPr>
          <a:xfrm rot="154828">
            <a:off x="3536000" y="147301"/>
            <a:ext cx="2072000" cy="736050"/>
          </a:xfrm>
          <a:prstGeom prst="rect">
            <a:avLst/>
          </a:prstGeom>
          <a:noFill/>
          <a:ln>
            <a:noFill/>
          </a:ln>
        </p:spPr>
      </p:pic>
      <p:sp>
        <p:nvSpPr>
          <p:cNvPr id="533" name="Google Shape;533;p83"/>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sz="3000" b="1">
                <a:solidFill>
                  <a:schemeClr val="lt2"/>
                </a:solidFill>
                <a:latin typeface="Raleway"/>
                <a:ea typeface="Raleway"/>
                <a:cs typeface="Raleway"/>
                <a:sym typeface="Raleway"/>
              </a:rPr>
              <a:t>2. Ejemplos</a:t>
            </a:r>
            <a:endParaRPr sz="3000" b="1">
              <a:solidFill>
                <a:schemeClr val="lt2"/>
              </a:solidFill>
              <a:latin typeface="Raleway"/>
              <a:ea typeface="Raleway"/>
              <a:cs typeface="Raleway"/>
              <a:sym typeface="Raleway"/>
            </a:endParaRPr>
          </a:p>
        </p:txBody>
      </p:sp>
      <p:sp>
        <p:nvSpPr>
          <p:cNvPr id="534" name="Google Shape;534;p83"/>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1200">
                <a:latin typeface="Raleway"/>
                <a:ea typeface="Raleway"/>
                <a:cs typeface="Raleway"/>
                <a:sym typeface="Raleway"/>
              </a:rPr>
              <a:t>Al final de esta sección, tu público conocerá los siguientes conceptos: </a:t>
            </a:r>
            <a:endParaRPr sz="12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Qué:</a:t>
            </a:r>
            <a:r>
              <a:rPr lang="es-419" sz="1200">
                <a:latin typeface="Raleway"/>
                <a:ea typeface="Raleway"/>
                <a:cs typeface="Raleway"/>
                <a:sym typeface="Raleway"/>
              </a:rPr>
              <a:t/>
            </a:r>
            <a:br>
              <a:rPr lang="es-419" sz="1200">
                <a:latin typeface="Raleway"/>
                <a:ea typeface="Raleway"/>
                <a:cs typeface="Raleway"/>
                <a:sym typeface="Raleway"/>
              </a:rPr>
            </a:br>
            <a:r>
              <a:rPr lang="es-419" sz="1200">
                <a:latin typeface="Raleway"/>
                <a:ea typeface="Raleway"/>
                <a:cs typeface="Raleway"/>
                <a:sym typeface="Raleway"/>
              </a:rPr>
              <a:t>¿Cuál es el problema que resuelves con tu solución?</a:t>
            </a:r>
            <a:endParaRPr sz="120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s-419" sz="1400" b="1">
                <a:solidFill>
                  <a:schemeClr val="dk1"/>
                </a:solidFill>
                <a:latin typeface="Raleway"/>
                <a:ea typeface="Raleway"/>
                <a:cs typeface="Raleway"/>
                <a:sym typeface="Raleway"/>
              </a:rPr>
              <a:t>Quién:</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Muestra una persona específica que se beneficiaría con tu solución.</a:t>
            </a:r>
            <a:endParaRPr sz="1200">
              <a:latin typeface="Raleway"/>
              <a:ea typeface="Raleway"/>
              <a:cs typeface="Raleway"/>
              <a:sym typeface="Raleway"/>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pic>
        <p:nvPicPr>
          <p:cNvPr id="539" name="Google Shape;539;p84" descr="Screen Shot 2015-11-19 at 11.46.25 PM.png"/>
          <p:cNvPicPr preferRelativeResize="0"/>
          <p:nvPr/>
        </p:nvPicPr>
        <p:blipFill rotWithShape="1">
          <a:blip r:embed="rId3">
            <a:alphaModFix/>
          </a:blip>
          <a:srcRect l="26143" r="26148"/>
          <a:stretch/>
        </p:blipFill>
        <p:spPr>
          <a:xfrm>
            <a:off x="-1" y="0"/>
            <a:ext cx="4567200" cy="5143499"/>
          </a:xfrm>
          <a:prstGeom prst="rect">
            <a:avLst/>
          </a:prstGeom>
          <a:noFill/>
          <a:ln>
            <a:noFill/>
          </a:ln>
        </p:spPr>
      </p:pic>
      <p:sp>
        <p:nvSpPr>
          <p:cNvPr id="540" name="Google Shape;540;p84"/>
          <p:cNvSpPr txBox="1">
            <a:spLocks noGrp="1"/>
          </p:cNvSpPr>
          <p:nvPr>
            <p:ph type="body" idx="1"/>
          </p:nvPr>
        </p:nvSpPr>
        <p:spPr>
          <a:xfrm>
            <a:off x="4832750" y="980400"/>
            <a:ext cx="4033800" cy="31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chemeClr val="dk1"/>
                </a:solidFill>
              </a:rPr>
              <a:t>Conoce a Alberto.</a:t>
            </a:r>
            <a:r>
              <a:rPr lang="es-419" sz="3000">
                <a:solidFill>
                  <a:schemeClr val="dk1"/>
                </a:solidFill>
              </a:rPr>
              <a:t> </a:t>
            </a:r>
            <a:endParaRPr sz="3000">
              <a:solidFill>
                <a:schemeClr val="dk1"/>
              </a:solidFill>
            </a:endParaRPr>
          </a:p>
          <a:p>
            <a:pPr marL="0" lvl="0" indent="0" algn="l" rtl="0">
              <a:spcBef>
                <a:spcPts val="1600"/>
              </a:spcBef>
              <a:spcAft>
                <a:spcPts val="0"/>
              </a:spcAft>
              <a:buClr>
                <a:schemeClr val="dk2"/>
              </a:buClr>
              <a:buSzPts val="1100"/>
              <a:buFont typeface="Arial"/>
              <a:buNone/>
            </a:pPr>
            <a:r>
              <a:rPr lang="es-419" sz="1800"/>
              <a:t>Hace poco se mudó de España a un pequeño pueblo de Irlanda del Norte.</a:t>
            </a:r>
            <a:endParaRPr sz="1800"/>
          </a:p>
          <a:p>
            <a:pPr marL="0" lvl="0" indent="0" algn="l" rtl="0">
              <a:spcBef>
                <a:spcPts val="1600"/>
              </a:spcBef>
              <a:spcAft>
                <a:spcPts val="1600"/>
              </a:spcAft>
              <a:buClr>
                <a:schemeClr val="dk2"/>
              </a:buClr>
              <a:buSzPts val="1100"/>
              <a:buFont typeface="Arial"/>
              <a:buNone/>
            </a:pPr>
            <a:r>
              <a:rPr lang="es-419" sz="1800"/>
              <a:t>A Alberto le gustaba mucho el fútbol, pero temía no poder comunicarse </a:t>
            </a:r>
            <a:br>
              <a:rPr lang="es-419" sz="1800"/>
            </a:br>
            <a:r>
              <a:rPr lang="es-419" sz="1800"/>
              <a:t>con el entrenador o los compañeros </a:t>
            </a:r>
            <a:br>
              <a:rPr lang="es-419" sz="1800"/>
            </a:br>
            <a:r>
              <a:rPr lang="es-419" sz="1800"/>
              <a:t>de equipo.</a:t>
            </a:r>
            <a:endParaRPr sz="1800">
              <a:solidFill>
                <a:srgbClr val="000000"/>
              </a:solidFill>
            </a:endParaRPr>
          </a:p>
        </p:txBody>
      </p:sp>
      <p:grpSp>
        <p:nvGrpSpPr>
          <p:cNvPr id="541" name="Google Shape;541;p84"/>
          <p:cNvGrpSpPr/>
          <p:nvPr/>
        </p:nvGrpSpPr>
        <p:grpSpPr>
          <a:xfrm>
            <a:off x="134988" y="2464035"/>
            <a:ext cx="2212050" cy="2537076"/>
            <a:chOff x="6803275" y="395363"/>
            <a:chExt cx="2212050" cy="2537076"/>
          </a:xfrm>
        </p:grpSpPr>
        <p:pic>
          <p:nvPicPr>
            <p:cNvPr id="542" name="Google Shape;542;p84"/>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543" name="Google Shape;543;p84"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544" name="Google Shape;544;p84"/>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Preséntale el problema al público por medio de una </a:t>
              </a:r>
              <a:r>
                <a:rPr lang="es-419" sz="1200" b="1">
                  <a:solidFill>
                    <a:schemeClr val="dk2"/>
                  </a:solidFill>
                  <a:latin typeface="Raleway"/>
                  <a:ea typeface="Raleway"/>
                  <a:cs typeface="Raleway"/>
                  <a:sym typeface="Raleway"/>
                </a:rPr>
                <a:t>historia </a:t>
              </a:r>
              <a:r>
                <a:rPr lang="es-419" sz="1200">
                  <a:solidFill>
                    <a:schemeClr val="dk2"/>
                  </a:solidFill>
                  <a:latin typeface="Raleway"/>
                  <a:ea typeface="Raleway"/>
                  <a:cs typeface="Raleway"/>
                  <a:sym typeface="Raleway"/>
                </a:rPr>
                <a:t>(idealmente una persona). </a:t>
              </a:r>
              <a:endParaRPr sz="1200" b="1">
                <a:solidFill>
                  <a:schemeClr val="dk1"/>
                </a:solidFill>
                <a:latin typeface="Raleway"/>
                <a:ea typeface="Raleway"/>
                <a:cs typeface="Raleway"/>
                <a:sym typeface="Raleway"/>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85"/>
          <p:cNvSpPr txBox="1">
            <a:spLocks noGrp="1"/>
          </p:cNvSpPr>
          <p:nvPr>
            <p:ph type="subTitle" idx="1"/>
          </p:nvPr>
        </p:nvSpPr>
        <p:spPr>
          <a:xfrm>
            <a:off x="265500" y="653700"/>
            <a:ext cx="4045200" cy="3836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3000" b="1">
                <a:solidFill>
                  <a:schemeClr val="dk1"/>
                </a:solidFill>
              </a:rPr>
              <a:t>Conoce a Marcos.</a:t>
            </a:r>
            <a:endParaRPr sz="3000" b="1">
              <a:solidFill>
                <a:schemeClr val="dk1"/>
              </a:solidFill>
            </a:endParaRPr>
          </a:p>
          <a:p>
            <a:pPr marL="0" lvl="0" indent="0" algn="l" rtl="0">
              <a:lnSpc>
                <a:spcPct val="115000"/>
              </a:lnSpc>
              <a:spcBef>
                <a:spcPts val="1600"/>
              </a:spcBef>
              <a:spcAft>
                <a:spcPts val="0"/>
              </a:spcAft>
              <a:buNone/>
            </a:pPr>
            <a:r>
              <a:rPr lang="es-419" sz="1800"/>
              <a:t>Hace poco abrió una tienda de cámaras cerca del Museo del </a:t>
            </a:r>
            <a:br>
              <a:rPr lang="es-419" sz="1800"/>
            </a:br>
            <a:r>
              <a:rPr lang="es-419" sz="1800"/>
              <a:t>Louvre en París.</a:t>
            </a:r>
            <a:endParaRPr sz="1800"/>
          </a:p>
          <a:p>
            <a:pPr marL="0" lvl="0" indent="0" algn="l" rtl="0">
              <a:lnSpc>
                <a:spcPct val="115000"/>
              </a:lnSpc>
              <a:spcBef>
                <a:spcPts val="1600"/>
              </a:spcBef>
              <a:spcAft>
                <a:spcPts val="1600"/>
              </a:spcAft>
              <a:buNone/>
            </a:pPr>
            <a:r>
              <a:rPr lang="es-419" sz="1800"/>
              <a:t>Los clientes de su tienda, que generalmente son turistas, hablan muchos idiomas diferentes, lo que convierte una simple transacción </a:t>
            </a:r>
            <a:br>
              <a:rPr lang="es-419" sz="1800"/>
            </a:br>
            <a:r>
              <a:rPr lang="es-419" sz="1800"/>
              <a:t>en un enorme desafío.</a:t>
            </a:r>
            <a:endParaRPr sz="1800"/>
          </a:p>
        </p:txBody>
      </p:sp>
      <p:pic>
        <p:nvPicPr>
          <p:cNvPr id="550" name="Google Shape;550;p85"/>
          <p:cNvPicPr preferRelativeResize="0"/>
          <p:nvPr/>
        </p:nvPicPr>
        <p:blipFill rotWithShape="1">
          <a:blip r:embed="rId3">
            <a:alphaModFix/>
          </a:blip>
          <a:srcRect l="1729" t="6746" b="20862"/>
          <a:stretch/>
        </p:blipFill>
        <p:spPr>
          <a:xfrm>
            <a:off x="4488725" y="0"/>
            <a:ext cx="4655272" cy="5143505"/>
          </a:xfrm>
          <a:prstGeom prst="rect">
            <a:avLst/>
          </a:prstGeom>
          <a:noFill/>
          <a:ln>
            <a:noFill/>
          </a:ln>
        </p:spPr>
      </p:pic>
      <p:grpSp>
        <p:nvGrpSpPr>
          <p:cNvPr id="551" name="Google Shape;551;p85"/>
          <p:cNvGrpSpPr/>
          <p:nvPr/>
        </p:nvGrpSpPr>
        <p:grpSpPr>
          <a:xfrm>
            <a:off x="6781388" y="2464035"/>
            <a:ext cx="2212050" cy="2537076"/>
            <a:chOff x="6803275" y="395363"/>
            <a:chExt cx="2212050" cy="2537076"/>
          </a:xfrm>
        </p:grpSpPr>
        <p:pic>
          <p:nvPicPr>
            <p:cNvPr id="552" name="Google Shape;552;p85"/>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553" name="Google Shape;553;p85"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554" name="Google Shape;554;p85"/>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Si un ejemplo no es suficiente para que las personas comprendan la magnitud de tu idea, elige varios ejemplos.</a:t>
              </a:r>
              <a:endParaRPr sz="1200" b="1">
                <a:solidFill>
                  <a:schemeClr val="dk1"/>
                </a:solidFill>
                <a:latin typeface="Raleway"/>
                <a:ea typeface="Raleway"/>
                <a:cs typeface="Raleway"/>
                <a:sym typeface="Raleway"/>
              </a:endParaRPr>
            </a:p>
          </p:txBody>
        </p:sp>
      </p:grpSp>
      <p:sp>
        <p:nvSpPr>
          <p:cNvPr id="555" name="Google Shape;555;p85"/>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200" i="1">
                <a:solidFill>
                  <a:schemeClr val="lt2"/>
                </a:solidFill>
                <a:latin typeface="Lato"/>
                <a:ea typeface="Lato"/>
                <a:cs typeface="Lato"/>
                <a:sym typeface="Lato"/>
              </a:rPr>
              <a:t>La historia solo tiene fines ilustrativos</a:t>
            </a:r>
            <a:endParaRPr sz="1200" i="1">
              <a:solidFill>
                <a:schemeClr val="lt2"/>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86" descr="Screen Shot 2015-11-20 at 9.47.21 AM.png"/>
          <p:cNvPicPr preferRelativeResize="0"/>
          <p:nvPr/>
        </p:nvPicPr>
        <p:blipFill rotWithShape="1">
          <a:blip r:embed="rId3">
            <a:alphaModFix/>
          </a:blip>
          <a:srcRect l="4413" r="4404"/>
          <a:stretch/>
        </p:blipFill>
        <p:spPr>
          <a:xfrm>
            <a:off x="0" y="0"/>
            <a:ext cx="9144000" cy="5143504"/>
          </a:xfrm>
          <a:prstGeom prst="rect">
            <a:avLst/>
          </a:prstGeom>
          <a:noFill/>
          <a:ln>
            <a:noFill/>
          </a:ln>
        </p:spPr>
      </p:pic>
      <p:sp>
        <p:nvSpPr>
          <p:cNvPr id="561" name="Google Shape;561;p86"/>
          <p:cNvSpPr txBox="1">
            <a:spLocks noGrp="1"/>
          </p:cNvSpPr>
          <p:nvPr>
            <p:ph type="title"/>
          </p:nvPr>
        </p:nvSpPr>
        <p:spPr>
          <a:xfrm>
            <a:off x="283100" y="712150"/>
            <a:ext cx="64245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a:t>La barrera del idioma aisló a Alberto y perjudicó la empresa de Marcos.</a:t>
            </a:r>
            <a:endParaRPr/>
          </a:p>
        </p:txBody>
      </p:sp>
      <p:grpSp>
        <p:nvGrpSpPr>
          <p:cNvPr id="562" name="Google Shape;562;p86"/>
          <p:cNvGrpSpPr/>
          <p:nvPr/>
        </p:nvGrpSpPr>
        <p:grpSpPr>
          <a:xfrm>
            <a:off x="6781388" y="2464035"/>
            <a:ext cx="2212050" cy="2537076"/>
            <a:chOff x="6803275" y="395363"/>
            <a:chExt cx="2212050" cy="2537076"/>
          </a:xfrm>
        </p:grpSpPr>
        <p:pic>
          <p:nvPicPr>
            <p:cNvPr id="563" name="Google Shape;563;p86"/>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564" name="Google Shape;564;p86"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565" name="Google Shape;565;p86"/>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Lo ideal es mostrar cómo diferentes personas que se encuentran en situaciones muy distintas pueden verse beneficiadas con tu solución.</a:t>
              </a:r>
              <a:endParaRPr sz="1200" b="1">
                <a:solidFill>
                  <a:schemeClr val="dk1"/>
                </a:solidFill>
                <a:latin typeface="Raleway"/>
                <a:ea typeface="Raleway"/>
                <a:cs typeface="Raleway"/>
                <a:sym typeface="Raleway"/>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9"/>
        <p:cNvGrpSpPr/>
        <p:nvPr/>
      </p:nvGrpSpPr>
      <p:grpSpPr>
        <a:xfrm>
          <a:off x="0" y="0"/>
          <a:ext cx="0" cy="0"/>
          <a:chOff x="0" y="0"/>
          <a:chExt cx="0" cy="0"/>
        </a:xfrm>
      </p:grpSpPr>
      <p:pic>
        <p:nvPicPr>
          <p:cNvPr id="570" name="Google Shape;570;p87"/>
          <p:cNvPicPr preferRelativeResize="0"/>
          <p:nvPr/>
        </p:nvPicPr>
        <p:blipFill rotWithShape="1">
          <a:blip r:embed="rId3">
            <a:alphaModFix/>
          </a:blip>
          <a:srcRect b="15074"/>
          <a:stretch/>
        </p:blipFill>
        <p:spPr>
          <a:xfrm>
            <a:off x="0" y="0"/>
            <a:ext cx="9143997" cy="5143498"/>
          </a:xfrm>
          <a:prstGeom prst="rect">
            <a:avLst/>
          </a:prstGeom>
          <a:noFill/>
          <a:ln>
            <a:noFill/>
          </a:ln>
        </p:spPr>
      </p:pic>
      <p:sp>
        <p:nvSpPr>
          <p:cNvPr id="571" name="Google Shape;571;p87"/>
          <p:cNvSpPr/>
          <p:nvPr/>
        </p:nvSpPr>
        <p:spPr>
          <a:xfrm>
            <a:off x="283000" y="297900"/>
            <a:ext cx="4547700"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7"/>
          <p:cNvSpPr txBox="1">
            <a:spLocks noGrp="1"/>
          </p:cNvSpPr>
          <p:nvPr>
            <p:ph type="body" idx="4294967295"/>
          </p:nvPr>
        </p:nvSpPr>
        <p:spPr>
          <a:xfrm>
            <a:off x="481300" y="529650"/>
            <a:ext cx="4151100" cy="4084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419" sz="2800" b="1">
                <a:solidFill>
                  <a:schemeClr val="accent5"/>
                </a:solidFill>
              </a:rPr>
              <a:t>Entonces, Marcos descubrió  el Traductor de Google</a:t>
            </a:r>
            <a:endParaRPr sz="2800" b="1">
              <a:solidFill>
                <a:schemeClr val="accent5"/>
              </a:solidFill>
            </a:endParaRPr>
          </a:p>
          <a:p>
            <a:pPr marL="0" lvl="0" indent="0" algn="l" rtl="0">
              <a:lnSpc>
                <a:spcPct val="100000"/>
              </a:lnSpc>
              <a:spcBef>
                <a:spcPts val="1600"/>
              </a:spcBef>
              <a:spcAft>
                <a:spcPts val="0"/>
              </a:spcAft>
              <a:buNone/>
            </a:pPr>
            <a:r>
              <a:rPr lang="es-419">
                <a:solidFill>
                  <a:schemeClr val="lt1"/>
                </a:solidFill>
              </a:rPr>
              <a:t>Ahora les pide a los clientes extranjeros que le hablen a la aplicación cuando tienen que describir los problemas </a:t>
            </a:r>
            <a:br>
              <a:rPr lang="es-419">
                <a:solidFill>
                  <a:schemeClr val="lt1"/>
                </a:solidFill>
              </a:rPr>
            </a:br>
            <a:r>
              <a:rPr lang="es-419">
                <a:solidFill>
                  <a:schemeClr val="lt1"/>
                </a:solidFill>
              </a:rPr>
              <a:t>que presentan sus cámaras. </a:t>
            </a:r>
            <a:endParaRPr>
              <a:solidFill>
                <a:schemeClr val="lt1"/>
              </a:solidFill>
            </a:endParaRPr>
          </a:p>
          <a:p>
            <a:pPr marL="0" lvl="0" indent="0" algn="l" rtl="0">
              <a:lnSpc>
                <a:spcPct val="100000"/>
              </a:lnSpc>
              <a:spcBef>
                <a:spcPts val="1600"/>
              </a:spcBef>
              <a:spcAft>
                <a:spcPts val="1600"/>
              </a:spcAft>
              <a:buNone/>
            </a:pPr>
            <a:r>
              <a:rPr lang="es-419">
                <a:solidFill>
                  <a:schemeClr val="lt1"/>
                </a:solidFill>
              </a:rPr>
              <a:t>Ha logrado ofrecer una experiencia práctica y personalizada para sus clientes, ya que puede comprender exactamente lo que necesitan.</a:t>
            </a:r>
            <a:endParaRPr>
              <a:solidFill>
                <a:schemeClr val="lt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pic>
        <p:nvPicPr>
          <p:cNvPr id="577" name="Google Shape;577;p88" descr="Screen Shot 2015-11-19 at 11.48.18 PM.png"/>
          <p:cNvPicPr preferRelativeResize="0"/>
          <p:nvPr/>
        </p:nvPicPr>
        <p:blipFill rotWithShape="1">
          <a:blip r:embed="rId3">
            <a:alphaModFix/>
          </a:blip>
          <a:srcRect l="26321" r="26321"/>
          <a:stretch/>
        </p:blipFill>
        <p:spPr>
          <a:xfrm>
            <a:off x="0" y="0"/>
            <a:ext cx="4567201" cy="5143499"/>
          </a:xfrm>
          <a:prstGeom prst="rect">
            <a:avLst/>
          </a:prstGeom>
          <a:noFill/>
          <a:ln>
            <a:noFill/>
          </a:ln>
        </p:spPr>
      </p:pic>
      <p:sp>
        <p:nvSpPr>
          <p:cNvPr id="578" name="Google Shape;578;p88"/>
          <p:cNvSpPr txBox="1">
            <a:spLocks noGrp="1"/>
          </p:cNvSpPr>
          <p:nvPr>
            <p:ph type="body" idx="1"/>
          </p:nvPr>
        </p:nvSpPr>
        <p:spPr>
          <a:xfrm>
            <a:off x="4832750" y="980400"/>
            <a:ext cx="4033800" cy="31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3000" b="1">
                <a:solidFill>
                  <a:schemeClr val="dk1"/>
                </a:solidFill>
              </a:rPr>
              <a:t>Un simple gesto</a:t>
            </a:r>
            <a:endParaRPr sz="3000">
              <a:solidFill>
                <a:schemeClr val="dk1"/>
              </a:solidFill>
            </a:endParaRPr>
          </a:p>
          <a:p>
            <a:pPr marL="0" lvl="0" indent="0" algn="l" rtl="0">
              <a:spcBef>
                <a:spcPts val="1600"/>
              </a:spcBef>
              <a:spcAft>
                <a:spcPts val="0"/>
              </a:spcAft>
              <a:buClr>
                <a:schemeClr val="dk2"/>
              </a:buClr>
              <a:buSzPts val="1100"/>
              <a:buFont typeface="Arial"/>
              <a:buNone/>
            </a:pPr>
            <a:r>
              <a:rPr lang="es-419" sz="1800">
                <a:solidFill>
                  <a:srgbClr val="000000"/>
                </a:solidFill>
              </a:rPr>
              <a:t>Los entrenadores Gary y Glen no sabían hablar español.  </a:t>
            </a:r>
            <a:endParaRPr sz="1800">
              <a:solidFill>
                <a:srgbClr val="000000"/>
              </a:solidFill>
            </a:endParaRPr>
          </a:p>
          <a:p>
            <a:pPr marL="0" lvl="0" indent="0" algn="l" rtl="0">
              <a:spcBef>
                <a:spcPts val="1600"/>
              </a:spcBef>
              <a:spcAft>
                <a:spcPts val="1600"/>
              </a:spcAft>
              <a:buClr>
                <a:schemeClr val="dk2"/>
              </a:buClr>
              <a:buSzPts val="1100"/>
              <a:buFont typeface="Arial"/>
              <a:buNone/>
            </a:pPr>
            <a:r>
              <a:rPr lang="es-419" sz="1800">
                <a:solidFill>
                  <a:srgbClr val="000000"/>
                </a:solidFill>
              </a:rPr>
              <a:t>Por eso, usaron el Traductor de Google para invitar a Alberto a unirse al equipo… "¿Quieres jugar?"… "¿Puedes jugar de defensa por el lateral izquierdo?"</a:t>
            </a:r>
            <a:endParaRPr sz="1800">
              <a:solidFill>
                <a:srgbClr val="000000"/>
              </a:solidFill>
            </a:endParaRPr>
          </a:p>
        </p:txBody>
      </p:sp>
      <p:grpSp>
        <p:nvGrpSpPr>
          <p:cNvPr id="579" name="Google Shape;579;p88"/>
          <p:cNvGrpSpPr/>
          <p:nvPr/>
        </p:nvGrpSpPr>
        <p:grpSpPr>
          <a:xfrm>
            <a:off x="134988" y="2464035"/>
            <a:ext cx="2212050" cy="2537076"/>
            <a:chOff x="6803275" y="395363"/>
            <a:chExt cx="2212050" cy="2537076"/>
          </a:xfrm>
        </p:grpSpPr>
        <p:pic>
          <p:nvPicPr>
            <p:cNvPr id="580" name="Google Shape;580;p88"/>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581" name="Google Shape;581;p88"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582" name="Google Shape;582;p88"/>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Muestra cómo tu solución ayuda a la persona de la historia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a alcanzar sus metas.</a:t>
              </a:r>
              <a:endParaRPr sz="1200" b="1">
                <a:solidFill>
                  <a:schemeClr val="dk1"/>
                </a:solidFill>
                <a:latin typeface="Raleway"/>
                <a:ea typeface="Raleway"/>
                <a:cs typeface="Raleway"/>
                <a:sym typeface="Raleway"/>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89"/>
          <p:cNvPicPr preferRelativeResize="0"/>
          <p:nvPr/>
        </p:nvPicPr>
        <p:blipFill rotWithShape="1">
          <a:blip r:embed="rId3">
            <a:alphaModFix/>
          </a:blip>
          <a:srcRect r="11111" b="5329"/>
          <a:stretch/>
        </p:blipFill>
        <p:spPr>
          <a:xfrm>
            <a:off x="0" y="0"/>
            <a:ext cx="9144000" cy="5143500"/>
          </a:xfrm>
          <a:prstGeom prst="rect">
            <a:avLst/>
          </a:prstGeom>
          <a:noFill/>
          <a:ln>
            <a:noFill/>
          </a:ln>
        </p:spPr>
      </p:pic>
      <p:sp>
        <p:nvSpPr>
          <p:cNvPr id="588" name="Google Shape;588;p89"/>
          <p:cNvSpPr txBox="1">
            <a:spLocks noGrp="1"/>
          </p:cNvSpPr>
          <p:nvPr>
            <p:ph type="title"/>
          </p:nvPr>
        </p:nvSpPr>
        <p:spPr>
          <a:xfrm>
            <a:off x="283100" y="712150"/>
            <a:ext cx="63906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4200">
                <a:solidFill>
                  <a:schemeClr val="accent5"/>
                </a:solidFill>
              </a:rPr>
              <a:t>De extraño a estrella</a:t>
            </a:r>
            <a:endParaRPr sz="4200">
              <a:solidFill>
                <a:schemeClr val="accent5"/>
              </a:solidFill>
            </a:endParaRPr>
          </a:p>
          <a:p>
            <a:pPr marL="0" lvl="0" indent="0" algn="l" rtl="0">
              <a:spcBef>
                <a:spcPts val="1000"/>
              </a:spcBef>
              <a:spcAft>
                <a:spcPts val="0"/>
              </a:spcAft>
              <a:buNone/>
            </a:pPr>
            <a:r>
              <a:rPr lang="es-419" sz="2100" b="0"/>
              <a:t>Alberto marcó 30 goles en 21 partidos.  Ahora lo llaman varios clubes profesionales de la Primera División.  Además, se convirtió en uno de los favoritos del equipo.</a:t>
            </a:r>
            <a:endParaRPr sz="2100" b="0"/>
          </a:p>
          <a:p>
            <a:pPr marL="0" lvl="0" indent="0" algn="l" rtl="0">
              <a:spcBef>
                <a:spcPts val="1000"/>
              </a:spcBef>
              <a:spcAft>
                <a:spcPts val="0"/>
              </a:spcAft>
              <a:buNone/>
            </a:pPr>
            <a:endParaRPr sz="2100"/>
          </a:p>
          <a:p>
            <a:pPr marL="0" lvl="0" indent="0" algn="l" rtl="0">
              <a:lnSpc>
                <a:spcPct val="115000"/>
              </a:lnSpc>
              <a:spcBef>
                <a:spcPts val="1000"/>
              </a:spcBef>
              <a:spcAft>
                <a:spcPts val="1000"/>
              </a:spcAft>
              <a:buNone/>
            </a:pPr>
            <a:r>
              <a:rPr lang="es-419" sz="1600" b="0" u="sng">
                <a:solidFill>
                  <a:schemeClr val="accent5"/>
                </a:solidFill>
                <a:latin typeface="Lato"/>
                <a:ea typeface="Lato"/>
                <a:cs typeface="Lato"/>
                <a:sym typeface="La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Miremos un breve video sobre la historia de Alberto</a:t>
            </a:r>
            <a:endParaRPr sz="2400" u="sng">
              <a:solidFill>
                <a:schemeClr val="accent5"/>
              </a:solidFill>
            </a:endParaRPr>
          </a:p>
        </p:txBody>
      </p:sp>
      <p:grpSp>
        <p:nvGrpSpPr>
          <p:cNvPr id="589" name="Google Shape;589;p89"/>
          <p:cNvGrpSpPr/>
          <p:nvPr/>
        </p:nvGrpSpPr>
        <p:grpSpPr>
          <a:xfrm>
            <a:off x="6781388" y="2464035"/>
            <a:ext cx="2212050" cy="2537076"/>
            <a:chOff x="6803275" y="395363"/>
            <a:chExt cx="2212050" cy="2537076"/>
          </a:xfrm>
        </p:grpSpPr>
        <p:pic>
          <p:nvPicPr>
            <p:cNvPr id="590" name="Google Shape;590;p89"/>
            <p:cNvPicPr preferRelativeResize="0"/>
            <p:nvPr/>
          </p:nvPicPr>
          <p:blipFill>
            <a:blip r:embed="rId5">
              <a:alphaModFix/>
            </a:blip>
            <a:stretch>
              <a:fillRect/>
            </a:stretch>
          </p:blipFill>
          <p:spPr>
            <a:xfrm>
              <a:off x="6803275" y="427445"/>
              <a:ext cx="2212050" cy="2504994"/>
            </a:xfrm>
            <a:prstGeom prst="rect">
              <a:avLst/>
            </a:prstGeom>
            <a:noFill/>
            <a:ln>
              <a:noFill/>
            </a:ln>
          </p:spPr>
        </p:pic>
        <p:pic>
          <p:nvPicPr>
            <p:cNvPr id="591" name="Google Shape;591;p89" descr="Trozo de cinta adhesiva que pega una nota a la diapositiva"/>
            <p:cNvPicPr preferRelativeResize="0"/>
            <p:nvPr/>
          </p:nvPicPr>
          <p:blipFill rotWithShape="1">
            <a:blip r:embed="rId6">
              <a:alphaModFix/>
            </a:blip>
            <a:srcRect l="9244" t="5926" r="2118" b="10011"/>
            <a:stretch/>
          </p:blipFill>
          <p:spPr>
            <a:xfrm rot="154826">
              <a:off x="7370663" y="419419"/>
              <a:ext cx="1077273" cy="382687"/>
            </a:xfrm>
            <a:prstGeom prst="rect">
              <a:avLst/>
            </a:prstGeom>
            <a:noFill/>
            <a:ln>
              <a:noFill/>
            </a:ln>
          </p:spPr>
        </p:pic>
        <p:sp>
          <p:nvSpPr>
            <p:cNvPr id="592" name="Google Shape;592;p89"/>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Las historias son más verosímiles si tienen detalles concretos, como las jugadas complejas que Alberto aprendió con Traductor y las estadísticas de rendimiento de sus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30 goles en 21 partidos.</a:t>
              </a:r>
              <a:endParaRPr b="1">
                <a:solidFill>
                  <a:schemeClr val="dk1"/>
                </a:solidFill>
                <a:latin typeface="Raleway"/>
                <a:ea typeface="Raleway"/>
                <a:cs typeface="Raleway"/>
                <a:sym typeface="Raleway"/>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6"/>
        <p:cNvGrpSpPr/>
        <p:nvPr/>
      </p:nvGrpSpPr>
      <p:grpSpPr>
        <a:xfrm>
          <a:off x="0" y="0"/>
          <a:ext cx="0" cy="0"/>
          <a:chOff x="0" y="0"/>
          <a:chExt cx="0" cy="0"/>
        </a:xfrm>
      </p:grpSpPr>
      <p:pic>
        <p:nvPicPr>
          <p:cNvPr id="597" name="Google Shape;597;p90"/>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id="598" name="Google Shape;598;p90" descr="Trozo de cinta adhesiva que pega una nota a la diapositiva"/>
          <p:cNvPicPr preferRelativeResize="0"/>
          <p:nvPr/>
        </p:nvPicPr>
        <p:blipFill rotWithShape="1">
          <a:blip r:embed="rId4">
            <a:alphaModFix/>
          </a:blip>
          <a:srcRect l="9244" t="5926" r="2118" b="10011"/>
          <a:stretch/>
        </p:blipFill>
        <p:spPr>
          <a:xfrm rot="154828">
            <a:off x="3536000" y="147301"/>
            <a:ext cx="2072000" cy="736050"/>
          </a:xfrm>
          <a:prstGeom prst="rect">
            <a:avLst/>
          </a:prstGeom>
          <a:noFill/>
          <a:ln>
            <a:noFill/>
          </a:ln>
        </p:spPr>
      </p:pic>
      <p:sp>
        <p:nvSpPr>
          <p:cNvPr id="599" name="Google Shape;599;p90"/>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sz="3000" b="1">
                <a:solidFill>
                  <a:schemeClr val="lt2"/>
                </a:solidFill>
                <a:latin typeface="Raleway"/>
                <a:ea typeface="Raleway"/>
                <a:cs typeface="Raleway"/>
                <a:sym typeface="Raleway"/>
              </a:rPr>
              <a:t>3. Ejemplos</a:t>
            </a:r>
            <a:endParaRPr sz="3000" b="1">
              <a:solidFill>
                <a:schemeClr val="lt2"/>
              </a:solidFill>
              <a:latin typeface="Raleway"/>
              <a:ea typeface="Raleway"/>
              <a:cs typeface="Raleway"/>
              <a:sym typeface="Raleway"/>
            </a:endParaRPr>
          </a:p>
        </p:txBody>
      </p:sp>
      <p:sp>
        <p:nvSpPr>
          <p:cNvPr id="600" name="Google Shape;600;p90"/>
          <p:cNvSpPr txBox="1">
            <a:spLocks noGrp="1"/>
          </p:cNvSpPr>
          <p:nvPr>
            <p:ph type="body" idx="4294967295"/>
          </p:nvPr>
        </p:nvSpPr>
        <p:spPr>
          <a:xfrm>
            <a:off x="2855550" y="1377475"/>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a:latin typeface="Raleway"/>
                <a:ea typeface="Raleway"/>
                <a:cs typeface="Raleway"/>
                <a:sym typeface="Raleway"/>
              </a:rPr>
              <a:t>Las personas necesitan comprender qué tan frecuentes son tus ejemplos. </a:t>
            </a:r>
            <a:endParaRPr sz="1200">
              <a:latin typeface="Raleway"/>
              <a:ea typeface="Raleway"/>
              <a:cs typeface="Raleway"/>
              <a:sym typeface="Raleway"/>
            </a:endParaRPr>
          </a:p>
          <a:p>
            <a:pPr marL="0" lvl="0" indent="0" algn="l" rtl="0">
              <a:spcBef>
                <a:spcPts val="1600"/>
              </a:spcBef>
              <a:spcAft>
                <a:spcPts val="0"/>
              </a:spcAft>
              <a:buNone/>
            </a:pPr>
            <a:r>
              <a:rPr lang="es-419" sz="1200">
                <a:latin typeface="Raleway"/>
                <a:ea typeface="Raleway"/>
                <a:cs typeface="Raleway"/>
                <a:sym typeface="Raleway"/>
              </a:rPr>
              <a:t>Elige 1 o 2 estadísticas, y haz que sean lo más concretas posible. Por lo general, el público no logra recordar las estadísticas. Sin embargo, puedes adoptar estas tácticas: </a:t>
            </a:r>
            <a:endParaRPr sz="12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Relacionar:</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Proporciona datos en el contexto </a:t>
            </a:r>
            <a:br>
              <a:rPr lang="es-419" sz="1200">
                <a:latin typeface="Raleway"/>
                <a:ea typeface="Raleway"/>
                <a:cs typeface="Raleway"/>
                <a:sym typeface="Raleway"/>
              </a:rPr>
            </a:br>
            <a:r>
              <a:rPr lang="es-419" sz="1200">
                <a:latin typeface="Raleway"/>
                <a:ea typeface="Raleway"/>
                <a:cs typeface="Raleway"/>
                <a:sym typeface="Raleway"/>
              </a:rPr>
              <a:t>de una historia que ya contaste</a:t>
            </a:r>
            <a:endParaRPr sz="120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s-419" sz="1400" b="1">
                <a:solidFill>
                  <a:schemeClr val="dk1"/>
                </a:solidFill>
                <a:latin typeface="Raleway"/>
                <a:ea typeface="Raleway"/>
                <a:cs typeface="Raleway"/>
                <a:sym typeface="Raleway"/>
              </a:rPr>
              <a:t>Comparar:</a:t>
            </a:r>
            <a:r>
              <a:rPr lang="es-419" sz="1400">
                <a:latin typeface="Raleway"/>
                <a:ea typeface="Raleway"/>
                <a:cs typeface="Raleway"/>
                <a:sym typeface="Raleway"/>
              </a:rPr>
              <a:t/>
            </a:r>
            <a:br>
              <a:rPr lang="es-419" sz="1400">
                <a:latin typeface="Raleway"/>
                <a:ea typeface="Raleway"/>
                <a:cs typeface="Raleway"/>
                <a:sym typeface="Raleway"/>
              </a:rPr>
            </a:br>
            <a:r>
              <a:rPr lang="es-419" sz="1200">
                <a:latin typeface="Raleway"/>
                <a:ea typeface="Raleway"/>
                <a:cs typeface="Raleway"/>
                <a:sym typeface="Raleway"/>
              </a:rPr>
              <a:t>Pon las cifras grandes en un contexto familiar para que sean más claras</a:t>
            </a:r>
            <a:endParaRPr sz="1200">
              <a:latin typeface="Raleway"/>
              <a:ea typeface="Raleway"/>
              <a:cs typeface="Raleway"/>
              <a:sym typeface="Raleway"/>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1"/>
          <p:cNvSpPr txBox="1">
            <a:spLocks noGrp="1"/>
          </p:cNvSpPr>
          <p:nvPr>
            <p:ph type="title"/>
          </p:nvPr>
        </p:nvSpPr>
        <p:spPr>
          <a:xfrm>
            <a:off x="283100" y="712150"/>
            <a:ext cx="63768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300" b="0"/>
              <a:t>No es sorprendente que Marcos todo </a:t>
            </a:r>
            <a:br>
              <a:rPr lang="es-419" sz="2300" b="0"/>
            </a:br>
            <a:r>
              <a:rPr lang="es-419" sz="2300" b="0"/>
              <a:t>el tiempo use el Traductor de Google </a:t>
            </a:r>
            <a:br>
              <a:rPr lang="es-419" sz="2300" b="0"/>
            </a:br>
            <a:r>
              <a:rPr lang="es-419" sz="2300" b="0"/>
              <a:t>en su tienda.</a:t>
            </a:r>
            <a:endParaRPr sz="2300" b="0"/>
          </a:p>
          <a:p>
            <a:pPr marL="0" lvl="0" indent="0" algn="l" rtl="0">
              <a:spcBef>
                <a:spcPts val="1600"/>
              </a:spcBef>
              <a:spcAft>
                <a:spcPts val="1000"/>
              </a:spcAft>
              <a:buNone/>
            </a:pPr>
            <a:r>
              <a:rPr lang="es-419"/>
              <a:t>En la UE, hay </a:t>
            </a:r>
            <a:r>
              <a:rPr lang="es-419">
                <a:solidFill>
                  <a:schemeClr val="accent5"/>
                </a:solidFill>
              </a:rPr>
              <a:t>23 idiomas oficialmente reconocidos</a:t>
            </a:r>
            <a:r>
              <a:rPr lang="es-419"/>
              <a:t>.</a:t>
            </a:r>
            <a:endParaRPr/>
          </a:p>
        </p:txBody>
      </p:sp>
      <p:sp>
        <p:nvSpPr>
          <p:cNvPr id="606" name="Google Shape;606;p91"/>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a:solidFill>
                  <a:schemeClr val="lt1"/>
                </a:solidFill>
                <a:latin typeface="Lato"/>
                <a:ea typeface="Lato"/>
                <a:cs typeface="Lato"/>
                <a:sym typeface="Lato"/>
              </a:rPr>
              <a:t>Fuente: </a:t>
            </a:r>
            <a:r>
              <a:rPr lang="es-419" sz="1200" u="sng">
                <a:solidFill>
                  <a:schemeClr val="accent5"/>
                </a:solidFill>
                <a:latin typeface="Lato"/>
                <a:ea typeface="Lato"/>
                <a:cs typeface="Lato"/>
                <a:sym typeface="La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theguardian.com</a:t>
            </a:r>
            <a:endParaRPr sz="1200">
              <a:solidFill>
                <a:schemeClr val="accent5"/>
              </a:solidFill>
              <a:latin typeface="Lato"/>
              <a:ea typeface="Lato"/>
              <a:cs typeface="Lato"/>
              <a:sym typeface="Lato"/>
            </a:endParaRPr>
          </a:p>
        </p:txBody>
      </p:sp>
      <p:grpSp>
        <p:nvGrpSpPr>
          <p:cNvPr id="607" name="Google Shape;607;p91"/>
          <p:cNvGrpSpPr/>
          <p:nvPr/>
        </p:nvGrpSpPr>
        <p:grpSpPr>
          <a:xfrm>
            <a:off x="6781388" y="2464035"/>
            <a:ext cx="2212050" cy="2537076"/>
            <a:chOff x="6803275" y="395363"/>
            <a:chExt cx="2212050" cy="2537076"/>
          </a:xfrm>
        </p:grpSpPr>
        <p:pic>
          <p:nvPicPr>
            <p:cNvPr id="608" name="Google Shape;608;p91"/>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609" name="Google Shape;609;p91" descr="Trozo de cinta adhesiva que pega una nota a la diapositiva"/>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610" name="Google Shape;610;p91"/>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Clr>
                  <a:schemeClr val="dk2"/>
                </a:buClr>
                <a:buSzPts val="1100"/>
                <a:buFont typeface="Arial"/>
                <a:buNone/>
              </a:pPr>
              <a:r>
                <a:rPr lang="es-419" sz="1200">
                  <a:solidFill>
                    <a:schemeClr val="dk2"/>
                  </a:solidFill>
                  <a:latin typeface="Raleway"/>
                  <a:ea typeface="Raleway"/>
                  <a:cs typeface="Raleway"/>
                  <a:sym typeface="Raleway"/>
                </a:rPr>
                <a:t>No permitas que </a:t>
              </a:r>
              <a:br>
                <a:rPr lang="es-419" sz="1200">
                  <a:solidFill>
                    <a:schemeClr val="dk2"/>
                  </a:solidFill>
                  <a:latin typeface="Raleway"/>
                  <a:ea typeface="Raleway"/>
                  <a:cs typeface="Raleway"/>
                  <a:sym typeface="Raleway"/>
                </a:rPr>
              </a:br>
              <a:r>
                <a:rPr lang="es-419" sz="1200">
                  <a:solidFill>
                    <a:schemeClr val="dk2"/>
                  </a:solidFill>
                  <a:latin typeface="Raleway"/>
                  <a:ea typeface="Raleway"/>
                  <a:cs typeface="Raleway"/>
                  <a:sym typeface="Raleway"/>
                </a:rPr>
                <a:t>los datos estén desconectados. Relaciona siempre los datos con una historia que ya hayas contado, como la tienda de Marcos en este caso.</a:t>
              </a:r>
              <a:endParaRPr b="1">
                <a:solidFill>
                  <a:schemeClr val="dk1"/>
                </a:solidFill>
                <a:latin typeface="Raleway"/>
                <a:ea typeface="Raleway"/>
                <a:cs typeface="Raleway"/>
                <a:sym typeface="Raleway"/>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06425" y="544150"/>
            <a:ext cx="8296800" cy="405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200"/>
          </a:p>
        </p:txBody>
      </p:sp>
      <p:pic>
        <p:nvPicPr>
          <p:cNvPr id="116" name="Google Shape;116;p20"/>
          <p:cNvPicPr preferRelativeResize="0"/>
          <p:nvPr/>
        </p:nvPicPr>
        <p:blipFill rotWithShape="1">
          <a:blip r:embed="rId3">
            <a:alphaModFix/>
          </a:blip>
          <a:srcRect l="27911" t="26686" r="29298" b="15599"/>
          <a:stretch/>
        </p:blipFill>
        <p:spPr>
          <a:xfrm>
            <a:off x="1458824" y="544150"/>
            <a:ext cx="5641023" cy="4277476"/>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2"/>
          <p:cNvSpPr txBox="1">
            <a:spLocks noGrp="1"/>
          </p:cNvSpPr>
          <p:nvPr>
            <p:ph type="title"/>
          </p:nvPr>
        </p:nvSpPr>
        <p:spPr>
          <a:xfrm>
            <a:off x="265500" y="754200"/>
            <a:ext cx="4045200" cy="36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1800" b="0">
                <a:solidFill>
                  <a:schemeClr val="lt2"/>
                </a:solidFill>
              </a:rPr>
              <a:t>Más de 50 millones de estadounidenses viajaron </a:t>
            </a:r>
            <a:br>
              <a:rPr lang="es-419" sz="1800" b="0">
                <a:solidFill>
                  <a:schemeClr val="lt2"/>
                </a:solidFill>
              </a:rPr>
            </a:br>
            <a:r>
              <a:rPr lang="es-419" sz="1800" b="0">
                <a:solidFill>
                  <a:schemeClr val="lt2"/>
                </a:solidFill>
              </a:rPr>
              <a:t>al extranjero en 2015</a:t>
            </a:r>
            <a:endParaRPr sz="1800" b="0">
              <a:solidFill>
                <a:schemeClr val="lt2"/>
              </a:solidFill>
            </a:endParaRPr>
          </a:p>
          <a:p>
            <a:pPr marL="0" lvl="0" indent="0" algn="l" rtl="0">
              <a:spcBef>
                <a:spcPts val="0"/>
              </a:spcBef>
              <a:spcAft>
                <a:spcPts val="0"/>
              </a:spcAft>
              <a:buNone/>
            </a:pPr>
            <a:endParaRPr sz="1800">
              <a:solidFill>
                <a:schemeClr val="lt2"/>
              </a:solidFill>
            </a:endParaRPr>
          </a:p>
          <a:p>
            <a:pPr marL="0" lvl="0" indent="0" algn="l" rtl="0">
              <a:spcBef>
                <a:spcPts val="0"/>
              </a:spcBef>
              <a:spcAft>
                <a:spcPts val="0"/>
              </a:spcAft>
              <a:buNone/>
            </a:pPr>
            <a:r>
              <a:rPr lang="es-419" sz="2800">
                <a:solidFill>
                  <a:schemeClr val="lt2"/>
                </a:solidFill>
              </a:rPr>
              <a:t>ESA CIFRA SUPERA LA</a:t>
            </a:r>
            <a:r>
              <a:rPr lang="es-419" sz="2700">
                <a:solidFill>
                  <a:schemeClr val="lt2"/>
                </a:solidFill>
              </a:rPr>
              <a:t> </a:t>
            </a:r>
            <a:r>
              <a:rPr lang="es-419" sz="4100">
                <a:solidFill>
                  <a:schemeClr val="lt2"/>
                </a:solidFill>
              </a:rPr>
              <a:t>POBLACIÓN DE</a:t>
            </a:r>
            <a:r>
              <a:rPr lang="es-419" sz="3800">
                <a:solidFill>
                  <a:schemeClr val="lt2"/>
                </a:solidFill>
              </a:rPr>
              <a:t> </a:t>
            </a:r>
            <a:endParaRPr sz="3800">
              <a:solidFill>
                <a:schemeClr val="lt2"/>
              </a:solidFill>
            </a:endParaRPr>
          </a:p>
          <a:p>
            <a:pPr marL="0" lvl="0" indent="0" algn="l" rtl="0">
              <a:spcBef>
                <a:spcPts val="0"/>
              </a:spcBef>
              <a:spcAft>
                <a:spcPts val="0"/>
              </a:spcAft>
              <a:buNone/>
            </a:pPr>
            <a:r>
              <a:rPr lang="es-419" sz="4400"/>
              <a:t>CALIFORNIA</a:t>
            </a:r>
            <a:r>
              <a:rPr lang="es-419" sz="4400">
                <a:solidFill>
                  <a:schemeClr val="lt2"/>
                </a:solidFill>
              </a:rPr>
              <a:t> Y</a:t>
            </a:r>
            <a:r>
              <a:rPr lang="es-419" sz="2500">
                <a:solidFill>
                  <a:schemeClr val="lt2"/>
                </a:solidFill>
              </a:rPr>
              <a:t> </a:t>
            </a:r>
            <a:br>
              <a:rPr lang="es-419" sz="2500">
                <a:solidFill>
                  <a:schemeClr val="lt2"/>
                </a:solidFill>
              </a:rPr>
            </a:br>
            <a:r>
              <a:rPr lang="es-419" sz="4100"/>
              <a:t>TEXAS</a:t>
            </a:r>
            <a:r>
              <a:rPr lang="es-419" sz="4100">
                <a:solidFill>
                  <a:schemeClr val="lt2"/>
                </a:solidFill>
              </a:rPr>
              <a:t> JUNTOS</a:t>
            </a:r>
            <a:endParaRPr sz="4100">
              <a:solidFill>
                <a:schemeClr val="lt2"/>
              </a:solidFill>
            </a:endParaRPr>
          </a:p>
        </p:txBody>
      </p:sp>
      <p:pic>
        <p:nvPicPr>
          <p:cNvPr id="616" name="Google Shape;616;p92"/>
          <p:cNvPicPr preferRelativeResize="0"/>
          <p:nvPr/>
        </p:nvPicPr>
        <p:blipFill>
          <a:blip r:embed="rId3">
            <a:alphaModFix amt="54000"/>
          </a:blip>
          <a:stretch>
            <a:fillRect/>
          </a:stretch>
        </p:blipFill>
        <p:spPr>
          <a:xfrm>
            <a:off x="6259750" y="476100"/>
            <a:ext cx="2480925" cy="2480925"/>
          </a:xfrm>
          <a:prstGeom prst="rect">
            <a:avLst/>
          </a:prstGeom>
          <a:noFill/>
          <a:ln>
            <a:noFill/>
          </a:ln>
        </p:spPr>
      </p:pic>
      <p:pic>
        <p:nvPicPr>
          <p:cNvPr id="617" name="Google Shape;617;p92"/>
          <p:cNvPicPr preferRelativeResize="0"/>
          <p:nvPr/>
        </p:nvPicPr>
        <p:blipFill>
          <a:blip r:embed="rId4">
            <a:alphaModFix amt="42000"/>
          </a:blip>
          <a:stretch>
            <a:fillRect/>
          </a:stretch>
        </p:blipFill>
        <p:spPr>
          <a:xfrm>
            <a:off x="4651375" y="1297750"/>
            <a:ext cx="3031200" cy="3031200"/>
          </a:xfrm>
          <a:prstGeom prst="rect">
            <a:avLst/>
          </a:prstGeom>
          <a:noFill/>
          <a:ln>
            <a:noFill/>
          </a:ln>
        </p:spPr>
      </p:pic>
      <p:grpSp>
        <p:nvGrpSpPr>
          <p:cNvPr id="618" name="Google Shape;618;p92"/>
          <p:cNvGrpSpPr/>
          <p:nvPr/>
        </p:nvGrpSpPr>
        <p:grpSpPr>
          <a:xfrm>
            <a:off x="6781388" y="2464035"/>
            <a:ext cx="2212050" cy="2537076"/>
            <a:chOff x="6803275" y="395363"/>
            <a:chExt cx="2212050" cy="2537076"/>
          </a:xfrm>
        </p:grpSpPr>
        <p:pic>
          <p:nvPicPr>
            <p:cNvPr id="619" name="Google Shape;619;p92"/>
            <p:cNvPicPr preferRelativeResize="0"/>
            <p:nvPr/>
          </p:nvPicPr>
          <p:blipFill>
            <a:blip r:embed="rId5">
              <a:alphaModFix/>
            </a:blip>
            <a:stretch>
              <a:fillRect/>
            </a:stretch>
          </p:blipFill>
          <p:spPr>
            <a:xfrm>
              <a:off x="6803275" y="427445"/>
              <a:ext cx="2212050" cy="2504994"/>
            </a:xfrm>
            <a:prstGeom prst="rect">
              <a:avLst/>
            </a:prstGeom>
            <a:noFill/>
            <a:ln>
              <a:noFill/>
            </a:ln>
          </p:spPr>
        </p:pic>
        <p:pic>
          <p:nvPicPr>
            <p:cNvPr id="620" name="Google Shape;620;p92" descr="Trozo de cinta adhesiva que pega una nota a la diapositiva"/>
            <p:cNvPicPr preferRelativeResize="0"/>
            <p:nvPr/>
          </p:nvPicPr>
          <p:blipFill rotWithShape="1">
            <a:blip r:embed="rId6">
              <a:alphaModFix/>
            </a:blip>
            <a:srcRect l="9244" t="5926" r="2118" b="10011"/>
            <a:stretch/>
          </p:blipFill>
          <p:spPr>
            <a:xfrm rot="154826">
              <a:off x="7370663" y="419419"/>
              <a:ext cx="1077273" cy="382687"/>
            </a:xfrm>
            <a:prstGeom prst="rect">
              <a:avLst/>
            </a:prstGeom>
            <a:noFill/>
            <a:ln>
              <a:noFill/>
            </a:ln>
          </p:spPr>
        </p:pic>
        <p:sp>
          <p:nvSpPr>
            <p:cNvPr id="621" name="Google Shape;621;p92"/>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Cuando una cifra sea demasiado grande o demasiado pequeña para asimilarla, compárala con algo familiar para que sea más clara.</a:t>
              </a:r>
              <a:endParaRPr b="1">
                <a:solidFill>
                  <a:schemeClr val="dk1"/>
                </a:solidFill>
                <a:latin typeface="Raleway"/>
                <a:ea typeface="Raleway"/>
                <a:cs typeface="Raleway"/>
                <a:sym typeface="Raleway"/>
              </a:endParaRPr>
            </a:p>
          </p:txBody>
        </p:sp>
      </p:grpSp>
      <p:sp>
        <p:nvSpPr>
          <p:cNvPr id="622" name="Google Shape;622;p92"/>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a:solidFill>
                  <a:schemeClr val="lt2"/>
                </a:solidFill>
                <a:latin typeface="Lato"/>
                <a:ea typeface="Lato"/>
                <a:cs typeface="Lato"/>
                <a:sym typeface="Lato"/>
              </a:rPr>
              <a:t>Fuente: </a:t>
            </a:r>
            <a:r>
              <a:rPr lang="es-419" sz="1200" u="sng">
                <a:solidFill>
                  <a:schemeClr val="dk1"/>
                </a:solidFill>
                <a:latin typeface="Lato"/>
                <a:ea typeface="Lato"/>
                <a:cs typeface="Lato"/>
                <a:sym typeface="La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travel.trade.gov</a:t>
            </a:r>
            <a:endParaRPr sz="1200">
              <a:solidFill>
                <a:schemeClr val="dk1"/>
              </a:solidFill>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6"/>
        <p:cNvGrpSpPr/>
        <p:nvPr/>
      </p:nvGrpSpPr>
      <p:grpSpPr>
        <a:xfrm>
          <a:off x="0" y="0"/>
          <a:ext cx="0" cy="0"/>
          <a:chOff x="0" y="0"/>
          <a:chExt cx="0" cy="0"/>
        </a:xfrm>
      </p:grpSpPr>
      <p:pic>
        <p:nvPicPr>
          <p:cNvPr id="627" name="Google Shape;627;p93"/>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id="628" name="Google Shape;628;p93" descr="Trozo de cinta adhesiva que pega una nota a la diapositiva"/>
          <p:cNvPicPr preferRelativeResize="0"/>
          <p:nvPr/>
        </p:nvPicPr>
        <p:blipFill rotWithShape="1">
          <a:blip r:embed="rId4">
            <a:alphaModFix/>
          </a:blip>
          <a:srcRect l="9244" t="5926" r="2118" b="10011"/>
          <a:stretch/>
        </p:blipFill>
        <p:spPr>
          <a:xfrm rot="154828">
            <a:off x="3536000" y="147301"/>
            <a:ext cx="2072000" cy="736050"/>
          </a:xfrm>
          <a:prstGeom prst="rect">
            <a:avLst/>
          </a:prstGeom>
          <a:noFill/>
          <a:ln>
            <a:noFill/>
          </a:ln>
        </p:spPr>
      </p:pic>
      <p:sp>
        <p:nvSpPr>
          <p:cNvPr id="629" name="Google Shape;629;p93"/>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sz="3000" b="1">
                <a:solidFill>
                  <a:schemeClr val="lt2"/>
                </a:solidFill>
                <a:latin typeface="Raleway"/>
                <a:ea typeface="Raleway"/>
                <a:cs typeface="Raleway"/>
                <a:sym typeface="Raleway"/>
              </a:rPr>
              <a:t>4. Cierre</a:t>
            </a:r>
            <a:endParaRPr sz="3000" b="1">
              <a:solidFill>
                <a:schemeClr val="lt2"/>
              </a:solidFill>
              <a:latin typeface="Raleway"/>
              <a:ea typeface="Raleway"/>
              <a:cs typeface="Raleway"/>
              <a:sym typeface="Raleway"/>
            </a:endParaRPr>
          </a:p>
        </p:txBody>
      </p:sp>
      <p:sp>
        <p:nvSpPr>
          <p:cNvPr id="630" name="Google Shape;630;p93"/>
          <p:cNvSpPr txBox="1">
            <a:spLocks noGrp="1"/>
          </p:cNvSpPr>
          <p:nvPr>
            <p:ph type="body" idx="4294967295"/>
          </p:nvPr>
        </p:nvSpPr>
        <p:spPr>
          <a:xfrm>
            <a:off x="2855550" y="1377475"/>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a:latin typeface="Raleway"/>
                <a:ea typeface="Raleway"/>
                <a:cs typeface="Raleway"/>
                <a:sym typeface="Raleway"/>
              </a:rPr>
              <a:t>Desarrolla la confianza en tu producto o idea. Para ello, incluye al menos una de estas diapositivas:</a:t>
            </a:r>
            <a:endParaRPr sz="1200">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Metas inmediatas:</a:t>
            </a:r>
            <a:r>
              <a:rPr lang="es-419" sz="1200">
                <a:latin typeface="Raleway"/>
                <a:ea typeface="Raleway"/>
                <a:cs typeface="Raleway"/>
                <a:sym typeface="Raleway"/>
              </a:rPr>
              <a:t/>
            </a:r>
            <a:br>
              <a:rPr lang="es-419" sz="1200">
                <a:latin typeface="Raleway"/>
                <a:ea typeface="Raleway"/>
                <a:cs typeface="Raleway"/>
                <a:sym typeface="Raleway"/>
              </a:rPr>
            </a:br>
            <a:r>
              <a:rPr lang="es-419" sz="1200">
                <a:latin typeface="Raleway"/>
                <a:ea typeface="Raleway"/>
                <a:cs typeface="Raleway"/>
                <a:sym typeface="Raleway"/>
              </a:rPr>
              <a:t>¿Qué se logró y qué puede quedar </a:t>
            </a:r>
            <a:br>
              <a:rPr lang="es-419" sz="1200">
                <a:latin typeface="Raleway"/>
                <a:ea typeface="Raleway"/>
                <a:cs typeface="Raleway"/>
                <a:sym typeface="Raleway"/>
              </a:rPr>
            </a:br>
            <a:r>
              <a:rPr lang="es-419" sz="1200">
                <a:latin typeface="Raleway"/>
                <a:ea typeface="Raleway"/>
                <a:cs typeface="Raleway"/>
                <a:sym typeface="Raleway"/>
              </a:rPr>
              <a:t>por resolver?</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s-419" sz="1400" b="1">
                <a:solidFill>
                  <a:schemeClr val="dk1"/>
                </a:solidFill>
                <a:latin typeface="Raleway"/>
                <a:ea typeface="Raleway"/>
                <a:cs typeface="Raleway"/>
                <a:sym typeface="Raleway"/>
              </a:rPr>
              <a:t>Testimonios:</a:t>
            </a:r>
            <a:r>
              <a:rPr lang="es-419" sz="1200">
                <a:latin typeface="Raleway"/>
                <a:ea typeface="Raleway"/>
                <a:cs typeface="Raleway"/>
                <a:sym typeface="Raleway"/>
              </a:rPr>
              <a:t/>
            </a:r>
            <a:br>
              <a:rPr lang="es-419" sz="1200">
                <a:latin typeface="Raleway"/>
                <a:ea typeface="Raleway"/>
                <a:cs typeface="Raleway"/>
                <a:sym typeface="Raleway"/>
              </a:rPr>
            </a:br>
            <a:r>
              <a:rPr lang="es-419" sz="1200">
                <a:latin typeface="Raleway"/>
                <a:ea typeface="Raleway"/>
                <a:cs typeface="Raleway"/>
                <a:sym typeface="Raleway"/>
              </a:rPr>
              <a:t>¿Quiénes respaldan tu idea (o no)?</a:t>
            </a:r>
            <a:endParaRPr sz="1200">
              <a:latin typeface="Raleway"/>
              <a:ea typeface="Raleway"/>
              <a:cs typeface="Raleway"/>
              <a:sym typeface="Raleway"/>
            </a:endParaRPr>
          </a:p>
          <a:p>
            <a:pPr marL="457200" lvl="0" indent="-304800" algn="l" rtl="0">
              <a:spcBef>
                <a:spcPts val="1000"/>
              </a:spcBef>
              <a:spcAft>
                <a:spcPts val="1000"/>
              </a:spcAft>
              <a:buClr>
                <a:schemeClr val="dk1"/>
              </a:buClr>
              <a:buSzPts val="1200"/>
              <a:buFont typeface="Raleway"/>
              <a:buChar char="➔"/>
            </a:pPr>
            <a:r>
              <a:rPr lang="es-419" sz="1400" b="1">
                <a:solidFill>
                  <a:schemeClr val="dk1"/>
                </a:solidFill>
                <a:latin typeface="Raleway"/>
                <a:ea typeface="Raleway"/>
                <a:cs typeface="Raleway"/>
                <a:sym typeface="Raleway"/>
              </a:rPr>
              <a:t>¿Qué se debe hacer </a:t>
            </a:r>
            <a:br>
              <a:rPr lang="es-419" sz="1400" b="1">
                <a:solidFill>
                  <a:schemeClr val="dk1"/>
                </a:solidFill>
                <a:latin typeface="Raleway"/>
                <a:ea typeface="Raleway"/>
                <a:cs typeface="Raleway"/>
                <a:sym typeface="Raleway"/>
              </a:rPr>
            </a:br>
            <a:r>
              <a:rPr lang="es-419" sz="1400" b="1">
                <a:solidFill>
                  <a:schemeClr val="dk1"/>
                </a:solidFill>
                <a:latin typeface="Raleway"/>
                <a:ea typeface="Raleway"/>
                <a:cs typeface="Raleway"/>
                <a:sym typeface="Raleway"/>
              </a:rPr>
              <a:t>a continuación?</a:t>
            </a:r>
            <a:r>
              <a:rPr lang="es-419" sz="1200">
                <a:latin typeface="Raleway"/>
                <a:ea typeface="Raleway"/>
                <a:cs typeface="Raleway"/>
                <a:sym typeface="Raleway"/>
              </a:rPr>
              <a:t/>
            </a:r>
            <a:br>
              <a:rPr lang="es-419" sz="1200">
                <a:latin typeface="Raleway"/>
                <a:ea typeface="Raleway"/>
                <a:cs typeface="Raleway"/>
                <a:sym typeface="Raleway"/>
              </a:rPr>
            </a:br>
            <a:r>
              <a:rPr lang="es-419" sz="1200">
                <a:latin typeface="Raleway"/>
                <a:ea typeface="Raleway"/>
                <a:cs typeface="Raleway"/>
                <a:sym typeface="Raleway"/>
              </a:rPr>
              <a:t>¿Cómo puede involucrarse el público </a:t>
            </a:r>
            <a:br>
              <a:rPr lang="es-419" sz="1200">
                <a:latin typeface="Raleway"/>
                <a:ea typeface="Raleway"/>
                <a:cs typeface="Raleway"/>
                <a:sym typeface="Raleway"/>
              </a:rPr>
            </a:br>
            <a:r>
              <a:rPr lang="es-419" sz="1200">
                <a:latin typeface="Raleway"/>
                <a:ea typeface="Raleway"/>
                <a:cs typeface="Raleway"/>
                <a:sym typeface="Raleway"/>
              </a:rPr>
              <a:t>o buscar más información?</a:t>
            </a:r>
            <a:endParaRPr sz="1200">
              <a:latin typeface="Raleway"/>
              <a:ea typeface="Raleway"/>
              <a:cs typeface="Raleway"/>
              <a:sym typeface="Raleway"/>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lt2"/>
                </a:solidFill>
              </a:rPr>
              <a:t>Metas inmediatas</a:t>
            </a:r>
            <a:endParaRPr>
              <a:solidFill>
                <a:schemeClr val="lt2"/>
              </a:solidFill>
            </a:endParaRPr>
          </a:p>
        </p:txBody>
      </p:sp>
      <p:graphicFrame>
        <p:nvGraphicFramePr>
          <p:cNvPr id="636" name="Google Shape;636;p94"/>
          <p:cNvGraphicFramePr/>
          <p:nvPr/>
        </p:nvGraphicFramePr>
        <p:xfrm>
          <a:off x="323100" y="2393975"/>
          <a:ext cx="3000000" cy="3000000"/>
        </p:xfrm>
        <a:graphic>
          <a:graphicData uri="http://schemas.openxmlformats.org/drawingml/2006/table">
            <a:tbl>
              <a:tblPr>
                <a:noFill/>
                <a:tableStyleId>{790268A5-77C2-424D-9984-750A6543EDF1}</a:tableStyleId>
              </a:tblPr>
              <a:tblGrid>
                <a:gridCol w="710225">
                  <a:extLst>
                    <a:ext uri="{9D8B030D-6E8A-4147-A177-3AD203B41FA5}">
                      <a16:colId xmlns:a16="http://schemas.microsoft.com/office/drawing/2014/main" val="20000"/>
                    </a:ext>
                  </a:extLst>
                </a:gridCol>
                <a:gridCol w="710225">
                  <a:extLst>
                    <a:ext uri="{9D8B030D-6E8A-4147-A177-3AD203B41FA5}">
                      <a16:colId xmlns:a16="http://schemas.microsoft.com/office/drawing/2014/main" val="20001"/>
                    </a:ext>
                  </a:extLst>
                </a:gridCol>
                <a:gridCol w="710225">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1037600">
                  <a:extLst>
                    <a:ext uri="{9D8B030D-6E8A-4147-A177-3AD203B41FA5}">
                      <a16:colId xmlns:a16="http://schemas.microsoft.com/office/drawing/2014/main" val="20004"/>
                    </a:ext>
                  </a:extLst>
                </a:gridCol>
                <a:gridCol w="710225">
                  <a:extLst>
                    <a:ext uri="{9D8B030D-6E8A-4147-A177-3AD203B41FA5}">
                      <a16:colId xmlns:a16="http://schemas.microsoft.com/office/drawing/2014/main" val="20005"/>
                    </a:ext>
                  </a:extLst>
                </a:gridCol>
                <a:gridCol w="710225">
                  <a:extLst>
                    <a:ext uri="{9D8B030D-6E8A-4147-A177-3AD203B41FA5}">
                      <a16:colId xmlns:a16="http://schemas.microsoft.com/office/drawing/2014/main" val="20006"/>
                    </a:ext>
                  </a:extLst>
                </a:gridCol>
                <a:gridCol w="710225">
                  <a:extLst>
                    <a:ext uri="{9D8B030D-6E8A-4147-A177-3AD203B41FA5}">
                      <a16:colId xmlns:a16="http://schemas.microsoft.com/office/drawing/2014/main" val="20007"/>
                    </a:ext>
                  </a:extLst>
                </a:gridCol>
                <a:gridCol w="710225">
                  <a:extLst>
                    <a:ext uri="{9D8B030D-6E8A-4147-A177-3AD203B41FA5}">
                      <a16:colId xmlns:a16="http://schemas.microsoft.com/office/drawing/2014/main" val="20008"/>
                    </a:ext>
                  </a:extLst>
                </a:gridCol>
                <a:gridCol w="710225">
                  <a:extLst>
                    <a:ext uri="{9D8B030D-6E8A-4147-A177-3AD203B41FA5}">
                      <a16:colId xmlns:a16="http://schemas.microsoft.com/office/drawing/2014/main" val="20009"/>
                    </a:ext>
                  </a:extLst>
                </a:gridCol>
                <a:gridCol w="710225">
                  <a:extLst>
                    <a:ext uri="{9D8B030D-6E8A-4147-A177-3AD203B41FA5}">
                      <a16:colId xmlns:a16="http://schemas.microsoft.com/office/drawing/2014/main" val="20010"/>
                    </a:ext>
                  </a:extLst>
                </a:gridCol>
                <a:gridCol w="710225">
                  <a:extLst>
                    <a:ext uri="{9D8B030D-6E8A-4147-A177-3AD203B41FA5}">
                      <a16:colId xmlns:a16="http://schemas.microsoft.com/office/drawing/2014/main" val="20011"/>
                    </a:ext>
                  </a:extLst>
                </a:gridCol>
              </a:tblGrid>
              <a:tr h="719125">
                <a:tc gridSpan="4">
                  <a:txBody>
                    <a:bodyPr/>
                    <a:lstStyle/>
                    <a:p>
                      <a:pPr marL="0" lvl="0" indent="0" algn="ctr" rtl="0">
                        <a:spcBef>
                          <a:spcPts val="0"/>
                        </a:spcBef>
                        <a:spcAft>
                          <a:spcPts val="0"/>
                        </a:spcAft>
                        <a:buNone/>
                      </a:pPr>
                      <a:r>
                        <a:rPr lang="es-419" sz="1800">
                          <a:solidFill>
                            <a:srgbClr val="FFFFFF"/>
                          </a:solidFill>
                        </a:rPr>
                        <a:t>2014</a:t>
                      </a:r>
                      <a:endParaRPr sz="1800">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marL="0" lvl="0" indent="0" algn="ctr" rtl="0">
                        <a:spcBef>
                          <a:spcPts val="0"/>
                        </a:spcBef>
                        <a:spcAft>
                          <a:spcPts val="0"/>
                        </a:spcAft>
                        <a:buNone/>
                      </a:pPr>
                      <a:r>
                        <a:rPr lang="es-419" sz="1800">
                          <a:solidFill>
                            <a:srgbClr val="FFFFFF"/>
                          </a:solidFill>
                        </a:rPr>
                        <a:t>2015</a:t>
                      </a:r>
                      <a:endParaRPr sz="1800">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bl>
          </a:graphicData>
        </a:graphic>
      </p:graphicFrame>
      <p:cxnSp>
        <p:nvCxnSpPr>
          <p:cNvPr id="637" name="Google Shape;637;p94"/>
          <p:cNvCxnSpPr/>
          <p:nvPr/>
        </p:nvCxnSpPr>
        <p:spPr>
          <a:xfrm rot="10800000">
            <a:off x="569975" y="1439375"/>
            <a:ext cx="0" cy="954600"/>
          </a:xfrm>
          <a:prstGeom prst="straightConnector1">
            <a:avLst/>
          </a:prstGeom>
          <a:noFill/>
          <a:ln w="9525" cap="flat" cmpd="sng">
            <a:solidFill>
              <a:schemeClr val="dk2"/>
            </a:solidFill>
            <a:prstDash val="solid"/>
            <a:round/>
            <a:headEnd type="none" w="med" len="med"/>
            <a:tailEnd type="oval" w="med" len="med"/>
          </a:ln>
        </p:spPr>
      </p:cxnSp>
      <p:sp>
        <p:nvSpPr>
          <p:cNvPr id="638" name="Google Shape;638;p94"/>
          <p:cNvSpPr txBox="1">
            <a:spLocks noGrp="1"/>
          </p:cNvSpPr>
          <p:nvPr>
            <p:ph type="title"/>
          </p:nvPr>
        </p:nvSpPr>
        <p:spPr>
          <a:xfrm>
            <a:off x="646175" y="1235062"/>
            <a:ext cx="23157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800">
                <a:solidFill>
                  <a:schemeClr val="dk1"/>
                </a:solidFill>
              </a:rPr>
              <a:t>Octubre de 2014</a:t>
            </a:r>
            <a:endParaRPr sz="1800" b="1">
              <a:solidFill>
                <a:schemeClr val="dk1"/>
              </a:solidFill>
            </a:endParaRPr>
          </a:p>
        </p:txBody>
      </p:sp>
      <p:sp>
        <p:nvSpPr>
          <p:cNvPr id="639" name="Google Shape;639;p94"/>
          <p:cNvSpPr txBox="1">
            <a:spLocks noGrp="1"/>
          </p:cNvSpPr>
          <p:nvPr>
            <p:ph type="body" idx="4294967295"/>
          </p:nvPr>
        </p:nvSpPr>
        <p:spPr>
          <a:xfrm>
            <a:off x="646175" y="1560476"/>
            <a:ext cx="2315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1400"/>
              <a:t>Traducir páginas web con </a:t>
            </a:r>
            <a:br>
              <a:rPr lang="es-419" sz="1400"/>
            </a:br>
            <a:r>
              <a:rPr lang="es-419" sz="1400"/>
              <a:t>la extensión de Chrome</a:t>
            </a:r>
            <a:endParaRPr sz="1400"/>
          </a:p>
          <a:p>
            <a:pPr marL="0" lvl="0" indent="0" algn="l" rtl="0">
              <a:spcBef>
                <a:spcPts val="1600"/>
              </a:spcBef>
              <a:spcAft>
                <a:spcPts val="1600"/>
              </a:spcAft>
              <a:buNone/>
            </a:pPr>
            <a:endParaRPr sz="1400"/>
          </a:p>
        </p:txBody>
      </p:sp>
      <p:sp>
        <p:nvSpPr>
          <p:cNvPr id="640" name="Google Shape;640;p94"/>
          <p:cNvSpPr txBox="1">
            <a:spLocks noGrp="1"/>
          </p:cNvSpPr>
          <p:nvPr>
            <p:ph type="title"/>
          </p:nvPr>
        </p:nvSpPr>
        <p:spPr>
          <a:xfrm>
            <a:off x="3251009" y="3668337"/>
            <a:ext cx="23157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800">
                <a:solidFill>
                  <a:schemeClr val="dk1"/>
                </a:solidFill>
              </a:rPr>
              <a:t>Agosto de 2015</a:t>
            </a:r>
            <a:endParaRPr sz="1800" b="1">
              <a:solidFill>
                <a:schemeClr val="dk1"/>
              </a:solidFill>
            </a:endParaRPr>
          </a:p>
        </p:txBody>
      </p:sp>
      <p:sp>
        <p:nvSpPr>
          <p:cNvPr id="641" name="Google Shape;641;p94"/>
          <p:cNvSpPr txBox="1">
            <a:spLocks noGrp="1"/>
          </p:cNvSpPr>
          <p:nvPr>
            <p:ph type="body" idx="4294967295"/>
          </p:nvPr>
        </p:nvSpPr>
        <p:spPr>
          <a:xfrm>
            <a:off x="3250999" y="3993750"/>
            <a:ext cx="24459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t>Traducir conversaciones por medio de tu reloj Android</a:t>
            </a:r>
            <a:endParaRPr sz="1400"/>
          </a:p>
        </p:txBody>
      </p:sp>
      <p:sp>
        <p:nvSpPr>
          <p:cNvPr id="642" name="Google Shape;642;p94"/>
          <p:cNvSpPr txBox="1">
            <a:spLocks noGrp="1"/>
          </p:cNvSpPr>
          <p:nvPr>
            <p:ph type="title"/>
          </p:nvPr>
        </p:nvSpPr>
        <p:spPr>
          <a:xfrm>
            <a:off x="5091057" y="1235062"/>
            <a:ext cx="23532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800">
                <a:solidFill>
                  <a:schemeClr val="dk1"/>
                </a:solidFill>
              </a:rPr>
              <a:t>Octubre de 2015</a:t>
            </a:r>
            <a:endParaRPr sz="1800" b="1">
              <a:solidFill>
                <a:schemeClr val="dk1"/>
              </a:solidFill>
            </a:endParaRPr>
          </a:p>
        </p:txBody>
      </p:sp>
      <p:sp>
        <p:nvSpPr>
          <p:cNvPr id="643" name="Google Shape;643;p94"/>
          <p:cNvSpPr txBox="1">
            <a:spLocks noGrp="1"/>
          </p:cNvSpPr>
          <p:nvPr>
            <p:ph type="body" idx="4294967295"/>
          </p:nvPr>
        </p:nvSpPr>
        <p:spPr>
          <a:xfrm>
            <a:off x="5091049" y="1560476"/>
            <a:ext cx="23532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t>Traducir texto en una aplicación</a:t>
            </a:r>
            <a:endParaRPr sz="1400"/>
          </a:p>
        </p:txBody>
      </p:sp>
      <p:sp>
        <p:nvSpPr>
          <p:cNvPr id="644" name="Google Shape;644;p94"/>
          <p:cNvSpPr txBox="1">
            <a:spLocks noGrp="1"/>
          </p:cNvSpPr>
          <p:nvPr>
            <p:ph type="title"/>
          </p:nvPr>
        </p:nvSpPr>
        <p:spPr>
          <a:xfrm>
            <a:off x="6245122" y="3668337"/>
            <a:ext cx="23532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800">
                <a:solidFill>
                  <a:schemeClr val="dk1"/>
                </a:solidFill>
              </a:rPr>
              <a:t>Noviembre de 2015</a:t>
            </a:r>
            <a:endParaRPr sz="1800" b="1">
              <a:solidFill>
                <a:schemeClr val="dk1"/>
              </a:solidFill>
            </a:endParaRPr>
          </a:p>
        </p:txBody>
      </p:sp>
      <p:sp>
        <p:nvSpPr>
          <p:cNvPr id="645" name="Google Shape;645;p94"/>
          <p:cNvSpPr txBox="1">
            <a:spLocks noGrp="1"/>
          </p:cNvSpPr>
          <p:nvPr>
            <p:ph type="body" idx="4294967295"/>
          </p:nvPr>
        </p:nvSpPr>
        <p:spPr>
          <a:xfrm>
            <a:off x="6245125" y="3993750"/>
            <a:ext cx="26346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400"/>
              <a:t>Tomar una foto con tu cámara para traducir al árabe algún texto escrito en inglés o alemán</a:t>
            </a:r>
            <a:endParaRPr sz="1400"/>
          </a:p>
        </p:txBody>
      </p:sp>
      <p:cxnSp>
        <p:nvCxnSpPr>
          <p:cNvPr id="646" name="Google Shape;646;p94"/>
          <p:cNvCxnSpPr/>
          <p:nvPr/>
        </p:nvCxnSpPr>
        <p:spPr>
          <a:xfrm>
            <a:off x="3174800" y="3113100"/>
            <a:ext cx="0" cy="828000"/>
          </a:xfrm>
          <a:prstGeom prst="straightConnector1">
            <a:avLst/>
          </a:prstGeom>
          <a:noFill/>
          <a:ln w="9525" cap="flat" cmpd="sng">
            <a:solidFill>
              <a:schemeClr val="dk2"/>
            </a:solidFill>
            <a:prstDash val="solid"/>
            <a:round/>
            <a:headEnd type="none" w="med" len="med"/>
            <a:tailEnd type="oval" w="med" len="med"/>
          </a:ln>
        </p:spPr>
      </p:cxnSp>
      <p:cxnSp>
        <p:nvCxnSpPr>
          <p:cNvPr id="647" name="Google Shape;647;p94"/>
          <p:cNvCxnSpPr/>
          <p:nvPr/>
        </p:nvCxnSpPr>
        <p:spPr>
          <a:xfrm rot="10800000">
            <a:off x="4997750" y="1439375"/>
            <a:ext cx="0" cy="954600"/>
          </a:xfrm>
          <a:prstGeom prst="straightConnector1">
            <a:avLst/>
          </a:prstGeom>
          <a:noFill/>
          <a:ln w="9525" cap="flat" cmpd="sng">
            <a:solidFill>
              <a:schemeClr val="dk2"/>
            </a:solidFill>
            <a:prstDash val="solid"/>
            <a:round/>
            <a:headEnd type="none" w="med" len="med"/>
            <a:tailEnd type="oval" w="med" len="med"/>
          </a:ln>
        </p:spPr>
      </p:cxnSp>
      <p:cxnSp>
        <p:nvCxnSpPr>
          <p:cNvPr id="648" name="Google Shape;648;p94"/>
          <p:cNvCxnSpPr/>
          <p:nvPr/>
        </p:nvCxnSpPr>
        <p:spPr>
          <a:xfrm>
            <a:off x="6168925" y="3113100"/>
            <a:ext cx="0" cy="828000"/>
          </a:xfrm>
          <a:prstGeom prst="straightConnector1">
            <a:avLst/>
          </a:prstGeom>
          <a:noFill/>
          <a:ln w="9525" cap="flat" cmpd="sng">
            <a:solidFill>
              <a:schemeClr val="dk2"/>
            </a:solidFill>
            <a:prstDash val="solid"/>
            <a:round/>
            <a:headEnd type="none" w="med" len="med"/>
            <a:tailEnd type="oval" w="med" len="med"/>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5"/>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a:t>Qué dicen las personas</a:t>
            </a:r>
            <a:endParaRPr/>
          </a:p>
        </p:txBody>
      </p:sp>
      <p:sp>
        <p:nvSpPr>
          <p:cNvPr id="654" name="Google Shape;654;p95"/>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5"/>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5"/>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5"/>
          <p:cNvSpPr txBox="1">
            <a:spLocks noGrp="1"/>
          </p:cNvSpPr>
          <p:nvPr>
            <p:ph type="title"/>
          </p:nvPr>
        </p:nvSpPr>
        <p:spPr>
          <a:xfrm>
            <a:off x="61252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700"/>
              <a:t>Traductor me </a:t>
            </a:r>
            <a:br>
              <a:rPr lang="es-419" sz="1700"/>
            </a:br>
            <a:r>
              <a:rPr lang="es-419" sz="1700"/>
              <a:t>ha inspirado a aprender francés </a:t>
            </a:r>
            <a:endParaRPr sz="1700">
              <a:solidFill>
                <a:schemeClr val="lt1"/>
              </a:solidFill>
            </a:endParaRPr>
          </a:p>
          <a:p>
            <a:pPr marL="0" lvl="0" indent="0" algn="l" rtl="0">
              <a:spcBef>
                <a:spcPts val="1200"/>
              </a:spcBef>
              <a:spcAft>
                <a:spcPts val="1200"/>
              </a:spcAft>
              <a:buClr>
                <a:schemeClr val="dk2"/>
              </a:buClr>
              <a:buSzPts val="1100"/>
              <a:buFont typeface="Arial"/>
              <a:buNone/>
            </a:pPr>
            <a:r>
              <a:rPr lang="es-419" sz="1200" b="0"/>
              <a:t>Nombre del autor, Ciudad</a:t>
            </a:r>
            <a:endParaRPr sz="1200" b="0">
              <a:solidFill>
                <a:schemeClr val="lt1"/>
              </a:solidFill>
            </a:endParaRPr>
          </a:p>
        </p:txBody>
      </p:sp>
      <p:sp>
        <p:nvSpPr>
          <p:cNvPr id="658" name="Google Shape;658;p95"/>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700"/>
              <a:t>Con esta aplicación, tengo la confianza necesaria para planificar un viaje </a:t>
            </a:r>
            <a:br>
              <a:rPr lang="es-419" sz="1700"/>
            </a:br>
            <a:r>
              <a:rPr lang="es-419" sz="1700"/>
              <a:t>a las zonas rurales </a:t>
            </a:r>
            <a:br>
              <a:rPr lang="es-419" sz="1700"/>
            </a:br>
            <a:r>
              <a:rPr lang="es-419" sz="1700"/>
              <a:t>de Vietnam</a:t>
            </a:r>
            <a:endParaRPr sz="1700">
              <a:solidFill>
                <a:schemeClr val="lt1"/>
              </a:solidFill>
            </a:endParaRPr>
          </a:p>
          <a:p>
            <a:pPr marL="0" lvl="0" indent="0" algn="l" rtl="0">
              <a:spcBef>
                <a:spcPts val="1200"/>
              </a:spcBef>
              <a:spcAft>
                <a:spcPts val="1200"/>
              </a:spcAft>
              <a:buNone/>
            </a:pPr>
            <a:r>
              <a:rPr lang="es-419" sz="1200" b="0"/>
              <a:t>Nombre del autor, Ciudad</a:t>
            </a:r>
            <a:endParaRPr sz="1200">
              <a:solidFill>
                <a:schemeClr val="lt1"/>
              </a:solidFill>
            </a:endParaRPr>
          </a:p>
        </p:txBody>
      </p:sp>
      <p:sp>
        <p:nvSpPr>
          <p:cNvPr id="659" name="Google Shape;659;p95"/>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700"/>
              <a:t>La traducción </a:t>
            </a:r>
            <a:br>
              <a:rPr lang="es-419" sz="1700"/>
            </a:br>
            <a:r>
              <a:rPr lang="es-419" sz="1700"/>
              <a:t>visual parece un </a:t>
            </a:r>
            <a:br>
              <a:rPr lang="es-419" sz="1700"/>
            </a:br>
            <a:r>
              <a:rPr lang="es-419" sz="1700"/>
              <a:t>acto de magia</a:t>
            </a:r>
            <a:endParaRPr sz="1700">
              <a:solidFill>
                <a:schemeClr val="lt1"/>
              </a:solidFill>
            </a:endParaRPr>
          </a:p>
          <a:p>
            <a:pPr marL="0" lvl="0" indent="0" algn="l" rtl="0">
              <a:spcBef>
                <a:spcPts val="1200"/>
              </a:spcBef>
              <a:spcAft>
                <a:spcPts val="1200"/>
              </a:spcAft>
              <a:buClr>
                <a:schemeClr val="dk2"/>
              </a:buClr>
              <a:buSzPts val="1100"/>
              <a:buFont typeface="Arial"/>
              <a:buNone/>
            </a:pPr>
            <a:r>
              <a:rPr lang="es-419" sz="1200" b="0"/>
              <a:t>Nombre del autor, Ciudad</a:t>
            </a:r>
            <a:endParaRPr sz="1200" b="0">
              <a:solidFill>
                <a:schemeClr val="lt1"/>
              </a:solidFill>
            </a:endParaRPr>
          </a:p>
        </p:txBody>
      </p:sp>
      <p:sp>
        <p:nvSpPr>
          <p:cNvPr id="660" name="Google Shape;660;p95"/>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s-419" sz="1200" i="1">
                <a:solidFill>
                  <a:schemeClr val="lt1"/>
                </a:solidFill>
                <a:latin typeface="Lato"/>
                <a:ea typeface="Lato"/>
                <a:cs typeface="Lato"/>
                <a:sym typeface="Lato"/>
              </a:rPr>
              <a:t>Las citas solo tienen fines ilustrativos</a:t>
            </a:r>
            <a:endParaRPr sz="1200" i="1">
              <a:solidFill>
                <a:schemeClr val="accent5"/>
              </a:solidFill>
              <a:latin typeface="Lato"/>
              <a:ea typeface="Lato"/>
              <a:cs typeface="Lato"/>
              <a:sym typeface="La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96"/>
          <p:cNvPicPr preferRelativeResize="0"/>
          <p:nvPr/>
        </p:nvPicPr>
        <p:blipFill rotWithShape="1">
          <a:blip r:embed="rId3">
            <a:alphaModFix/>
          </a:blip>
          <a:srcRect l="2132" t="6554" r="6751" b="14093"/>
          <a:stretch/>
        </p:blipFill>
        <p:spPr>
          <a:xfrm>
            <a:off x="0" y="0"/>
            <a:ext cx="9144001" cy="5143500"/>
          </a:xfrm>
          <a:prstGeom prst="rect">
            <a:avLst/>
          </a:prstGeom>
          <a:noFill/>
          <a:ln>
            <a:noFill/>
          </a:ln>
        </p:spPr>
      </p:pic>
      <p:sp>
        <p:nvSpPr>
          <p:cNvPr id="666" name="Google Shape;666;p96"/>
          <p:cNvSpPr txBox="1">
            <a:spLocks noGrp="1"/>
          </p:cNvSpPr>
          <p:nvPr>
            <p:ph type="title"/>
          </p:nvPr>
        </p:nvSpPr>
        <p:spPr>
          <a:xfrm>
            <a:off x="283100" y="483550"/>
            <a:ext cx="63837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419"/>
              <a:t>¿Sabes hablar otro idioma?  Únete a la </a:t>
            </a:r>
            <a:r>
              <a:rPr lang="es-419">
                <a:solidFill>
                  <a:schemeClr val="accent5"/>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comunidad</a:t>
            </a:r>
            <a:r>
              <a:rPr lang="es-419"/>
              <a:t> para mejorar aún más </a:t>
            </a:r>
            <a:br>
              <a:rPr lang="es-419"/>
            </a:br>
            <a:r>
              <a:rPr lang="es-419"/>
              <a:t>el Traductor de Google.</a:t>
            </a:r>
            <a:endParaRPr/>
          </a:p>
        </p:txBody>
      </p:sp>
      <p:grpSp>
        <p:nvGrpSpPr>
          <p:cNvPr id="667" name="Google Shape;667;p96"/>
          <p:cNvGrpSpPr/>
          <p:nvPr/>
        </p:nvGrpSpPr>
        <p:grpSpPr>
          <a:xfrm>
            <a:off x="6781388" y="2464029"/>
            <a:ext cx="2212050" cy="2537076"/>
            <a:chOff x="6803275" y="395363"/>
            <a:chExt cx="2212050" cy="2537076"/>
          </a:xfrm>
        </p:grpSpPr>
        <p:pic>
          <p:nvPicPr>
            <p:cNvPr id="668" name="Google Shape;668;p96"/>
            <p:cNvPicPr preferRelativeResize="0"/>
            <p:nvPr/>
          </p:nvPicPr>
          <p:blipFill>
            <a:blip r:embed="rId5">
              <a:alphaModFix/>
            </a:blip>
            <a:stretch>
              <a:fillRect/>
            </a:stretch>
          </p:blipFill>
          <p:spPr>
            <a:xfrm>
              <a:off x="6803275" y="427445"/>
              <a:ext cx="2212050" cy="2504994"/>
            </a:xfrm>
            <a:prstGeom prst="rect">
              <a:avLst/>
            </a:prstGeom>
            <a:noFill/>
            <a:ln>
              <a:noFill/>
            </a:ln>
          </p:spPr>
        </p:pic>
        <p:pic>
          <p:nvPicPr>
            <p:cNvPr id="669" name="Google Shape;669;p96" descr="Trozo de cinta adhesiva que pega una nota a la diapositiva"/>
            <p:cNvPicPr preferRelativeResize="0"/>
            <p:nvPr/>
          </p:nvPicPr>
          <p:blipFill rotWithShape="1">
            <a:blip r:embed="rId6">
              <a:alphaModFix/>
            </a:blip>
            <a:srcRect l="9244" t="5926" r="2118" b="10011"/>
            <a:stretch/>
          </p:blipFill>
          <p:spPr>
            <a:xfrm rot="154826">
              <a:off x="7370663" y="419419"/>
              <a:ext cx="1077273" cy="382687"/>
            </a:xfrm>
            <a:prstGeom prst="rect">
              <a:avLst/>
            </a:prstGeom>
            <a:noFill/>
            <a:ln>
              <a:noFill/>
            </a:ln>
          </p:spPr>
        </p:pic>
        <p:sp>
          <p:nvSpPr>
            <p:cNvPr id="670" name="Google Shape;670;p96"/>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chemeClr val="dk1"/>
                  </a:solidFill>
                  <a:latin typeface="Raleway"/>
                  <a:ea typeface="Raleway"/>
                  <a:cs typeface="Raleway"/>
                  <a:sym typeface="Raleway"/>
                </a:rPr>
                <a:t>Sugerencia</a:t>
              </a:r>
              <a:endParaRPr b="1">
                <a:solidFill>
                  <a:schemeClr val="dk1"/>
                </a:solidFill>
                <a:latin typeface="Raleway"/>
                <a:ea typeface="Raleway"/>
                <a:cs typeface="Raleway"/>
                <a:sym typeface="Raleway"/>
              </a:endParaRPr>
            </a:p>
            <a:p>
              <a:pPr marL="0" lvl="0" indent="0" algn="l" rtl="0">
                <a:spcBef>
                  <a:spcPts val="800"/>
                </a:spcBef>
                <a:spcAft>
                  <a:spcPts val="0"/>
                </a:spcAft>
                <a:buNone/>
              </a:pPr>
              <a:r>
                <a:rPr lang="es-419" sz="1200">
                  <a:solidFill>
                    <a:schemeClr val="dk2"/>
                  </a:solidFill>
                  <a:latin typeface="Raleway"/>
                  <a:ea typeface="Raleway"/>
                  <a:cs typeface="Raleway"/>
                  <a:sym typeface="Raleway"/>
                </a:rPr>
                <a:t>Inspira al público a que actúe con la información que acaba de recibir.</a:t>
              </a:r>
              <a:endParaRPr sz="1200">
                <a:solidFill>
                  <a:schemeClr val="dk2"/>
                </a:solidFill>
                <a:latin typeface="Raleway"/>
                <a:ea typeface="Raleway"/>
                <a:cs typeface="Raleway"/>
                <a:sym typeface="Raleway"/>
              </a:endParaRPr>
            </a:p>
            <a:p>
              <a:pPr marL="0" lvl="0" indent="0" algn="l" rtl="0">
                <a:spcBef>
                  <a:spcPts val="800"/>
                </a:spcBef>
                <a:spcAft>
                  <a:spcPts val="800"/>
                </a:spcAft>
                <a:buNone/>
              </a:pPr>
              <a:r>
                <a:rPr lang="es-419" sz="1200">
                  <a:solidFill>
                    <a:schemeClr val="dk2"/>
                  </a:solidFill>
                  <a:latin typeface="Raleway"/>
                  <a:ea typeface="Raleway"/>
                  <a:cs typeface="Raleway"/>
                  <a:sym typeface="Raleway"/>
                </a:rPr>
                <a:t>En función de tu idea, el público podrá descargar una aplicación, unirse a una organización o reali- zar alguna otra acción.</a:t>
              </a:r>
              <a:endParaRPr b="1">
                <a:solidFill>
                  <a:schemeClr val="dk1"/>
                </a:solidFill>
                <a:latin typeface="Raleway"/>
                <a:ea typeface="Raleway"/>
                <a:cs typeface="Raleway"/>
                <a:sym typeface="Raleway"/>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4"/>
        <p:cNvGrpSpPr/>
        <p:nvPr/>
      </p:nvGrpSpPr>
      <p:grpSpPr>
        <a:xfrm>
          <a:off x="0" y="0"/>
          <a:ext cx="0" cy="0"/>
          <a:chOff x="0" y="0"/>
          <a:chExt cx="0" cy="0"/>
        </a:xfrm>
      </p:grpSpPr>
      <p:pic>
        <p:nvPicPr>
          <p:cNvPr id="675" name="Google Shape;675;p97"/>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id="676" name="Google Shape;676;p97" descr="Trozo de cinta adhesiva que pega una nota a la diapositiva"/>
          <p:cNvPicPr preferRelativeResize="0"/>
          <p:nvPr/>
        </p:nvPicPr>
        <p:blipFill rotWithShape="1">
          <a:blip r:embed="rId4">
            <a:alphaModFix/>
          </a:blip>
          <a:srcRect l="9244" t="5926" r="2118" b="10011"/>
          <a:stretch/>
        </p:blipFill>
        <p:spPr>
          <a:xfrm rot="154828">
            <a:off x="3536000" y="147301"/>
            <a:ext cx="2072000" cy="736050"/>
          </a:xfrm>
          <a:prstGeom prst="rect">
            <a:avLst/>
          </a:prstGeom>
          <a:noFill/>
          <a:ln>
            <a:noFill/>
          </a:ln>
        </p:spPr>
      </p:pic>
      <p:sp>
        <p:nvSpPr>
          <p:cNvPr id="677" name="Google Shape;677;p97"/>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sz="3000" b="1">
                <a:solidFill>
                  <a:schemeClr val="lt2"/>
                </a:solidFill>
                <a:latin typeface="Raleway"/>
                <a:ea typeface="Raleway"/>
                <a:cs typeface="Raleway"/>
                <a:sym typeface="Raleway"/>
              </a:rPr>
              <a:t>¡Buena suerte!</a:t>
            </a:r>
            <a:endParaRPr sz="3000" b="1">
              <a:solidFill>
                <a:schemeClr val="lt2"/>
              </a:solidFill>
              <a:latin typeface="Raleway"/>
              <a:ea typeface="Raleway"/>
              <a:cs typeface="Raleway"/>
              <a:sym typeface="Raleway"/>
            </a:endParaRPr>
          </a:p>
        </p:txBody>
      </p:sp>
      <p:sp>
        <p:nvSpPr>
          <p:cNvPr id="678" name="Google Shape;678;p97"/>
          <p:cNvSpPr txBox="1">
            <a:spLocks noGrp="1"/>
          </p:cNvSpPr>
          <p:nvPr>
            <p:ph type="body" idx="4294967295"/>
          </p:nvPr>
        </p:nvSpPr>
        <p:spPr>
          <a:xfrm>
            <a:off x="2855550" y="1377478"/>
            <a:ext cx="3432900" cy="163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1200">
                <a:latin typeface="Raleway"/>
                <a:ea typeface="Raleway"/>
                <a:cs typeface="Raleway"/>
                <a:sym typeface="Raleway"/>
              </a:rPr>
              <a:t>Esperamos que uses estas sugerencias </a:t>
            </a:r>
            <a:br>
              <a:rPr lang="es-419" sz="1200">
                <a:latin typeface="Raleway"/>
                <a:ea typeface="Raleway"/>
                <a:cs typeface="Raleway"/>
                <a:sym typeface="Raleway"/>
              </a:rPr>
            </a:br>
            <a:r>
              <a:rPr lang="es-419" sz="1200">
                <a:latin typeface="Raleway"/>
                <a:ea typeface="Raleway"/>
                <a:cs typeface="Raleway"/>
                <a:sym typeface="Raleway"/>
              </a:rPr>
              <a:t>para brindar un discurso excelente sobre </a:t>
            </a:r>
            <a:br>
              <a:rPr lang="es-419" sz="1200">
                <a:latin typeface="Raleway"/>
                <a:ea typeface="Raleway"/>
                <a:cs typeface="Raleway"/>
                <a:sym typeface="Raleway"/>
              </a:rPr>
            </a:br>
            <a:r>
              <a:rPr lang="es-419" sz="1200">
                <a:latin typeface="Raleway"/>
                <a:ea typeface="Raleway"/>
                <a:cs typeface="Raleway"/>
                <a:sym typeface="Raleway"/>
              </a:rPr>
              <a:t>tu producto o servicio.</a:t>
            </a:r>
            <a:endParaRPr sz="1200">
              <a:latin typeface="Raleway"/>
              <a:ea typeface="Raleway"/>
              <a:cs typeface="Raleway"/>
              <a:sym typeface="Raleway"/>
            </a:endParaRPr>
          </a:p>
          <a:p>
            <a:pPr marL="0" lvl="0" indent="0" algn="l" rtl="0">
              <a:spcBef>
                <a:spcPts val="1200"/>
              </a:spcBef>
              <a:spcAft>
                <a:spcPts val="1200"/>
              </a:spcAft>
              <a:buNone/>
            </a:pPr>
            <a:r>
              <a:rPr lang="es-419" sz="1200">
                <a:latin typeface="Raleway"/>
                <a:ea typeface="Raleway"/>
                <a:cs typeface="Raleway"/>
                <a:sym typeface="Raleway"/>
              </a:rPr>
              <a:t>Para obtener más sugerencias de presentación (gratuitas) sobre otros </a:t>
            </a:r>
            <a:br>
              <a:rPr lang="es-419" sz="1200">
                <a:latin typeface="Raleway"/>
                <a:ea typeface="Raleway"/>
                <a:cs typeface="Raleway"/>
                <a:sym typeface="Raleway"/>
              </a:rPr>
            </a:br>
            <a:r>
              <a:rPr lang="es-419" sz="1200">
                <a:latin typeface="Raleway"/>
                <a:ea typeface="Raleway"/>
                <a:cs typeface="Raleway"/>
                <a:sym typeface="Raleway"/>
              </a:rPr>
              <a:t>tipos de mensajes, visita</a:t>
            </a:r>
            <a:br>
              <a:rPr lang="es-419" sz="1200">
                <a:latin typeface="Raleway"/>
                <a:ea typeface="Raleway"/>
                <a:cs typeface="Raleway"/>
                <a:sym typeface="Raleway"/>
              </a:rPr>
            </a:br>
            <a:r>
              <a:rPr lang="es-419" sz="1200" u="sng">
                <a:solidFill>
                  <a:schemeClr val="dk1"/>
                </a:solidFill>
                <a:latin typeface="Raleway"/>
                <a:ea typeface="Raleway"/>
                <a:cs typeface="Raleway"/>
                <a:sym typeface="Raleway"/>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heathbrothers.com/presentations</a:t>
            </a:r>
            <a:r>
              <a:rPr lang="es-419" sz="1200" u="sng">
                <a:solidFill>
                  <a:schemeClr val="dk1"/>
                </a:solidFill>
                <a:latin typeface="Raleway"/>
                <a:ea typeface="Raleway"/>
                <a:cs typeface="Raleway"/>
                <a:sym typeface="Raleway"/>
              </a:rPr>
              <a:t> </a:t>
            </a:r>
            <a:br>
              <a:rPr lang="es-419" sz="1200" u="sng">
                <a:solidFill>
                  <a:schemeClr val="dk1"/>
                </a:solidFill>
                <a:latin typeface="Raleway"/>
                <a:ea typeface="Raleway"/>
                <a:cs typeface="Raleway"/>
                <a:sym typeface="Raleway"/>
              </a:rPr>
            </a:br>
            <a:r>
              <a:rPr lang="es-419" sz="1200">
                <a:latin typeface="Raleway"/>
                <a:ea typeface="Raleway"/>
                <a:cs typeface="Raleway"/>
                <a:sym typeface="Raleway"/>
              </a:rPr>
              <a:t>(sitio en inglés)</a:t>
            </a:r>
            <a:endParaRPr sz="1200" u="sng">
              <a:solidFill>
                <a:schemeClr val="dk1"/>
              </a:solidFill>
              <a:latin typeface="Raleway"/>
              <a:ea typeface="Raleway"/>
              <a:cs typeface="Raleway"/>
              <a:sym typeface="Raleway"/>
            </a:endParaRPr>
          </a:p>
        </p:txBody>
      </p:sp>
      <p:pic>
        <p:nvPicPr>
          <p:cNvPr id="679" name="Google Shape;679;p97" descr="Libro titulado “Ideas que pegan” en posición vertical"/>
          <p:cNvPicPr preferRelativeResize="0"/>
          <p:nvPr/>
        </p:nvPicPr>
        <p:blipFill>
          <a:blip r:embed="rId6">
            <a:alphaModFix/>
          </a:blip>
          <a:stretch>
            <a:fillRect/>
          </a:stretch>
        </p:blipFill>
        <p:spPr>
          <a:xfrm>
            <a:off x="5176950" y="3159425"/>
            <a:ext cx="1184925" cy="1545950"/>
          </a:xfrm>
          <a:prstGeom prst="rect">
            <a:avLst/>
          </a:prstGeom>
          <a:noFill/>
          <a:ln>
            <a:noFill/>
          </a:ln>
        </p:spPr>
      </p:pic>
      <p:sp>
        <p:nvSpPr>
          <p:cNvPr id="680" name="Google Shape;680;p97"/>
          <p:cNvSpPr txBox="1"/>
          <p:nvPr/>
        </p:nvSpPr>
        <p:spPr>
          <a:xfrm>
            <a:off x="2855550" y="3495513"/>
            <a:ext cx="2103000" cy="10122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419" sz="1200">
                <a:solidFill>
                  <a:schemeClr val="dk2"/>
                </a:solidFill>
                <a:latin typeface="Raleway"/>
                <a:ea typeface="Raleway"/>
                <a:cs typeface="Raleway"/>
                <a:sym typeface="Raleway"/>
              </a:rPr>
              <a:t>Para obtener más información sobre cómo transmitir mejor tus ideas, consulta nuestro libro.</a:t>
            </a:r>
            <a:endParaRPr sz="1200">
              <a:solidFill>
                <a:schemeClr val="dk2"/>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406425" y="142525"/>
            <a:ext cx="8296800" cy="494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200"/>
          </a:p>
        </p:txBody>
      </p:sp>
      <p:pic>
        <p:nvPicPr>
          <p:cNvPr id="122" name="Google Shape;122;p21"/>
          <p:cNvPicPr preferRelativeResize="0"/>
          <p:nvPr/>
        </p:nvPicPr>
        <p:blipFill rotWithShape="1">
          <a:blip r:embed="rId3">
            <a:alphaModFix/>
          </a:blip>
          <a:srcRect l="28053" t="17614" r="29298" b="25177"/>
          <a:stretch/>
        </p:blipFill>
        <p:spPr>
          <a:xfrm>
            <a:off x="1208075" y="213200"/>
            <a:ext cx="6397050" cy="482432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3034</Words>
  <Application>Microsoft Office PowerPoint</Application>
  <PresentationFormat>Presentación en pantalla (16:9)</PresentationFormat>
  <Paragraphs>366</Paragraphs>
  <Slides>85</Slides>
  <Notes>85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85</vt:i4>
      </vt:variant>
    </vt:vector>
  </HeadingPairs>
  <TitlesOfParts>
    <vt:vector size="90" baseType="lpstr">
      <vt:lpstr>Raleway</vt:lpstr>
      <vt:lpstr>Verdana</vt:lpstr>
      <vt:lpstr>Arial</vt:lpstr>
      <vt:lpstr>Lato</vt:lpstr>
      <vt:lpstr>Swiss</vt:lpstr>
      <vt:lpstr>Nutrición en Cirugía </vt:lpstr>
      <vt:lpstr>Nutricion en Cirugia</vt:lpstr>
      <vt:lpstr>Desnutrición</vt:lpstr>
      <vt:lpstr>La desnutrición calórico proteica (DCP)   Debido a la ingesta nutricional insuficiente , por alteraciones de la digestión-absorción o por el aumento de los requerimientos nutricionales debidos al hipermetabolismo o hipercatabolismo (aumento de la degradación proteica y la pérdida urinaria de nitrógeno).   La DCP se desarrolla en forma  rápida en pacientes hospitalizados cuando actúan sinérgicamente factores patogénicos, lo cual se denomina desnutrición hospitalaria.</vt:lpstr>
      <vt:lpstr> La pérdida de menos del 10 % del peso corporal habitualmente no afecta las funciones fisiológicas ni cambia el pronóstico de la enfermedad de base.  las pérdidas mayores del 20 % suelen causar una DCP clínicamente significativa  y se asocia con un aumento de la morbimortalidad de la enfermedad de base</vt:lpstr>
      <vt:lpstr>La DCP causa complicaciones tales como:   a) Alteraciones del proceso de cicatrización: mayor incidencia de dehiscencias de heridas y anastomosis y de la aparición de escaras de decúbito, cicatrización más lenta de heridas y escaras.  b) Disfunción inmunológica: mayor incidencia de infecciones.  c) Problemas respiratorios: predisposición a atelectasias, infecciones e insuficiencia respiratoria; aumento del tiempo de asistencia respiratoria mecánica postoperatoria.   d) Alteración de la función de los músculos esqueléticos y viscerales: dificultad para toser o moverse en la cama, prolongación del tiempo de rehabilitación, disfunción miocárdica y motora gastrointestinal.  e) Disfunción del aparato digestivo: hipotrofia de la mucosa intestinal con alteraciones digesto-absortivas y de la función de la barrera intestinal, con aumento de la permeabilidad de macromoléculas y translocación de bacterias endoluminales.  f) Hipoalbuminemia, hipoosmolaridad plasmática e intolerancia al aporte de sodio.  </vt:lpstr>
      <vt:lpstr>Presentación de PowerPoint</vt:lpstr>
      <vt:lpstr>Presentación de PowerPoint</vt:lpstr>
      <vt:lpstr>Presentación de PowerPoint</vt:lpstr>
      <vt:lpstr>estrés hipercatabólico se consumen más proteínas que grasas el hipercatabolismo no es otra cosa   que destruir músculo para construir glucosa  </vt:lpstr>
      <vt:lpstr>Riesgo nutricional  Es el grado de aumento de la morbi-mortalidad de la enfermedad actual y sus  tratamientos clínicos o quirúrgicos producidos por la DPC  desnutrición calórico-proteica, en etapa pre-hospitalaria o durante su internación.-    </vt:lpstr>
      <vt:lpstr>Indice de Masa Corporal IMC </vt:lpstr>
      <vt:lpstr>Datos de Laboratorio  Compartimiento somático: para evaluar la masa muscular  corporal, el método más usado es la  - Excreción urinaria de creatinina de 24hs: la producción y excreción de creatinina endógena refleja la masa muscular corporal  </vt:lpstr>
      <vt:lpstr>Interpretación:  Valores del 80% o más: depleción ligera de proteínas somáticas    Valores del 80% al 69 %: depleción moderada   Valores menores del 60%: depleción severa </vt:lpstr>
      <vt:lpstr>Compartimiento visceral:  se estudia a través de la determinación de  diferentes fracciones proteicas plasmáticas, todas ellas elaboradas por el hígado y  que desempeñan diferentes funciones en la circulación (presión oncótica, transporte,  etc.).   Entre ellas se destaca la álbumina, la transferrina, las proteínas transportadoras  de tiroxina prealbumina y de retinol y la hemoglobina </vt:lpstr>
      <vt:lpstr>ALBUMINA  marcador útil en procesos agudos,  Via de administración endovenosa de 12,5 a 25 gr x 50 ml cada 12 hs/dia   Valor normal: 3,5 a 4,5 gr de albúmina por 100 ml de plasma    Desnutrición moderada: 2,8 a 3,5 gr por 100 ml de plasma   Desnutrición severa: 2,1 a 2,7 gr por 100 ml </vt:lpstr>
      <vt:lpstr>Transferrina sérica:mejor predictor de los cambios  agudos   Valores de 150 a 200 mg/100ml: leve depleción proteica   Valores 100 a 150 mg/100 ml: depleción moderada   Valores por debajo de 100 mg/100ml: depleción severa  Proteína transportadora de tiroxina (prealbúmina): vida media   (48 hs). Marcador temprano de desnutrición proteica,   Valor normal en plasma: 15-30 mg/100ml  Valor de 10-15 mg/100ml: compromiso leve  Valor de 5-10 mg/100ml: compromiso moderado  Valor menor a 5 mg/100ml: compromiso severo   </vt:lpstr>
      <vt:lpstr>Proteína ligada al retinol  Hemoglobina Función inmunológica: Las enfermedades que comprometen el estado nutricional  generalmente se acompañan de alteraciones en la inmunidad, la cual puede ser  evaluada a través del recuento de linfocitos circulantes, que establece la cantidad de  células inmunológicas formadas, lo que se complementa con una prueba de test  cutáneo que nos expresa la adecuada interacción y función del sistema inmune. </vt:lpstr>
      <vt:lpstr>(IPN) índice de pronóstico  nutricional , que predice el riesgo de morbilidad y/o mortalidad de un paciente  que será sometido a cirugía. IPN = 158% - 16,6 albúmina (gr %) – 0,78 pliegue tricipital (mm) – 0,2 transferrina (mg %)– 5,8 hipersensibilidades retardadas   Donde:  Albúmina: en gramos por decilitro (g%)  Pliegue tricipital: milímetros  Transferrina: miligramos por decilitro (mg%)  Hipersensibilidad retardada: se otorga valor de 1 para el paciente anérgico y 2 para el paciente con  prueba reactiva.  </vt:lpstr>
      <vt:lpstr>Soporte nutricional</vt:lpstr>
      <vt:lpstr>Los requerimientos nutricionales de cada paciente deben ser capaces de cubrir sus   necesidades logrando un equilibrio que impida el deterioro progresivo de su estado   nutricional, y que con ello disminuya la morbi-mortalidad derivada de esta situación. </vt:lpstr>
      <vt:lpstr>El soporte nutricional de los pacientes hospitalizados tiende a prevenir o retardar la aparición de la desnutrición hospitalaria o a replecionar la masa proteica en casos de DCP.   El efecto favorable del aporte exógeno de proteínas, calorías y micronutríentes no se debe a una disminución del catabolismo proteico, sino al aumento de la síntesis de proteínas que cumplen roles esenciales en la curación reparación, tales como las funciones inflamatorias, inmunológicas y de reparación tisular. </vt:lpstr>
      <vt:lpstr>Macronutrientes   Se define como macronutrientes a los tres nutrientes fundamentales de las mezclas   nutricionales, es decir, las proteínas, hidratos de carbono y lípidos. </vt:lpstr>
      <vt:lpstr>Macronutrientes   Requerimientos de Hidratos de Carbono  </vt:lpstr>
      <vt:lpstr>Macronutrientes    </vt:lpstr>
      <vt:lpstr>Macronutrientes:  TCL triglicéridos de cadena larga   . Los ácidos grasos omega 3 tienen   -efecto antiagregante plaquetario   -disminuye la respuesta inmune de los pacientes  sépticos  -haciéndolos resistentes a la acción de las endotoxinas mejorando el metabolismo del oxígeno  - control de la acidosis láctica, debido a su   degradación a leucotrienos  </vt:lpstr>
      <vt:lpstr>Requerimiento hidroelectrolítico: -El requerimiento de agua es de 1 a 2 ml por kilo de peso ideal por hora.  -Sabemos que el  ingreso de glucosa a la célula requiere en forma concomitante un ingreso de potasio   -por lo tanto si no administramos potasio habría una disminución del potasio   plasmático. </vt:lpstr>
      <vt:lpstr>Los minerales se han dividido en:  -macrominerales (sodio, cloro, potasio, magnesio,  calcio, fósforo, sulfato)   -microminerales también llamados oligoelementos (zinc,  cobre, cromo, manganeso, selenio, yodo, molibdeno) </vt:lpstr>
      <vt:lpstr>Sodio: Na -se requiere un aporte de  2 a 4 mEq por kilo de peso por día.  Potasio:K - se requiere de 1 a 2 mEq por kilo de peso   por día - </vt:lpstr>
      <vt:lpstr>El objetivo del soporte nutricional no es llevar al paciente a un balance nitrogenado positivo, sino más bien mantenerlo en balance nitrogenado  cero, para evitar que, por el estrés utilice la proteína  estructural endógena como fuente de calorías. De esta manera la proteína que se  consume es la aportada por el soporte nutricional, proceso que protege al paciente de  la desnutrición aguda causada por este aumento del catabolismo.  </vt:lpstr>
      <vt:lpstr>Presentación de PowerPoint</vt:lpstr>
      <vt:lpstr>Presentación de PowerPoint</vt:lpstr>
      <vt:lpstr>Presentación de PowerPoint</vt:lpstr>
      <vt:lpstr>Presentación de PowerPoint</vt:lpstr>
      <vt:lpstr>Formas de administración</vt:lpstr>
      <vt:lpstr>Formas de administración </vt:lpstr>
      <vt:lpstr>Sonda Nasogástrica</vt:lpstr>
      <vt:lpstr>Sonda Nasogastrica K9    -SNY K108-</vt:lpstr>
      <vt:lpstr>Sonda nasoyeyunal de alimentación -colocación por videoendoscopia alta-</vt:lpstr>
      <vt:lpstr>Gastrostomía</vt:lpstr>
      <vt:lpstr>PEG gastrostomía endoscópica percutánea</vt:lpstr>
      <vt:lpstr>PEG gastrostomía endoscópica percutánea</vt:lpstr>
      <vt:lpstr>Gastrostomía   por laparotomía  -luego de 3 a 6 meses se puede colocar el botón gástrico</vt:lpstr>
      <vt:lpstr>PEG gastrostomia endoscópica percutánea</vt:lpstr>
      <vt:lpstr>-Una vez colocado el Botón gástrico se puede iniciar la alimentación con un catéter que se acopla al dispositivo</vt:lpstr>
      <vt:lpstr>Complicaciones: -erosión -migración o extracción por arrancamiento</vt:lpstr>
      <vt:lpstr>Recambio de botón gástrico sin balón</vt:lpstr>
      <vt:lpstr>Recambio de Botón Gástrico con Balón</vt:lpstr>
      <vt:lpstr>Vende tu idea</vt:lpstr>
      <vt:lpstr>Vende tu idea</vt:lpstr>
      <vt:lpstr>Vende tu idea</vt:lpstr>
      <vt:lpstr>Vende tu idea</vt:lpstr>
      <vt:lpstr> Para pacientes críticos y/o con deterioro de la digesto-absorción:  Pacientes en cuidados intensivos. Insuficiencia pancreática. Enteritis inducida por quimio/radioterapia. Enfermedad intestinal inflamatoria crónica. Síndrome de intestino corto. Después de Nutrición parenteral prolongada (transición de Nutrición Parenteral a Nutrición enteral). </vt:lpstr>
      <vt:lpstr>Pacientes desnutridos o en riesgo nutricional, que no cubran los requerimientos a través de la ingesta oral. Pacientes con pérdida del apetito o negativismo a la ingesta. Pacientes con trastornos de masticación y/o deglución. Pacientes con enfermedades neurológicas.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¿Cuántos idiomas necesitas saber para comunicarte con el resto del mundo?</vt:lpstr>
      <vt:lpstr>¡Solo uno! El tuyo. (Con un poco de ayuda de tu smartphone)</vt:lpstr>
      <vt:lpstr>La aplicación de  Traductor de Google puede repetir lo que dices  hasta en NOVENTA IDIOMAS, como alemán, japonés, checo  y zulú.</vt:lpstr>
      <vt:lpstr>Presentación de PowerPoint</vt:lpstr>
      <vt:lpstr>Presentación de PowerPoint</vt:lpstr>
      <vt:lpstr>Presentación de PowerPoint</vt:lpstr>
      <vt:lpstr>La barrera del idioma aisló a Alberto y perjudicó la empresa de Marcos.</vt:lpstr>
      <vt:lpstr>Presentación de PowerPoint</vt:lpstr>
      <vt:lpstr>Presentación de PowerPoint</vt:lpstr>
      <vt:lpstr>De extraño a estrella Alberto marcó 30 goles en 21 partidos.  Ahora lo llaman varios clubes profesionales de la Primera División.  Además, se convirtió en uno de los favoritos del equipo.  Miremos un breve video sobre la historia de Alberto</vt:lpstr>
      <vt:lpstr>Presentación de PowerPoint</vt:lpstr>
      <vt:lpstr>No es sorprendente que Marcos todo  el tiempo use el Traductor de Google  en su tienda. En la UE, hay 23 idiomas oficialmente reconocidos.</vt:lpstr>
      <vt:lpstr>Más de 50 millones de estadounidenses viajaron  al extranjero en 2015  ESA CIFRA SUPERA LA POBLACIÓN DE  CALIFORNIA Y  TEXAS JUNTOS</vt:lpstr>
      <vt:lpstr>Presentación de PowerPoint</vt:lpstr>
      <vt:lpstr>Metas inmediatas</vt:lpstr>
      <vt:lpstr>Qué dicen las personas</vt:lpstr>
      <vt:lpstr>¿Sabes hablar otro idioma?  Únete a la comunidad para mejorar aún más  el Traductor de Google.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Nutrición en Cirugía</dc:title>
  <dc:creator>Usuario</dc:creator>
  <cp:lastModifiedBy>Usuario</cp:lastModifiedBy>
  <cp:revision>3</cp:revision>
  <dcterms:modified xsi:type="dcterms:W3CDTF">2023-04-19T12:44:10Z</dcterms:modified>
</cp:coreProperties>
</file>