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328" r:id="rId14"/>
    <p:sldId id="329" r:id="rId15"/>
    <p:sldId id="332" r:id="rId16"/>
    <p:sldId id="276" r:id="rId17"/>
    <p:sldId id="277" r:id="rId18"/>
    <p:sldId id="278" r:id="rId19"/>
    <p:sldId id="331" r:id="rId20"/>
    <p:sldId id="280" r:id="rId21"/>
    <p:sldId id="281" r:id="rId22"/>
    <p:sldId id="282" r:id="rId23"/>
    <p:sldId id="330" r:id="rId24"/>
    <p:sldId id="284" r:id="rId25"/>
    <p:sldId id="285" r:id="rId26"/>
    <p:sldId id="287" r:id="rId27"/>
    <p:sldId id="325" r:id="rId28"/>
    <p:sldId id="326" r:id="rId29"/>
    <p:sldId id="288" r:id="rId30"/>
    <p:sldId id="327" r:id="rId31"/>
    <p:sldId id="289" r:id="rId32"/>
    <p:sldId id="290" r:id="rId33"/>
    <p:sldId id="291" r:id="rId34"/>
    <p:sldId id="292" r:id="rId35"/>
    <p:sldId id="293" r:id="rId36"/>
    <p:sldId id="294" r:id="rId37"/>
    <p:sldId id="299" r:id="rId38"/>
    <p:sldId id="300" r:id="rId39"/>
    <p:sldId id="302" r:id="rId40"/>
    <p:sldId id="333" r:id="rId41"/>
    <p:sldId id="305" r:id="rId42"/>
    <p:sldId id="306" r:id="rId43"/>
    <p:sldId id="307" r:id="rId44"/>
    <p:sldId id="310" r:id="rId45"/>
    <p:sldId id="313" r:id="rId46"/>
    <p:sldId id="314" r:id="rId47"/>
    <p:sldId id="315" r:id="rId48"/>
    <p:sldId id="316" r:id="rId49"/>
    <p:sldId id="318" r:id="rId50"/>
    <p:sldId id="319" r:id="rId51"/>
    <p:sldId id="32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DEC2C-97D0-D44C-9B01-CFB764B0A3E9}" v="124" dt="2023-04-27T03:54:38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3" autoAdjust="0"/>
    <p:restoredTop sz="94698" autoAdjust="0"/>
  </p:normalViewPr>
  <p:slideViewPr>
    <p:cSldViewPr>
      <p:cViewPr varScale="1">
        <p:scale>
          <a:sx n="88" d="100"/>
          <a:sy n="88" d="100"/>
        </p:scale>
        <p:origin x="528" y="184"/>
      </p:cViewPr>
      <p:guideLst>
        <p:guide orient="horz" pos="3016"/>
        <p:guide pos="2320"/>
      </p:guideLst>
    </p:cSldViewPr>
  </p:slideViewPr>
  <p:outlineViewPr>
    <p:cViewPr>
      <p:scale>
        <a:sx n="33" d="100"/>
        <a:sy n="33" d="100"/>
      </p:scale>
      <p:origin x="0" y="27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2BD40-3969-A74D-B2FF-36E795EBF3AA}" type="doc">
      <dgm:prSet loTypeId="urn:microsoft.com/office/officeart/2009/3/layout/HorizontalOrganizationChart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9147B31-6D7C-414B-B52F-3D5AE54057F1}">
      <dgm:prSet custT="1"/>
      <dgm:spPr/>
      <dgm:t>
        <a:bodyPr/>
        <a:lstStyle/>
        <a:p>
          <a:r>
            <a:rPr lang="es-ES" sz="2400" dirty="0" err="1">
              <a:latin typeface="Helvetica" pitchFamily="2" charset="0"/>
            </a:rPr>
            <a:t>Sindromes</a:t>
          </a:r>
          <a:endParaRPr lang="es-ES" sz="2400" dirty="0">
            <a:latin typeface="Helvetica" pitchFamily="2" charset="0"/>
          </a:endParaRPr>
        </a:p>
      </dgm:t>
    </dgm:pt>
    <dgm:pt modelId="{212B5C7A-E4FF-BA41-B272-BF0A8072BF59}" type="parTrans" cxnId="{8411B31A-6E56-CA42-84DD-2436422D87D9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B75774E1-1F65-3242-ABA7-4B91F6CBC5C8}" type="sibTrans" cxnId="{8411B31A-6E56-CA42-84DD-2436422D87D9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680EF74D-2B47-7244-96C4-C1E7474A4135}">
      <dgm:prSet custT="1"/>
      <dgm:spPr/>
      <dgm:t>
        <a:bodyPr/>
        <a:lstStyle/>
        <a:p>
          <a:r>
            <a:rPr lang="en-CA" sz="2400" dirty="0">
              <a:latin typeface="Helvetica" pitchFamily="2" charset="0"/>
            </a:rPr>
            <a:t>Abdomen </a:t>
          </a:r>
          <a:r>
            <a:rPr lang="en-CA" sz="2400" dirty="0" err="1">
              <a:latin typeface="Helvetica" pitchFamily="2" charset="0"/>
            </a:rPr>
            <a:t>agudo</a:t>
          </a:r>
          <a:r>
            <a:rPr lang="en-CA" sz="2400" dirty="0">
              <a:latin typeface="Helvetica" pitchFamily="2" charset="0"/>
            </a:rPr>
            <a:t> </a:t>
          </a:r>
          <a:r>
            <a:rPr lang="en-CA" sz="2400" dirty="0" err="1">
              <a:latin typeface="Helvetica" pitchFamily="2" charset="0"/>
            </a:rPr>
            <a:t>inflamatorio</a:t>
          </a:r>
          <a:endParaRPr lang="es-ES" sz="2400" dirty="0">
            <a:latin typeface="Helvetica" pitchFamily="2" charset="0"/>
          </a:endParaRPr>
        </a:p>
      </dgm:t>
    </dgm:pt>
    <dgm:pt modelId="{16399402-27BA-D84A-AC32-C2A0D6C9ED95}" type="parTrans" cxnId="{25099371-7AFF-0B48-8CF3-70AA837E67FD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81FC39E1-D3B8-064A-9A9B-3CE7A456531C}" type="sibTrans" cxnId="{25099371-7AFF-0B48-8CF3-70AA837E67FD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D79702A9-13A2-CE42-BE5C-4C4190A0DD2A}">
      <dgm:prSet custT="1"/>
      <dgm:spPr/>
      <dgm:t>
        <a:bodyPr/>
        <a:lstStyle/>
        <a:p>
          <a:r>
            <a:rPr lang="en-CA" sz="2400">
              <a:latin typeface="Helvetica" pitchFamily="2" charset="0"/>
              <a:cs typeface="Arial"/>
            </a:rPr>
            <a:t>Abdomen agudo perforativo</a:t>
          </a:r>
          <a:endParaRPr lang="es-ES" sz="2400" dirty="0">
            <a:latin typeface="Helvetica" pitchFamily="2" charset="0"/>
          </a:endParaRPr>
        </a:p>
      </dgm:t>
    </dgm:pt>
    <dgm:pt modelId="{2A4A596A-A986-924A-BFE4-F9C41AB9E445}" type="parTrans" cxnId="{1F64EE5C-754E-4B43-B50B-C0CB8DBCE261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02EDAD19-76E6-B943-BD31-95DEC08A017A}" type="sibTrans" cxnId="{1F64EE5C-754E-4B43-B50B-C0CB8DBCE261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9A93BB75-EFA9-3A4A-988B-E6A2CCCED0C8}">
      <dgm:prSet custT="1"/>
      <dgm:spPr/>
      <dgm:t>
        <a:bodyPr/>
        <a:lstStyle/>
        <a:p>
          <a:r>
            <a:rPr lang="en-CA" sz="2400">
              <a:latin typeface="Helvetica" pitchFamily="2" charset="0"/>
              <a:cs typeface="Arial"/>
            </a:rPr>
            <a:t>Abdomen agudo oclusivo</a:t>
          </a:r>
          <a:endParaRPr lang="es-ES" sz="2400" dirty="0">
            <a:latin typeface="Helvetica" pitchFamily="2" charset="0"/>
          </a:endParaRPr>
        </a:p>
      </dgm:t>
    </dgm:pt>
    <dgm:pt modelId="{90CD3ECA-1AF7-774B-8FB8-7EB22CEED081}" type="parTrans" cxnId="{AEEB8911-D575-5C4E-BE61-1A9B9F0FCAE8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B2F89191-EA89-C249-B382-18155CF17370}" type="sibTrans" cxnId="{AEEB8911-D575-5C4E-BE61-1A9B9F0FCAE8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7CC1F37B-8693-C142-ABB6-81101F8C6C26}">
      <dgm:prSet custT="1"/>
      <dgm:spPr/>
      <dgm:t>
        <a:bodyPr/>
        <a:lstStyle/>
        <a:p>
          <a:r>
            <a:rPr lang="es-ES" sz="2400" dirty="0">
              <a:latin typeface="Helvetica" pitchFamily="2" charset="0"/>
            </a:rPr>
            <a:t>Abdomen agudo </a:t>
          </a:r>
          <a:r>
            <a:rPr lang="es-ES" sz="2400" dirty="0" err="1">
              <a:latin typeface="Helvetica" pitchFamily="2" charset="0"/>
            </a:rPr>
            <a:t>hemorragico</a:t>
          </a:r>
          <a:endParaRPr lang="es-ES" sz="2400" dirty="0">
            <a:latin typeface="Helvetica" pitchFamily="2" charset="0"/>
          </a:endParaRPr>
        </a:p>
      </dgm:t>
    </dgm:pt>
    <dgm:pt modelId="{869D724F-3B9F-E74D-AF4A-050F5E2EE8BD}" type="parTrans" cxnId="{D91E82EB-37B8-B04B-AEC0-162939BBD22A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2C1AB074-482E-0E44-B235-5DB93DD00344}" type="sibTrans" cxnId="{D91E82EB-37B8-B04B-AEC0-162939BBD22A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B7245264-38C7-3E42-BB42-1689A28FDE32}">
      <dgm:prSet custT="1"/>
      <dgm:spPr/>
      <dgm:t>
        <a:bodyPr/>
        <a:lstStyle/>
        <a:p>
          <a:r>
            <a:rPr lang="en-CA" sz="2400">
              <a:latin typeface="Helvetica" pitchFamily="2" charset="0"/>
              <a:cs typeface="Arial"/>
            </a:rPr>
            <a:t>Abdomen agudo isquémico (vascular)</a:t>
          </a:r>
          <a:endParaRPr lang="es-ES" sz="2400" dirty="0">
            <a:latin typeface="Helvetica" pitchFamily="2" charset="0"/>
          </a:endParaRPr>
        </a:p>
      </dgm:t>
    </dgm:pt>
    <dgm:pt modelId="{58100B5F-7A2C-7A49-8A0F-D0EDF13F5685}" type="parTrans" cxnId="{67802566-5B49-5D4D-9510-4BAD7D0FA873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A35DD594-6282-254E-ABE1-16E6BE0D5E70}" type="sibTrans" cxnId="{67802566-5B49-5D4D-9510-4BAD7D0FA873}">
      <dgm:prSet/>
      <dgm:spPr/>
      <dgm:t>
        <a:bodyPr/>
        <a:lstStyle/>
        <a:p>
          <a:endParaRPr lang="es-ES" sz="2400">
            <a:latin typeface="Helvetica" pitchFamily="2" charset="0"/>
          </a:endParaRPr>
        </a:p>
      </dgm:t>
    </dgm:pt>
    <dgm:pt modelId="{3A46555D-3D87-174F-91F3-C7F0702871C4}" type="pres">
      <dgm:prSet presAssocID="{DC02BD40-3969-A74D-B2FF-36E795EBF3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1C02D-74CA-A64A-BD53-F72A38496293}" type="pres">
      <dgm:prSet presAssocID="{49147B31-6D7C-414B-B52F-3D5AE54057F1}" presName="hierRoot1" presStyleCnt="0">
        <dgm:presLayoutVars>
          <dgm:hierBranch val="init"/>
        </dgm:presLayoutVars>
      </dgm:prSet>
      <dgm:spPr/>
    </dgm:pt>
    <dgm:pt modelId="{E47EC514-2B51-FD4F-A0A5-38039342E556}" type="pres">
      <dgm:prSet presAssocID="{49147B31-6D7C-414B-B52F-3D5AE54057F1}" presName="rootComposite1" presStyleCnt="0"/>
      <dgm:spPr/>
    </dgm:pt>
    <dgm:pt modelId="{4B645458-12F6-9D45-9FB2-9558EA53A027}" type="pres">
      <dgm:prSet presAssocID="{49147B31-6D7C-414B-B52F-3D5AE54057F1}" presName="rootText1" presStyleLbl="node0" presStyleIdx="0" presStyleCnt="1">
        <dgm:presLayoutVars>
          <dgm:chPref val="3"/>
        </dgm:presLayoutVars>
      </dgm:prSet>
      <dgm:spPr/>
    </dgm:pt>
    <dgm:pt modelId="{4F2E8F7D-9BF2-8143-8706-F88FA302F5EF}" type="pres">
      <dgm:prSet presAssocID="{49147B31-6D7C-414B-B52F-3D5AE54057F1}" presName="rootConnector1" presStyleLbl="node1" presStyleIdx="0" presStyleCnt="0"/>
      <dgm:spPr/>
    </dgm:pt>
    <dgm:pt modelId="{7A37A17A-855D-5346-9475-82E86BB96FD4}" type="pres">
      <dgm:prSet presAssocID="{49147B31-6D7C-414B-B52F-3D5AE54057F1}" presName="hierChild2" presStyleCnt="0"/>
      <dgm:spPr/>
    </dgm:pt>
    <dgm:pt modelId="{2DF27CFA-2C0F-604D-B52A-281B62B987E2}" type="pres">
      <dgm:prSet presAssocID="{16399402-27BA-D84A-AC32-C2A0D6C9ED95}" presName="Name64" presStyleLbl="parChTrans1D2" presStyleIdx="0" presStyleCnt="5"/>
      <dgm:spPr/>
    </dgm:pt>
    <dgm:pt modelId="{FA553B81-F8A0-1A43-B058-6C6FC792D3B1}" type="pres">
      <dgm:prSet presAssocID="{680EF74D-2B47-7244-96C4-C1E7474A4135}" presName="hierRoot2" presStyleCnt="0">
        <dgm:presLayoutVars>
          <dgm:hierBranch val="init"/>
        </dgm:presLayoutVars>
      </dgm:prSet>
      <dgm:spPr/>
    </dgm:pt>
    <dgm:pt modelId="{9EA2481A-AAF9-D64D-B999-2267E4ECB176}" type="pres">
      <dgm:prSet presAssocID="{680EF74D-2B47-7244-96C4-C1E7474A4135}" presName="rootComposite" presStyleCnt="0"/>
      <dgm:spPr/>
    </dgm:pt>
    <dgm:pt modelId="{F6B377AE-E998-B34A-8E4A-4BBA414A1136}" type="pres">
      <dgm:prSet presAssocID="{680EF74D-2B47-7244-96C4-C1E7474A4135}" presName="rootText" presStyleLbl="node2" presStyleIdx="0" presStyleCnt="5" custScaleX="255458">
        <dgm:presLayoutVars>
          <dgm:chPref val="3"/>
        </dgm:presLayoutVars>
      </dgm:prSet>
      <dgm:spPr/>
    </dgm:pt>
    <dgm:pt modelId="{58421139-C79F-0F4F-B728-0D992ED134BD}" type="pres">
      <dgm:prSet presAssocID="{680EF74D-2B47-7244-96C4-C1E7474A4135}" presName="rootConnector" presStyleLbl="node2" presStyleIdx="0" presStyleCnt="5"/>
      <dgm:spPr/>
    </dgm:pt>
    <dgm:pt modelId="{571BD7C7-8554-DF4D-AA31-ACD49C78E177}" type="pres">
      <dgm:prSet presAssocID="{680EF74D-2B47-7244-96C4-C1E7474A4135}" presName="hierChild4" presStyleCnt="0"/>
      <dgm:spPr/>
    </dgm:pt>
    <dgm:pt modelId="{7AF7F506-F25A-C44D-A0CF-95A4FBF7B38A}" type="pres">
      <dgm:prSet presAssocID="{680EF74D-2B47-7244-96C4-C1E7474A4135}" presName="hierChild5" presStyleCnt="0"/>
      <dgm:spPr/>
    </dgm:pt>
    <dgm:pt modelId="{004DDDBF-AA2B-D143-9859-09F5CCFA1ABA}" type="pres">
      <dgm:prSet presAssocID="{2A4A596A-A986-924A-BFE4-F9C41AB9E445}" presName="Name64" presStyleLbl="parChTrans1D2" presStyleIdx="1" presStyleCnt="5"/>
      <dgm:spPr/>
    </dgm:pt>
    <dgm:pt modelId="{C4340A4D-6717-214E-96A6-1BB214257436}" type="pres">
      <dgm:prSet presAssocID="{D79702A9-13A2-CE42-BE5C-4C4190A0DD2A}" presName="hierRoot2" presStyleCnt="0">
        <dgm:presLayoutVars>
          <dgm:hierBranch val="init"/>
        </dgm:presLayoutVars>
      </dgm:prSet>
      <dgm:spPr/>
    </dgm:pt>
    <dgm:pt modelId="{B8A8C9EE-AE68-2D4F-96DD-0A52A28D3EB0}" type="pres">
      <dgm:prSet presAssocID="{D79702A9-13A2-CE42-BE5C-4C4190A0DD2A}" presName="rootComposite" presStyleCnt="0"/>
      <dgm:spPr/>
    </dgm:pt>
    <dgm:pt modelId="{AE32619F-1262-FC44-A4BC-4C73081FB0E1}" type="pres">
      <dgm:prSet presAssocID="{D79702A9-13A2-CE42-BE5C-4C4190A0DD2A}" presName="rootText" presStyleLbl="node2" presStyleIdx="1" presStyleCnt="5" custScaleX="231841">
        <dgm:presLayoutVars>
          <dgm:chPref val="3"/>
        </dgm:presLayoutVars>
      </dgm:prSet>
      <dgm:spPr/>
    </dgm:pt>
    <dgm:pt modelId="{6D7DBA2C-5A98-7A42-85B4-8884CA37C105}" type="pres">
      <dgm:prSet presAssocID="{D79702A9-13A2-CE42-BE5C-4C4190A0DD2A}" presName="rootConnector" presStyleLbl="node2" presStyleIdx="1" presStyleCnt="5"/>
      <dgm:spPr/>
    </dgm:pt>
    <dgm:pt modelId="{7D0C6EE2-0C42-EE47-997B-0F556AA707A7}" type="pres">
      <dgm:prSet presAssocID="{D79702A9-13A2-CE42-BE5C-4C4190A0DD2A}" presName="hierChild4" presStyleCnt="0"/>
      <dgm:spPr/>
    </dgm:pt>
    <dgm:pt modelId="{8A183404-F54C-F84E-9471-3E269917EAA8}" type="pres">
      <dgm:prSet presAssocID="{D79702A9-13A2-CE42-BE5C-4C4190A0DD2A}" presName="hierChild5" presStyleCnt="0"/>
      <dgm:spPr/>
    </dgm:pt>
    <dgm:pt modelId="{6F179CE9-AE65-904C-B9A9-BBB82CDD8810}" type="pres">
      <dgm:prSet presAssocID="{90CD3ECA-1AF7-774B-8FB8-7EB22CEED081}" presName="Name64" presStyleLbl="parChTrans1D2" presStyleIdx="2" presStyleCnt="5"/>
      <dgm:spPr/>
    </dgm:pt>
    <dgm:pt modelId="{4F2B6628-E281-BB4B-B9E4-5245C07FE86C}" type="pres">
      <dgm:prSet presAssocID="{9A93BB75-EFA9-3A4A-988B-E6A2CCCED0C8}" presName="hierRoot2" presStyleCnt="0">
        <dgm:presLayoutVars>
          <dgm:hierBranch val="init"/>
        </dgm:presLayoutVars>
      </dgm:prSet>
      <dgm:spPr/>
    </dgm:pt>
    <dgm:pt modelId="{B7800C97-3708-0D4F-87B6-5CC3EF602923}" type="pres">
      <dgm:prSet presAssocID="{9A93BB75-EFA9-3A4A-988B-E6A2CCCED0C8}" presName="rootComposite" presStyleCnt="0"/>
      <dgm:spPr/>
    </dgm:pt>
    <dgm:pt modelId="{33B288E7-BC6E-9048-A948-ACDE21B3632F}" type="pres">
      <dgm:prSet presAssocID="{9A93BB75-EFA9-3A4A-988B-E6A2CCCED0C8}" presName="rootText" presStyleLbl="node2" presStyleIdx="2" presStyleCnt="5" custScaleX="206552">
        <dgm:presLayoutVars>
          <dgm:chPref val="3"/>
        </dgm:presLayoutVars>
      </dgm:prSet>
      <dgm:spPr/>
    </dgm:pt>
    <dgm:pt modelId="{71282BA0-B2FE-6C4B-8183-DF7FB5707279}" type="pres">
      <dgm:prSet presAssocID="{9A93BB75-EFA9-3A4A-988B-E6A2CCCED0C8}" presName="rootConnector" presStyleLbl="node2" presStyleIdx="2" presStyleCnt="5"/>
      <dgm:spPr/>
    </dgm:pt>
    <dgm:pt modelId="{4CB88E41-5D0D-704F-9248-097FC022689B}" type="pres">
      <dgm:prSet presAssocID="{9A93BB75-EFA9-3A4A-988B-E6A2CCCED0C8}" presName="hierChild4" presStyleCnt="0"/>
      <dgm:spPr/>
    </dgm:pt>
    <dgm:pt modelId="{4FFE2CBF-40AD-AE4A-BE51-544CE0E38601}" type="pres">
      <dgm:prSet presAssocID="{9A93BB75-EFA9-3A4A-988B-E6A2CCCED0C8}" presName="hierChild5" presStyleCnt="0"/>
      <dgm:spPr/>
    </dgm:pt>
    <dgm:pt modelId="{6C37188F-99A8-5B41-8584-16B537481EF2}" type="pres">
      <dgm:prSet presAssocID="{58100B5F-7A2C-7A49-8A0F-D0EDF13F5685}" presName="Name64" presStyleLbl="parChTrans1D2" presStyleIdx="3" presStyleCnt="5"/>
      <dgm:spPr/>
    </dgm:pt>
    <dgm:pt modelId="{CB45B6F1-0EFA-9044-AE02-F8373F86534E}" type="pres">
      <dgm:prSet presAssocID="{B7245264-38C7-3E42-BB42-1689A28FDE32}" presName="hierRoot2" presStyleCnt="0">
        <dgm:presLayoutVars>
          <dgm:hierBranch val="init"/>
        </dgm:presLayoutVars>
      </dgm:prSet>
      <dgm:spPr/>
    </dgm:pt>
    <dgm:pt modelId="{B7E953FA-67EF-4B4C-A04D-275420553867}" type="pres">
      <dgm:prSet presAssocID="{B7245264-38C7-3E42-BB42-1689A28FDE32}" presName="rootComposite" presStyleCnt="0"/>
      <dgm:spPr/>
    </dgm:pt>
    <dgm:pt modelId="{F51C7D7D-7DF1-6B48-9B48-6027795FF071}" type="pres">
      <dgm:prSet presAssocID="{B7245264-38C7-3E42-BB42-1689A28FDE32}" presName="rootText" presStyleLbl="node2" presStyleIdx="3" presStyleCnt="5" custScaleX="308752">
        <dgm:presLayoutVars>
          <dgm:chPref val="3"/>
        </dgm:presLayoutVars>
      </dgm:prSet>
      <dgm:spPr/>
    </dgm:pt>
    <dgm:pt modelId="{5B4AE17C-91D6-374B-9BFC-478DFFDC1E4B}" type="pres">
      <dgm:prSet presAssocID="{B7245264-38C7-3E42-BB42-1689A28FDE32}" presName="rootConnector" presStyleLbl="node2" presStyleIdx="3" presStyleCnt="5"/>
      <dgm:spPr/>
    </dgm:pt>
    <dgm:pt modelId="{31535AF0-2C5B-CB4D-B2FA-94089923E673}" type="pres">
      <dgm:prSet presAssocID="{B7245264-38C7-3E42-BB42-1689A28FDE32}" presName="hierChild4" presStyleCnt="0"/>
      <dgm:spPr/>
    </dgm:pt>
    <dgm:pt modelId="{AE346BD8-D576-B442-ACEA-2D2ADCD06EAD}" type="pres">
      <dgm:prSet presAssocID="{B7245264-38C7-3E42-BB42-1689A28FDE32}" presName="hierChild5" presStyleCnt="0"/>
      <dgm:spPr/>
    </dgm:pt>
    <dgm:pt modelId="{EBF20AE5-D511-3545-92EC-365DB4377665}" type="pres">
      <dgm:prSet presAssocID="{869D724F-3B9F-E74D-AF4A-050F5E2EE8BD}" presName="Name64" presStyleLbl="parChTrans1D2" presStyleIdx="4" presStyleCnt="5"/>
      <dgm:spPr/>
    </dgm:pt>
    <dgm:pt modelId="{50A3FC97-1476-C441-B495-D354F4888C70}" type="pres">
      <dgm:prSet presAssocID="{7CC1F37B-8693-C142-ABB6-81101F8C6C26}" presName="hierRoot2" presStyleCnt="0">
        <dgm:presLayoutVars>
          <dgm:hierBranch val="init"/>
        </dgm:presLayoutVars>
      </dgm:prSet>
      <dgm:spPr/>
    </dgm:pt>
    <dgm:pt modelId="{16BEF02B-6D28-B04A-9E77-D4D61F1F9478}" type="pres">
      <dgm:prSet presAssocID="{7CC1F37B-8693-C142-ABB6-81101F8C6C26}" presName="rootComposite" presStyleCnt="0"/>
      <dgm:spPr/>
    </dgm:pt>
    <dgm:pt modelId="{D665D867-9220-DF43-B327-C0DD8B5BCC83}" type="pres">
      <dgm:prSet presAssocID="{7CC1F37B-8693-C142-ABB6-81101F8C6C26}" presName="rootText" presStyleLbl="node2" presStyleIdx="4" presStyleCnt="5" custScaleX="290062">
        <dgm:presLayoutVars>
          <dgm:chPref val="3"/>
        </dgm:presLayoutVars>
      </dgm:prSet>
      <dgm:spPr/>
    </dgm:pt>
    <dgm:pt modelId="{9279DDD8-DDC8-F541-A6BE-65039E5DBCDD}" type="pres">
      <dgm:prSet presAssocID="{7CC1F37B-8693-C142-ABB6-81101F8C6C26}" presName="rootConnector" presStyleLbl="node2" presStyleIdx="4" presStyleCnt="5"/>
      <dgm:spPr/>
    </dgm:pt>
    <dgm:pt modelId="{E2021D00-8374-0B43-A539-A906A300B8E5}" type="pres">
      <dgm:prSet presAssocID="{7CC1F37B-8693-C142-ABB6-81101F8C6C26}" presName="hierChild4" presStyleCnt="0"/>
      <dgm:spPr/>
    </dgm:pt>
    <dgm:pt modelId="{0C7A4EC6-D4D5-9948-8DBF-C747B0FFAC33}" type="pres">
      <dgm:prSet presAssocID="{7CC1F37B-8693-C142-ABB6-81101F8C6C26}" presName="hierChild5" presStyleCnt="0"/>
      <dgm:spPr/>
    </dgm:pt>
    <dgm:pt modelId="{16A2F81B-6390-2C4F-872B-C363C3C4CC85}" type="pres">
      <dgm:prSet presAssocID="{49147B31-6D7C-414B-B52F-3D5AE54057F1}" presName="hierChild3" presStyleCnt="0"/>
      <dgm:spPr/>
    </dgm:pt>
  </dgm:ptLst>
  <dgm:cxnLst>
    <dgm:cxn modelId="{5B4B6608-38F4-5D48-95C2-6DA58815BFDD}" type="presOf" srcId="{680EF74D-2B47-7244-96C4-C1E7474A4135}" destId="{F6B377AE-E998-B34A-8E4A-4BBA414A1136}" srcOrd="0" destOrd="0" presId="urn:microsoft.com/office/officeart/2009/3/layout/HorizontalOrganizationChart"/>
    <dgm:cxn modelId="{AEEB8911-D575-5C4E-BE61-1A9B9F0FCAE8}" srcId="{49147B31-6D7C-414B-B52F-3D5AE54057F1}" destId="{9A93BB75-EFA9-3A4A-988B-E6A2CCCED0C8}" srcOrd="2" destOrd="0" parTransId="{90CD3ECA-1AF7-774B-8FB8-7EB22CEED081}" sibTransId="{B2F89191-EA89-C249-B382-18155CF17370}"/>
    <dgm:cxn modelId="{8411B31A-6E56-CA42-84DD-2436422D87D9}" srcId="{DC02BD40-3969-A74D-B2FF-36E795EBF3AA}" destId="{49147B31-6D7C-414B-B52F-3D5AE54057F1}" srcOrd="0" destOrd="0" parTransId="{212B5C7A-E4FF-BA41-B272-BF0A8072BF59}" sibTransId="{B75774E1-1F65-3242-ABA7-4B91F6CBC5C8}"/>
    <dgm:cxn modelId="{E4744543-1FEC-B448-B93B-5F375559E2C0}" type="presOf" srcId="{D79702A9-13A2-CE42-BE5C-4C4190A0DD2A}" destId="{6D7DBA2C-5A98-7A42-85B4-8884CA37C105}" srcOrd="1" destOrd="0" presId="urn:microsoft.com/office/officeart/2009/3/layout/HorizontalOrganizationChart"/>
    <dgm:cxn modelId="{0E379E43-FFEF-5A41-A7B7-A24A51D6F99A}" type="presOf" srcId="{B7245264-38C7-3E42-BB42-1689A28FDE32}" destId="{F51C7D7D-7DF1-6B48-9B48-6027795FF071}" srcOrd="0" destOrd="0" presId="urn:microsoft.com/office/officeart/2009/3/layout/HorizontalOrganizationChart"/>
    <dgm:cxn modelId="{4352A148-717F-3A4B-ACD2-C129F349E46F}" type="presOf" srcId="{90CD3ECA-1AF7-774B-8FB8-7EB22CEED081}" destId="{6F179CE9-AE65-904C-B9A9-BBB82CDD8810}" srcOrd="0" destOrd="0" presId="urn:microsoft.com/office/officeart/2009/3/layout/HorizontalOrganizationChart"/>
    <dgm:cxn modelId="{5C354D5A-BA9A-F34A-A588-2D45A453CAE0}" type="presOf" srcId="{49147B31-6D7C-414B-B52F-3D5AE54057F1}" destId="{4B645458-12F6-9D45-9FB2-9558EA53A027}" srcOrd="0" destOrd="0" presId="urn:microsoft.com/office/officeart/2009/3/layout/HorizontalOrganizationChart"/>
    <dgm:cxn modelId="{1F64EE5C-754E-4B43-B50B-C0CB8DBCE261}" srcId="{49147B31-6D7C-414B-B52F-3D5AE54057F1}" destId="{D79702A9-13A2-CE42-BE5C-4C4190A0DD2A}" srcOrd="1" destOrd="0" parTransId="{2A4A596A-A986-924A-BFE4-F9C41AB9E445}" sibTransId="{02EDAD19-76E6-B943-BD31-95DEC08A017A}"/>
    <dgm:cxn modelId="{6CF83661-75B8-914D-AB4A-2022925DF11C}" type="presOf" srcId="{7CC1F37B-8693-C142-ABB6-81101F8C6C26}" destId="{D665D867-9220-DF43-B327-C0DD8B5BCC83}" srcOrd="0" destOrd="0" presId="urn:microsoft.com/office/officeart/2009/3/layout/HorizontalOrganizationChart"/>
    <dgm:cxn modelId="{67802566-5B49-5D4D-9510-4BAD7D0FA873}" srcId="{49147B31-6D7C-414B-B52F-3D5AE54057F1}" destId="{B7245264-38C7-3E42-BB42-1689A28FDE32}" srcOrd="3" destOrd="0" parTransId="{58100B5F-7A2C-7A49-8A0F-D0EDF13F5685}" sibTransId="{A35DD594-6282-254E-ABE1-16E6BE0D5E70}"/>
    <dgm:cxn modelId="{08942B66-0861-6946-9C04-BBA5CBBA09E1}" type="presOf" srcId="{9A93BB75-EFA9-3A4A-988B-E6A2CCCED0C8}" destId="{33B288E7-BC6E-9048-A948-ACDE21B3632F}" srcOrd="0" destOrd="0" presId="urn:microsoft.com/office/officeart/2009/3/layout/HorizontalOrganizationChart"/>
    <dgm:cxn modelId="{25099371-7AFF-0B48-8CF3-70AA837E67FD}" srcId="{49147B31-6D7C-414B-B52F-3D5AE54057F1}" destId="{680EF74D-2B47-7244-96C4-C1E7474A4135}" srcOrd="0" destOrd="0" parTransId="{16399402-27BA-D84A-AC32-C2A0D6C9ED95}" sibTransId="{81FC39E1-D3B8-064A-9A9B-3CE7A456531C}"/>
    <dgm:cxn modelId="{11701272-C55E-AC48-BCA8-D32012F6DF2E}" type="presOf" srcId="{869D724F-3B9F-E74D-AF4A-050F5E2EE8BD}" destId="{EBF20AE5-D511-3545-92EC-365DB4377665}" srcOrd="0" destOrd="0" presId="urn:microsoft.com/office/officeart/2009/3/layout/HorizontalOrganizationChart"/>
    <dgm:cxn modelId="{6F191178-FDE7-F74D-ABE9-EBD2554C7097}" type="presOf" srcId="{DC02BD40-3969-A74D-B2FF-36E795EBF3AA}" destId="{3A46555D-3D87-174F-91F3-C7F0702871C4}" srcOrd="0" destOrd="0" presId="urn:microsoft.com/office/officeart/2009/3/layout/HorizontalOrganizationChart"/>
    <dgm:cxn modelId="{AE5E9286-E3BA-4F44-ADDF-507FA6F4B49E}" type="presOf" srcId="{7CC1F37B-8693-C142-ABB6-81101F8C6C26}" destId="{9279DDD8-DDC8-F541-A6BE-65039E5DBCDD}" srcOrd="1" destOrd="0" presId="urn:microsoft.com/office/officeart/2009/3/layout/HorizontalOrganizationChart"/>
    <dgm:cxn modelId="{5AF6918C-19D1-5945-ADC9-DA5CF79D63F2}" type="presOf" srcId="{16399402-27BA-D84A-AC32-C2A0D6C9ED95}" destId="{2DF27CFA-2C0F-604D-B52A-281B62B987E2}" srcOrd="0" destOrd="0" presId="urn:microsoft.com/office/officeart/2009/3/layout/HorizontalOrganizationChart"/>
    <dgm:cxn modelId="{22C0C791-9170-0940-B607-B4A0E0563AE8}" type="presOf" srcId="{9A93BB75-EFA9-3A4A-988B-E6A2CCCED0C8}" destId="{71282BA0-B2FE-6C4B-8183-DF7FB5707279}" srcOrd="1" destOrd="0" presId="urn:microsoft.com/office/officeart/2009/3/layout/HorizontalOrganizationChart"/>
    <dgm:cxn modelId="{CB8F18A1-0EBF-124F-8D07-DF70C94F64A0}" type="presOf" srcId="{58100B5F-7A2C-7A49-8A0F-D0EDF13F5685}" destId="{6C37188F-99A8-5B41-8584-16B537481EF2}" srcOrd="0" destOrd="0" presId="urn:microsoft.com/office/officeart/2009/3/layout/HorizontalOrganizationChart"/>
    <dgm:cxn modelId="{76560CB5-1410-D84E-A137-2E80322DDB1E}" type="presOf" srcId="{D79702A9-13A2-CE42-BE5C-4C4190A0DD2A}" destId="{AE32619F-1262-FC44-A4BC-4C73081FB0E1}" srcOrd="0" destOrd="0" presId="urn:microsoft.com/office/officeart/2009/3/layout/HorizontalOrganizationChart"/>
    <dgm:cxn modelId="{72ACBCC1-4A60-BF4F-9B8E-53D76076D6A8}" type="presOf" srcId="{B7245264-38C7-3E42-BB42-1689A28FDE32}" destId="{5B4AE17C-91D6-374B-9BFC-478DFFDC1E4B}" srcOrd="1" destOrd="0" presId="urn:microsoft.com/office/officeart/2009/3/layout/HorizontalOrganizationChart"/>
    <dgm:cxn modelId="{ECE84ACC-164A-5A49-B819-7C0CA3ECB277}" type="presOf" srcId="{49147B31-6D7C-414B-B52F-3D5AE54057F1}" destId="{4F2E8F7D-9BF2-8143-8706-F88FA302F5EF}" srcOrd="1" destOrd="0" presId="urn:microsoft.com/office/officeart/2009/3/layout/HorizontalOrganizationChart"/>
    <dgm:cxn modelId="{5BBE92D4-91C9-3D41-8108-567D20E7E6A1}" type="presOf" srcId="{680EF74D-2B47-7244-96C4-C1E7474A4135}" destId="{58421139-C79F-0F4F-B728-0D992ED134BD}" srcOrd="1" destOrd="0" presId="urn:microsoft.com/office/officeart/2009/3/layout/HorizontalOrganizationChart"/>
    <dgm:cxn modelId="{D91E82EB-37B8-B04B-AEC0-162939BBD22A}" srcId="{49147B31-6D7C-414B-B52F-3D5AE54057F1}" destId="{7CC1F37B-8693-C142-ABB6-81101F8C6C26}" srcOrd="4" destOrd="0" parTransId="{869D724F-3B9F-E74D-AF4A-050F5E2EE8BD}" sibTransId="{2C1AB074-482E-0E44-B235-5DB93DD00344}"/>
    <dgm:cxn modelId="{470063F3-73C4-264F-8FCE-1D9C61F7C9F4}" type="presOf" srcId="{2A4A596A-A986-924A-BFE4-F9C41AB9E445}" destId="{004DDDBF-AA2B-D143-9859-09F5CCFA1ABA}" srcOrd="0" destOrd="0" presId="urn:microsoft.com/office/officeart/2009/3/layout/HorizontalOrganizationChart"/>
    <dgm:cxn modelId="{A99CEDC4-29A6-974E-89A9-41C94DBE207A}" type="presParOf" srcId="{3A46555D-3D87-174F-91F3-C7F0702871C4}" destId="{2791C02D-74CA-A64A-BD53-F72A38496293}" srcOrd="0" destOrd="0" presId="urn:microsoft.com/office/officeart/2009/3/layout/HorizontalOrganizationChart"/>
    <dgm:cxn modelId="{46BE85C3-6CCD-644F-83F8-0F3379359638}" type="presParOf" srcId="{2791C02D-74CA-A64A-BD53-F72A38496293}" destId="{E47EC514-2B51-FD4F-A0A5-38039342E556}" srcOrd="0" destOrd="0" presId="urn:microsoft.com/office/officeart/2009/3/layout/HorizontalOrganizationChart"/>
    <dgm:cxn modelId="{25EEFBBB-D61C-9040-B04A-A4D08AC37CA0}" type="presParOf" srcId="{E47EC514-2B51-FD4F-A0A5-38039342E556}" destId="{4B645458-12F6-9D45-9FB2-9558EA53A027}" srcOrd="0" destOrd="0" presId="urn:microsoft.com/office/officeart/2009/3/layout/HorizontalOrganizationChart"/>
    <dgm:cxn modelId="{EBD7B1E6-797C-7547-9921-44BF88D35FE5}" type="presParOf" srcId="{E47EC514-2B51-FD4F-A0A5-38039342E556}" destId="{4F2E8F7D-9BF2-8143-8706-F88FA302F5EF}" srcOrd="1" destOrd="0" presId="urn:microsoft.com/office/officeart/2009/3/layout/HorizontalOrganizationChart"/>
    <dgm:cxn modelId="{58B53657-2D29-C44F-A3EE-C0342802DBF1}" type="presParOf" srcId="{2791C02D-74CA-A64A-BD53-F72A38496293}" destId="{7A37A17A-855D-5346-9475-82E86BB96FD4}" srcOrd="1" destOrd="0" presId="urn:microsoft.com/office/officeart/2009/3/layout/HorizontalOrganizationChart"/>
    <dgm:cxn modelId="{A4A67FE9-0EEE-EB44-855D-E21913EE8F97}" type="presParOf" srcId="{7A37A17A-855D-5346-9475-82E86BB96FD4}" destId="{2DF27CFA-2C0F-604D-B52A-281B62B987E2}" srcOrd="0" destOrd="0" presId="urn:microsoft.com/office/officeart/2009/3/layout/HorizontalOrganizationChart"/>
    <dgm:cxn modelId="{C252B227-C3BE-874C-9483-0195B9BCD01E}" type="presParOf" srcId="{7A37A17A-855D-5346-9475-82E86BB96FD4}" destId="{FA553B81-F8A0-1A43-B058-6C6FC792D3B1}" srcOrd="1" destOrd="0" presId="urn:microsoft.com/office/officeart/2009/3/layout/HorizontalOrganizationChart"/>
    <dgm:cxn modelId="{65C31B4E-5C0A-C541-B09A-93EA11745827}" type="presParOf" srcId="{FA553B81-F8A0-1A43-B058-6C6FC792D3B1}" destId="{9EA2481A-AAF9-D64D-B999-2267E4ECB176}" srcOrd="0" destOrd="0" presId="urn:microsoft.com/office/officeart/2009/3/layout/HorizontalOrganizationChart"/>
    <dgm:cxn modelId="{4465D9D2-800D-2C41-92D2-EB2E94A87815}" type="presParOf" srcId="{9EA2481A-AAF9-D64D-B999-2267E4ECB176}" destId="{F6B377AE-E998-B34A-8E4A-4BBA414A1136}" srcOrd="0" destOrd="0" presId="urn:microsoft.com/office/officeart/2009/3/layout/HorizontalOrganizationChart"/>
    <dgm:cxn modelId="{C7E3A448-EA25-BC48-A655-9E942B0DD85A}" type="presParOf" srcId="{9EA2481A-AAF9-D64D-B999-2267E4ECB176}" destId="{58421139-C79F-0F4F-B728-0D992ED134BD}" srcOrd="1" destOrd="0" presId="urn:microsoft.com/office/officeart/2009/3/layout/HorizontalOrganizationChart"/>
    <dgm:cxn modelId="{51D09721-D033-B34F-BEE4-2033AC79EA43}" type="presParOf" srcId="{FA553B81-F8A0-1A43-B058-6C6FC792D3B1}" destId="{571BD7C7-8554-DF4D-AA31-ACD49C78E177}" srcOrd="1" destOrd="0" presId="urn:microsoft.com/office/officeart/2009/3/layout/HorizontalOrganizationChart"/>
    <dgm:cxn modelId="{05A23EB3-1653-C044-80C3-AD3DC4661459}" type="presParOf" srcId="{FA553B81-F8A0-1A43-B058-6C6FC792D3B1}" destId="{7AF7F506-F25A-C44D-A0CF-95A4FBF7B38A}" srcOrd="2" destOrd="0" presId="urn:microsoft.com/office/officeart/2009/3/layout/HorizontalOrganizationChart"/>
    <dgm:cxn modelId="{F5FE9687-223F-3D4F-96E0-5A2FFA6FB8BA}" type="presParOf" srcId="{7A37A17A-855D-5346-9475-82E86BB96FD4}" destId="{004DDDBF-AA2B-D143-9859-09F5CCFA1ABA}" srcOrd="2" destOrd="0" presId="urn:microsoft.com/office/officeart/2009/3/layout/HorizontalOrganizationChart"/>
    <dgm:cxn modelId="{FE20F4F5-9FE5-E843-B1FF-E1E132BD0D09}" type="presParOf" srcId="{7A37A17A-855D-5346-9475-82E86BB96FD4}" destId="{C4340A4D-6717-214E-96A6-1BB214257436}" srcOrd="3" destOrd="0" presId="urn:microsoft.com/office/officeart/2009/3/layout/HorizontalOrganizationChart"/>
    <dgm:cxn modelId="{A785728E-E750-0947-A93F-EAF113B1E4D3}" type="presParOf" srcId="{C4340A4D-6717-214E-96A6-1BB214257436}" destId="{B8A8C9EE-AE68-2D4F-96DD-0A52A28D3EB0}" srcOrd="0" destOrd="0" presId="urn:microsoft.com/office/officeart/2009/3/layout/HorizontalOrganizationChart"/>
    <dgm:cxn modelId="{BC0CFFBE-4D3E-E04A-8BE4-EEB55389A5EE}" type="presParOf" srcId="{B8A8C9EE-AE68-2D4F-96DD-0A52A28D3EB0}" destId="{AE32619F-1262-FC44-A4BC-4C73081FB0E1}" srcOrd="0" destOrd="0" presId="urn:microsoft.com/office/officeart/2009/3/layout/HorizontalOrganizationChart"/>
    <dgm:cxn modelId="{ADCA8248-791B-A342-8399-F15ABE22BEDC}" type="presParOf" srcId="{B8A8C9EE-AE68-2D4F-96DD-0A52A28D3EB0}" destId="{6D7DBA2C-5A98-7A42-85B4-8884CA37C105}" srcOrd="1" destOrd="0" presId="urn:microsoft.com/office/officeart/2009/3/layout/HorizontalOrganizationChart"/>
    <dgm:cxn modelId="{7285953F-61FA-D648-9FF7-B7EFD05F2D79}" type="presParOf" srcId="{C4340A4D-6717-214E-96A6-1BB214257436}" destId="{7D0C6EE2-0C42-EE47-997B-0F556AA707A7}" srcOrd="1" destOrd="0" presId="urn:microsoft.com/office/officeart/2009/3/layout/HorizontalOrganizationChart"/>
    <dgm:cxn modelId="{B73D65F9-FDC9-454A-8179-8D631658A986}" type="presParOf" srcId="{C4340A4D-6717-214E-96A6-1BB214257436}" destId="{8A183404-F54C-F84E-9471-3E269917EAA8}" srcOrd="2" destOrd="0" presId="urn:microsoft.com/office/officeart/2009/3/layout/HorizontalOrganizationChart"/>
    <dgm:cxn modelId="{C9545A16-838A-3248-A6CF-4B482C5F09F6}" type="presParOf" srcId="{7A37A17A-855D-5346-9475-82E86BB96FD4}" destId="{6F179CE9-AE65-904C-B9A9-BBB82CDD8810}" srcOrd="4" destOrd="0" presId="urn:microsoft.com/office/officeart/2009/3/layout/HorizontalOrganizationChart"/>
    <dgm:cxn modelId="{D4141DCA-F3AA-CE42-8DCB-30EF3B11D879}" type="presParOf" srcId="{7A37A17A-855D-5346-9475-82E86BB96FD4}" destId="{4F2B6628-E281-BB4B-B9E4-5245C07FE86C}" srcOrd="5" destOrd="0" presId="urn:microsoft.com/office/officeart/2009/3/layout/HorizontalOrganizationChart"/>
    <dgm:cxn modelId="{14651D37-1A3B-3249-A1D4-8C7A62051F20}" type="presParOf" srcId="{4F2B6628-E281-BB4B-B9E4-5245C07FE86C}" destId="{B7800C97-3708-0D4F-87B6-5CC3EF602923}" srcOrd="0" destOrd="0" presId="urn:microsoft.com/office/officeart/2009/3/layout/HorizontalOrganizationChart"/>
    <dgm:cxn modelId="{D64CFD69-E5E6-5641-867B-814288C40BE8}" type="presParOf" srcId="{B7800C97-3708-0D4F-87B6-5CC3EF602923}" destId="{33B288E7-BC6E-9048-A948-ACDE21B3632F}" srcOrd="0" destOrd="0" presId="urn:microsoft.com/office/officeart/2009/3/layout/HorizontalOrganizationChart"/>
    <dgm:cxn modelId="{E4B1D52B-7521-7B48-AB73-5E6F42BD8C5E}" type="presParOf" srcId="{B7800C97-3708-0D4F-87B6-5CC3EF602923}" destId="{71282BA0-B2FE-6C4B-8183-DF7FB5707279}" srcOrd="1" destOrd="0" presId="urn:microsoft.com/office/officeart/2009/3/layout/HorizontalOrganizationChart"/>
    <dgm:cxn modelId="{1BAFA902-C51E-B74F-8A80-756D52ACCCF5}" type="presParOf" srcId="{4F2B6628-E281-BB4B-B9E4-5245C07FE86C}" destId="{4CB88E41-5D0D-704F-9248-097FC022689B}" srcOrd="1" destOrd="0" presId="urn:microsoft.com/office/officeart/2009/3/layout/HorizontalOrganizationChart"/>
    <dgm:cxn modelId="{C1EA5F94-8428-8648-A002-9C073535337E}" type="presParOf" srcId="{4F2B6628-E281-BB4B-B9E4-5245C07FE86C}" destId="{4FFE2CBF-40AD-AE4A-BE51-544CE0E38601}" srcOrd="2" destOrd="0" presId="urn:microsoft.com/office/officeart/2009/3/layout/HorizontalOrganizationChart"/>
    <dgm:cxn modelId="{A3AA808A-1A20-D44D-8BC1-5868E2CA7C20}" type="presParOf" srcId="{7A37A17A-855D-5346-9475-82E86BB96FD4}" destId="{6C37188F-99A8-5B41-8584-16B537481EF2}" srcOrd="6" destOrd="0" presId="urn:microsoft.com/office/officeart/2009/3/layout/HorizontalOrganizationChart"/>
    <dgm:cxn modelId="{5033DAC9-D3E7-DA41-9DA1-D4BEA747F2EA}" type="presParOf" srcId="{7A37A17A-855D-5346-9475-82E86BB96FD4}" destId="{CB45B6F1-0EFA-9044-AE02-F8373F86534E}" srcOrd="7" destOrd="0" presId="urn:microsoft.com/office/officeart/2009/3/layout/HorizontalOrganizationChart"/>
    <dgm:cxn modelId="{A16C14B0-9E72-C84A-A7EB-5FE26B60AA19}" type="presParOf" srcId="{CB45B6F1-0EFA-9044-AE02-F8373F86534E}" destId="{B7E953FA-67EF-4B4C-A04D-275420553867}" srcOrd="0" destOrd="0" presId="urn:microsoft.com/office/officeart/2009/3/layout/HorizontalOrganizationChart"/>
    <dgm:cxn modelId="{EF795833-EE83-6644-BEFB-102A26D312A9}" type="presParOf" srcId="{B7E953FA-67EF-4B4C-A04D-275420553867}" destId="{F51C7D7D-7DF1-6B48-9B48-6027795FF071}" srcOrd="0" destOrd="0" presId="urn:microsoft.com/office/officeart/2009/3/layout/HorizontalOrganizationChart"/>
    <dgm:cxn modelId="{06EBA527-861F-2B45-9801-D51FF970E6B5}" type="presParOf" srcId="{B7E953FA-67EF-4B4C-A04D-275420553867}" destId="{5B4AE17C-91D6-374B-9BFC-478DFFDC1E4B}" srcOrd="1" destOrd="0" presId="urn:microsoft.com/office/officeart/2009/3/layout/HorizontalOrganizationChart"/>
    <dgm:cxn modelId="{B6CB1534-D4E1-024D-90B7-095A90F25457}" type="presParOf" srcId="{CB45B6F1-0EFA-9044-AE02-F8373F86534E}" destId="{31535AF0-2C5B-CB4D-B2FA-94089923E673}" srcOrd="1" destOrd="0" presId="urn:microsoft.com/office/officeart/2009/3/layout/HorizontalOrganizationChart"/>
    <dgm:cxn modelId="{5FC5D40F-BFA2-3945-84CA-C42B89D695B3}" type="presParOf" srcId="{CB45B6F1-0EFA-9044-AE02-F8373F86534E}" destId="{AE346BD8-D576-B442-ACEA-2D2ADCD06EAD}" srcOrd="2" destOrd="0" presId="urn:microsoft.com/office/officeart/2009/3/layout/HorizontalOrganizationChart"/>
    <dgm:cxn modelId="{B9E97F02-0B79-C245-BF37-2FBFCCA27529}" type="presParOf" srcId="{7A37A17A-855D-5346-9475-82E86BB96FD4}" destId="{EBF20AE5-D511-3545-92EC-365DB4377665}" srcOrd="8" destOrd="0" presId="urn:microsoft.com/office/officeart/2009/3/layout/HorizontalOrganizationChart"/>
    <dgm:cxn modelId="{C5EDE98C-8F67-F74C-9417-0D05C22A841F}" type="presParOf" srcId="{7A37A17A-855D-5346-9475-82E86BB96FD4}" destId="{50A3FC97-1476-C441-B495-D354F4888C70}" srcOrd="9" destOrd="0" presId="urn:microsoft.com/office/officeart/2009/3/layout/HorizontalOrganizationChart"/>
    <dgm:cxn modelId="{22E3B9E9-5171-5248-8035-1520D240EB7C}" type="presParOf" srcId="{50A3FC97-1476-C441-B495-D354F4888C70}" destId="{16BEF02B-6D28-B04A-9E77-D4D61F1F9478}" srcOrd="0" destOrd="0" presId="urn:microsoft.com/office/officeart/2009/3/layout/HorizontalOrganizationChart"/>
    <dgm:cxn modelId="{3934279D-C4F5-EE41-80FF-A47EA3F21043}" type="presParOf" srcId="{16BEF02B-6D28-B04A-9E77-D4D61F1F9478}" destId="{D665D867-9220-DF43-B327-C0DD8B5BCC83}" srcOrd="0" destOrd="0" presId="urn:microsoft.com/office/officeart/2009/3/layout/HorizontalOrganizationChart"/>
    <dgm:cxn modelId="{B55DEBF0-A2FE-7F40-8A5D-BCA8A45F5DCC}" type="presParOf" srcId="{16BEF02B-6D28-B04A-9E77-D4D61F1F9478}" destId="{9279DDD8-DDC8-F541-A6BE-65039E5DBCDD}" srcOrd="1" destOrd="0" presId="urn:microsoft.com/office/officeart/2009/3/layout/HorizontalOrganizationChart"/>
    <dgm:cxn modelId="{8DB1B17E-DD34-A04E-BC07-9CA92029C29E}" type="presParOf" srcId="{50A3FC97-1476-C441-B495-D354F4888C70}" destId="{E2021D00-8374-0B43-A539-A906A300B8E5}" srcOrd="1" destOrd="0" presId="urn:microsoft.com/office/officeart/2009/3/layout/HorizontalOrganizationChart"/>
    <dgm:cxn modelId="{FA255E96-9F6F-7149-8A38-4C1D59B67431}" type="presParOf" srcId="{50A3FC97-1476-C441-B495-D354F4888C70}" destId="{0C7A4EC6-D4D5-9948-8DBF-C747B0FFAC33}" srcOrd="2" destOrd="0" presId="urn:microsoft.com/office/officeart/2009/3/layout/HorizontalOrganizationChart"/>
    <dgm:cxn modelId="{B7CE4BEF-8383-7044-82BD-58BE9513A0FF}" type="presParOf" srcId="{2791C02D-74CA-A64A-BD53-F72A38496293}" destId="{16A2F81B-6390-2C4F-872B-C363C3C4CC8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20AE5-D511-3545-92EC-365DB4377665}">
      <dsp:nvSpPr>
        <dsp:cNvPr id="0" name=""/>
        <dsp:cNvSpPr/>
      </dsp:nvSpPr>
      <dsp:spPr>
        <a:xfrm>
          <a:off x="2304548" y="1896902"/>
          <a:ext cx="374500" cy="1610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250" y="0"/>
              </a:lnTo>
              <a:lnTo>
                <a:pt x="187250" y="1610350"/>
              </a:lnTo>
              <a:lnTo>
                <a:pt x="374500" y="1610350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188F-99A8-5B41-8584-16B537481EF2}">
      <dsp:nvSpPr>
        <dsp:cNvPr id="0" name=""/>
        <dsp:cNvSpPr/>
      </dsp:nvSpPr>
      <dsp:spPr>
        <a:xfrm>
          <a:off x="2304548" y="1896902"/>
          <a:ext cx="374500" cy="80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250" y="0"/>
              </a:lnTo>
              <a:lnTo>
                <a:pt x="187250" y="805175"/>
              </a:lnTo>
              <a:lnTo>
                <a:pt x="374500" y="805175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79CE9-AE65-904C-B9A9-BBB82CDD8810}">
      <dsp:nvSpPr>
        <dsp:cNvPr id="0" name=""/>
        <dsp:cNvSpPr/>
      </dsp:nvSpPr>
      <dsp:spPr>
        <a:xfrm>
          <a:off x="2304548" y="1851182"/>
          <a:ext cx="374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500" y="45720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DDDBF-AA2B-D143-9859-09F5CCFA1ABA}">
      <dsp:nvSpPr>
        <dsp:cNvPr id="0" name=""/>
        <dsp:cNvSpPr/>
      </dsp:nvSpPr>
      <dsp:spPr>
        <a:xfrm>
          <a:off x="2304548" y="1091726"/>
          <a:ext cx="374500" cy="805175"/>
        </a:xfrm>
        <a:custGeom>
          <a:avLst/>
          <a:gdLst/>
          <a:ahLst/>
          <a:cxnLst/>
          <a:rect l="0" t="0" r="0" b="0"/>
          <a:pathLst>
            <a:path>
              <a:moveTo>
                <a:pt x="0" y="805175"/>
              </a:moveTo>
              <a:lnTo>
                <a:pt x="187250" y="805175"/>
              </a:lnTo>
              <a:lnTo>
                <a:pt x="187250" y="0"/>
              </a:lnTo>
              <a:lnTo>
                <a:pt x="374500" y="0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27CFA-2C0F-604D-B52A-281B62B987E2}">
      <dsp:nvSpPr>
        <dsp:cNvPr id="0" name=""/>
        <dsp:cNvSpPr/>
      </dsp:nvSpPr>
      <dsp:spPr>
        <a:xfrm>
          <a:off x="2304548" y="286551"/>
          <a:ext cx="374500" cy="1610350"/>
        </a:xfrm>
        <a:custGeom>
          <a:avLst/>
          <a:gdLst/>
          <a:ahLst/>
          <a:cxnLst/>
          <a:rect l="0" t="0" r="0" b="0"/>
          <a:pathLst>
            <a:path>
              <a:moveTo>
                <a:pt x="0" y="1610350"/>
              </a:moveTo>
              <a:lnTo>
                <a:pt x="187250" y="1610350"/>
              </a:lnTo>
              <a:lnTo>
                <a:pt x="187250" y="0"/>
              </a:lnTo>
              <a:lnTo>
                <a:pt x="374500" y="0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5458-12F6-9D45-9FB2-9558EA53A027}">
      <dsp:nvSpPr>
        <dsp:cNvPr id="0" name=""/>
        <dsp:cNvSpPr/>
      </dsp:nvSpPr>
      <dsp:spPr>
        <a:xfrm>
          <a:off x="432047" y="1611345"/>
          <a:ext cx="1872500" cy="571112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latin typeface="Helvetica" pitchFamily="2" charset="0"/>
            </a:rPr>
            <a:t>Sindromes</a:t>
          </a:r>
          <a:endParaRPr lang="es-ES" sz="2400" kern="1200" dirty="0">
            <a:latin typeface="Helvetica" pitchFamily="2" charset="0"/>
          </a:endParaRPr>
        </a:p>
      </dsp:txBody>
      <dsp:txXfrm>
        <a:off x="432047" y="1611345"/>
        <a:ext cx="1872500" cy="571112"/>
      </dsp:txXfrm>
    </dsp:sp>
    <dsp:sp modelId="{F6B377AE-E998-B34A-8E4A-4BBA414A1136}">
      <dsp:nvSpPr>
        <dsp:cNvPr id="0" name=""/>
        <dsp:cNvSpPr/>
      </dsp:nvSpPr>
      <dsp:spPr>
        <a:xfrm>
          <a:off x="2679048" y="994"/>
          <a:ext cx="4783453" cy="5711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Helvetica" pitchFamily="2" charset="0"/>
            </a:rPr>
            <a:t>Abdomen </a:t>
          </a:r>
          <a:r>
            <a:rPr lang="en-CA" sz="2400" kern="1200" dirty="0" err="1">
              <a:latin typeface="Helvetica" pitchFamily="2" charset="0"/>
            </a:rPr>
            <a:t>agudo</a:t>
          </a:r>
          <a:r>
            <a:rPr lang="en-CA" sz="2400" kern="1200" dirty="0">
              <a:latin typeface="Helvetica" pitchFamily="2" charset="0"/>
            </a:rPr>
            <a:t> </a:t>
          </a:r>
          <a:r>
            <a:rPr lang="en-CA" sz="2400" kern="1200" dirty="0" err="1">
              <a:latin typeface="Helvetica" pitchFamily="2" charset="0"/>
            </a:rPr>
            <a:t>inflamatorio</a:t>
          </a:r>
          <a:endParaRPr lang="es-ES" sz="2400" kern="1200" dirty="0">
            <a:latin typeface="Helvetica" pitchFamily="2" charset="0"/>
          </a:endParaRPr>
        </a:p>
      </dsp:txBody>
      <dsp:txXfrm>
        <a:off x="2679048" y="994"/>
        <a:ext cx="4783453" cy="571112"/>
      </dsp:txXfrm>
    </dsp:sp>
    <dsp:sp modelId="{AE32619F-1262-FC44-A4BC-4C73081FB0E1}">
      <dsp:nvSpPr>
        <dsp:cNvPr id="0" name=""/>
        <dsp:cNvSpPr/>
      </dsp:nvSpPr>
      <dsp:spPr>
        <a:xfrm>
          <a:off x="2679048" y="806170"/>
          <a:ext cx="4341224" cy="5711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latin typeface="Helvetica" pitchFamily="2" charset="0"/>
              <a:cs typeface="Arial"/>
            </a:rPr>
            <a:t>Abdomen agudo perforativo</a:t>
          </a:r>
          <a:endParaRPr lang="es-ES" sz="2400" kern="1200" dirty="0">
            <a:latin typeface="Helvetica" pitchFamily="2" charset="0"/>
          </a:endParaRPr>
        </a:p>
      </dsp:txBody>
      <dsp:txXfrm>
        <a:off x="2679048" y="806170"/>
        <a:ext cx="4341224" cy="571112"/>
      </dsp:txXfrm>
    </dsp:sp>
    <dsp:sp modelId="{33B288E7-BC6E-9048-A948-ACDE21B3632F}">
      <dsp:nvSpPr>
        <dsp:cNvPr id="0" name=""/>
        <dsp:cNvSpPr/>
      </dsp:nvSpPr>
      <dsp:spPr>
        <a:xfrm>
          <a:off x="2679048" y="1611345"/>
          <a:ext cx="3867687" cy="5711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latin typeface="Helvetica" pitchFamily="2" charset="0"/>
              <a:cs typeface="Arial"/>
            </a:rPr>
            <a:t>Abdomen agudo oclusivo</a:t>
          </a:r>
          <a:endParaRPr lang="es-ES" sz="2400" kern="1200" dirty="0">
            <a:latin typeface="Helvetica" pitchFamily="2" charset="0"/>
          </a:endParaRPr>
        </a:p>
      </dsp:txBody>
      <dsp:txXfrm>
        <a:off x="2679048" y="1611345"/>
        <a:ext cx="3867687" cy="571112"/>
      </dsp:txXfrm>
    </dsp:sp>
    <dsp:sp modelId="{F51C7D7D-7DF1-6B48-9B48-6027795FF071}">
      <dsp:nvSpPr>
        <dsp:cNvPr id="0" name=""/>
        <dsp:cNvSpPr/>
      </dsp:nvSpPr>
      <dsp:spPr>
        <a:xfrm>
          <a:off x="2679048" y="2416520"/>
          <a:ext cx="5781383" cy="5711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latin typeface="Helvetica" pitchFamily="2" charset="0"/>
              <a:cs typeface="Arial"/>
            </a:rPr>
            <a:t>Abdomen agudo isquémico (vascular)</a:t>
          </a:r>
          <a:endParaRPr lang="es-ES" sz="2400" kern="1200" dirty="0">
            <a:latin typeface="Helvetica" pitchFamily="2" charset="0"/>
          </a:endParaRPr>
        </a:p>
      </dsp:txBody>
      <dsp:txXfrm>
        <a:off x="2679048" y="2416520"/>
        <a:ext cx="5781383" cy="571112"/>
      </dsp:txXfrm>
    </dsp:sp>
    <dsp:sp modelId="{D665D867-9220-DF43-B327-C0DD8B5BCC83}">
      <dsp:nvSpPr>
        <dsp:cNvPr id="0" name=""/>
        <dsp:cNvSpPr/>
      </dsp:nvSpPr>
      <dsp:spPr>
        <a:xfrm>
          <a:off x="2679048" y="3221696"/>
          <a:ext cx="5431413" cy="5711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Helvetica" pitchFamily="2" charset="0"/>
            </a:rPr>
            <a:t>Abdomen agudo </a:t>
          </a:r>
          <a:r>
            <a:rPr lang="es-ES" sz="2400" kern="1200" dirty="0" err="1">
              <a:latin typeface="Helvetica" pitchFamily="2" charset="0"/>
            </a:rPr>
            <a:t>hemorragico</a:t>
          </a:r>
          <a:endParaRPr lang="es-ES" sz="2400" kern="1200" dirty="0">
            <a:latin typeface="Helvetica" pitchFamily="2" charset="0"/>
          </a:endParaRPr>
        </a:p>
      </dsp:txBody>
      <dsp:txXfrm>
        <a:off x="2679048" y="3221696"/>
        <a:ext cx="5431413" cy="57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0DB50-3547-4A69-A135-E701DC0B6EF1}" type="datetimeFigureOut">
              <a:rPr lang="es-AR" smtClean="0"/>
              <a:pPr/>
              <a:t>26/4/23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3C68-29C6-4561-AF1A-C756CE8D406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A3C68-29C6-4561-AF1A-C756CE8D4064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27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37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53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84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97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0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1760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02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92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51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23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1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96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33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12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99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4/26/23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46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  <p:sldLayoutId id="2147484520" r:id="rId14"/>
    <p:sldLayoutId id="2147484521" r:id="rId15"/>
    <p:sldLayoutId id="2147484522" r:id="rId16"/>
    <p:sldLayoutId id="21474845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17415" y="2903215"/>
            <a:ext cx="5232203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CA" sz="4400" b="1" dirty="0">
                <a:latin typeface="Century Gothic" panose="020B0502020202020204" pitchFamily="34" charset="0"/>
                <a:cs typeface="Arial"/>
              </a:rPr>
              <a:t>ABDOMEN AGUDO</a:t>
            </a:r>
          </a:p>
          <a:p>
            <a:pPr algn="ctr">
              <a:lnSpc>
                <a:spcPts val="4140"/>
              </a:lnSpc>
            </a:pPr>
            <a:endParaRPr lang="en-CA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89200" y="3619500"/>
            <a:ext cx="6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660692" y="1124744"/>
            <a:ext cx="1822615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Método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794000"/>
            <a:ext cx="201978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Interrogatorio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289300"/>
            <a:ext cx="203581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-Examen físico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797300"/>
            <a:ext cx="371576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-Estudios complementarios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318000"/>
            <a:ext cx="6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74700" y="1180824"/>
            <a:ext cx="7186711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Inflamatorio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2159000"/>
            <a:ext cx="1489190" cy="9153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400" b="1" dirty="0">
                <a:solidFill>
                  <a:srgbClr val="000000"/>
                </a:solidFill>
                <a:latin typeface="Helvetica" pitchFamily="2" charset="0"/>
                <a:cs typeface="Arial"/>
              </a:rPr>
              <a:t>• </a:t>
            </a:r>
            <a:r>
              <a:rPr lang="en-CA" sz="2400" b="1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Etiología</a:t>
            </a:r>
            <a:endParaRPr lang="en-CA" sz="2400" b="1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24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6300" y="2692400"/>
            <a:ext cx="159338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-Apendicitis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46300" y="3136900"/>
            <a:ext cx="157575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-Colecistitis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46300" y="3581400"/>
            <a:ext cx="174727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-Diverticulitis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46300" y="4013200"/>
            <a:ext cx="171200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-Pancreatitis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6300" y="4457700"/>
            <a:ext cx="246702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-Patología anexial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46300" y="4876800"/>
            <a:ext cx="65" cy="7581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00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8644" y="1225167"/>
            <a:ext cx="7186711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Inflamatorio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120900"/>
            <a:ext cx="491160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 contínuo, persistente (48 hs.)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628900"/>
            <a:ext cx="4212692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-El dolor varía con la evolución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149600"/>
            <a:ext cx="496450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-Síntomas digestivos acompañantes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3657600"/>
            <a:ext cx="5014193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-Síntomas infecciosos más precoces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4178300"/>
            <a:ext cx="2810065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-Signos peritoneales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900" y="4660900"/>
            <a:ext cx="5155257" cy="13192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-Repercusión sistémica de inicio leve,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luego mayor</a:t>
            </a:r>
          </a:p>
          <a:p>
            <a:pPr>
              <a:lnSpc>
                <a:spcPts val="350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785786" y="785794"/>
            <a:ext cx="7500990" cy="4600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03f2"/>
          <p:cNvPicPr>
            <a:picLocks noChangeAspect="1" noChangeArrowheads="1"/>
          </p:cNvPicPr>
          <p:nvPr/>
        </p:nvPicPr>
        <p:blipFill>
          <a:blip r:embed="rId2"/>
          <a:srcRect t="6400"/>
          <a:stretch>
            <a:fillRect/>
          </a:stretch>
        </p:blipFill>
        <p:spPr>
          <a:xfrm>
            <a:off x="714348" y="1338265"/>
            <a:ext cx="7452677" cy="3590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Usuario\Downloads\IMG_20210819_174025_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2457" y="1087654"/>
            <a:ext cx="6959085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Perforativo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ctr"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120900"/>
            <a:ext cx="410849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-Perforación de víscera hueca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628900"/>
            <a:ext cx="2500685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-Comienzo brusco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124200"/>
            <a:ext cx="5546390" cy="13192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-El dolor es intenso y constante desde el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inicio del cuadro</a:t>
            </a:r>
          </a:p>
          <a:p>
            <a:pPr>
              <a:lnSpc>
                <a:spcPts val="350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089400"/>
            <a:ext cx="2500685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-Predomina el íleo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4610100"/>
            <a:ext cx="385201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-Gran repercusión sistémica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2457" y="1061342"/>
            <a:ext cx="6959085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Perforativo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082800"/>
            <a:ext cx="5992025" cy="13544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-Abdomen tenso (“</a:t>
            </a:r>
            <a:r>
              <a:rPr lang="en-CA" sz="2400" i="1">
                <a:solidFill>
                  <a:srgbClr val="000000"/>
                </a:solidFill>
                <a:latin typeface="Helvetica" pitchFamily="2" charset="0"/>
                <a:cs typeface="Arial Italic"/>
              </a:rPr>
              <a:t>en tabla”</a:t>
            </a: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), con gran dolor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a la descompresión</a:t>
            </a:r>
          </a:p>
          <a:p>
            <a:pPr>
              <a:lnSpc>
                <a:spcPts val="360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060700"/>
            <a:ext cx="4437112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-Signos peritoneales (percusión)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568700"/>
            <a:ext cx="507029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-Desaparición de la matidez hepática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076700"/>
            <a:ext cx="5823710" cy="17199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-La presencia de neumoperitoneo en la </a:t>
            </a:r>
            <a:r>
              <a:rPr lang="en-CA" sz="2400" i="1">
                <a:solidFill>
                  <a:srgbClr val="000000"/>
                </a:solidFill>
                <a:latin typeface="Helvetica" pitchFamily="2" charset="0"/>
                <a:cs typeface="Arial Italic"/>
              </a:rPr>
              <a:t>Rx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 i="1">
                <a:solidFill>
                  <a:srgbClr val="000000"/>
                </a:solidFill>
                <a:latin typeface="Helvetica" pitchFamily="2" charset="0"/>
                <a:cs typeface="Arial Italic"/>
              </a:rPr>
              <a:t>de Tórax de pie </a:t>
            </a: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es un hallazgo altamente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confiable</a:t>
            </a:r>
          </a:p>
          <a:p>
            <a:pPr>
              <a:lnSpc>
                <a:spcPts val="340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99592" y="1120201"/>
            <a:ext cx="6959085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Perforativo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832100"/>
            <a:ext cx="525624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-Poco importa el sitio de la perforación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873500"/>
            <a:ext cx="501739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-La conducta es “siempre” quirúrgica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Rectangle 87048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87051" name="Rectangle 87050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53" name="Rectangle 87052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7043" name="Picture 3" descr="C:\Users\Usuario\Downloads\IMG_20210819_215436_2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1637" y="1284394"/>
            <a:ext cx="3212300" cy="4283066"/>
          </a:xfrm>
          <a:prstGeom prst="rect">
            <a:avLst/>
          </a:prstGeom>
          <a:noFill/>
        </p:spPr>
      </p:pic>
      <p:pic>
        <p:nvPicPr>
          <p:cNvPr id="87044" name="Picture 4" descr="C:\Users\Usuario\Downloads\IMG_20210701_173528_38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52975" y="2095998"/>
            <a:ext cx="3546476" cy="2659857"/>
          </a:xfrm>
          <a:prstGeom prst="rect">
            <a:avLst/>
          </a:prstGeom>
          <a:noFill/>
        </p:spPr>
      </p:pic>
      <p:sp>
        <p:nvSpPr>
          <p:cNvPr id="87042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2339752" y="1268760"/>
            <a:ext cx="6336704" cy="6494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216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0733" y="2348880"/>
            <a:ext cx="6984776" cy="359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Cuadro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abdominal</a:t>
            </a:r>
          </a:p>
          <a:p>
            <a:pPr algn="ctr">
              <a:lnSpc>
                <a:spcPct val="200000"/>
              </a:lnSpc>
            </a:pP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Comienzo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reciente</a:t>
            </a:r>
            <a:endParaRPr lang="en-CA" sz="2400" dirty="0">
              <a:solidFill>
                <a:schemeClr val="tx1">
                  <a:lumMod val="75000"/>
                </a:schemeClr>
              </a:solidFill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200000"/>
              </a:lnSpc>
            </a:pP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Principal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manifestacion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dolor</a:t>
            </a:r>
          </a:p>
          <a:p>
            <a:pPr algn="ctr">
              <a:lnSpc>
                <a:spcPct val="200000"/>
              </a:lnSpc>
            </a:pP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Causa: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muchas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veces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desconocida</a:t>
            </a:r>
            <a:endParaRPr lang="en-CA" sz="2400" dirty="0">
              <a:solidFill>
                <a:schemeClr val="tx1">
                  <a:lumMod val="75000"/>
                </a:schemeClr>
              </a:solidFill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200000"/>
              </a:lnSpc>
            </a:pP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Requiere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urgente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resolución</a:t>
            </a:r>
            <a:endParaRPr lang="en-CA" sz="2400" dirty="0">
              <a:solidFill>
                <a:schemeClr val="tx1">
                  <a:lumMod val="75000"/>
                </a:schemeClr>
              </a:solidFill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64166" y="1152043"/>
            <a:ext cx="6415667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Oclusivo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8694" y="2555776"/>
            <a:ext cx="438421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-Detención del tránsito intestinal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8694" y="3063776"/>
            <a:ext cx="428162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-Etiología mecánica o funcional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8694" y="3559076"/>
            <a:ext cx="5118389" cy="13192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-En pacientes con cirugías previas, la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causa más común son las bridas</a:t>
            </a:r>
          </a:p>
          <a:p>
            <a:pPr>
              <a:lnSpc>
                <a:spcPts val="350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8694" y="4498876"/>
            <a:ext cx="5974392" cy="13192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-En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pacientes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no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operados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,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las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causas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más</a:t>
            </a:r>
            <a:br>
              <a:rPr lang="en-CA" sz="24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comunes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son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las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hernias y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las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neoplasias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50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64166" y="1002917"/>
            <a:ext cx="6415667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Oclusivo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120900"/>
            <a:ext cx="510235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-Dolor es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síntoma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secundario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(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cólico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)</a:t>
            </a: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628900"/>
            <a:ext cx="2159245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-Deshidratación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149600"/>
            <a:ext cx="487954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-Predominio de síntomas digestivos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3670300"/>
            <a:ext cx="130484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Vómitos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114800"/>
            <a:ext cx="197490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Constipación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546600"/>
            <a:ext cx="163185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Distensión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31900" y="4991100"/>
            <a:ext cx="4829848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-El dolor contínuo sugiere isquemia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63246" t="22094" r="9979" b="34856"/>
          <a:stretch/>
        </p:blipFill>
        <p:spPr>
          <a:xfrm>
            <a:off x="5508104" y="2207560"/>
            <a:ext cx="3492944" cy="410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1364166" y="1166504"/>
            <a:ext cx="6415667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Oclusivo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1600" y="2424124"/>
            <a:ext cx="287739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-Nivel de obstrucción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1600" y="2843224"/>
            <a:ext cx="3492944" cy="25823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-Rx simples  de abdomen</a:t>
            </a:r>
            <a:br>
              <a:rPr lang="en-CA" sz="24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son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el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único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elemento</a:t>
            </a:r>
            <a:br>
              <a:rPr lang="en-CA" sz="24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necesario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la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mayoría</a:t>
            </a:r>
            <a:br>
              <a:rPr lang="en-CA" sz="24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de las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veces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410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1600" y="5002224"/>
            <a:ext cx="436978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-Seguimiento clínico-radiológico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3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44" name="Rectangle 103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3" name="Picture 9" descr="C:\Users\Usuario\Downloads\thumbnail_IMG_20210715_152217_90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1538" y="1284394"/>
            <a:ext cx="3212299" cy="4283066"/>
          </a:xfrm>
          <a:prstGeom prst="rect">
            <a:avLst/>
          </a:prstGeom>
          <a:noFill/>
        </p:spPr>
      </p:pic>
      <p:sp>
        <p:nvSpPr>
          <p:cNvPr id="102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8" name="AutoShape 4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0" name="AutoShape 6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2" name="AutoShape 8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79020" y="1098167"/>
            <a:ext cx="6785960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Isquémico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2091" y="2568140"/>
            <a:ext cx="352660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 persistente, severo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2091" y="3076140"/>
            <a:ext cx="3678892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-Ptes. añosos y vasculares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2091" y="3596840"/>
            <a:ext cx="402994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-Smes. Oclusivo+Inflamatorio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2091" y="4117540"/>
            <a:ext cx="385201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-Gran repercusión sistémica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2091" y="4625540"/>
            <a:ext cx="336303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-Traslocación bacteriana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2091" y="5146240"/>
            <a:ext cx="1250342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-Acidosis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79020" y="1114233"/>
            <a:ext cx="6785960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Isquémico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619610"/>
            <a:ext cx="233076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-Delgado o colon</a:t>
            </a: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175000"/>
            <a:ext cx="320119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Isquemia mesentérica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670300"/>
            <a:ext cx="130644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Embolia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114800"/>
            <a:ext cx="161326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Trombosis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546600"/>
            <a:ext cx="322524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No oclusivo (hipoflujo)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5576" y="1155987"/>
            <a:ext cx="7414337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Hemorrágico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3568" y="2284176"/>
            <a:ext cx="2895023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Ruptura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espontánea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0768" y="2804876"/>
            <a:ext cx="329417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Patología ginecológica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0768" y="3249376"/>
            <a:ext cx="229710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Víscera maciza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0768" y="3681176"/>
            <a:ext cx="164865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Aneurisma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3568" y="4570176"/>
            <a:ext cx="272189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-Ruptura traumática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10" name="Picture 5" descr="MVC-29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7365" y="2420888"/>
            <a:ext cx="4368746" cy="370509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302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 l="18082" t="17885" r="17728" b="26848"/>
          <a:stretch>
            <a:fillRect/>
          </a:stretch>
        </p:blipFill>
        <p:spPr bwMode="auto">
          <a:xfrm>
            <a:off x="1835150" y="1844824"/>
            <a:ext cx="547211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295400" y="3157686"/>
            <a:ext cx="1223963" cy="433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AR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611614"/>
            <a:ext cx="1210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dirty="0">
                <a:effectLst/>
                <a:latin typeface="Helvetica" pitchFamily="2" charset="0"/>
              </a:rPr>
              <a:t>Signo del </a:t>
            </a:r>
          </a:p>
          <a:p>
            <a:r>
              <a:rPr lang="es-ES_tradnl" sz="1800" dirty="0">
                <a:effectLst/>
                <a:latin typeface="Helvetica" pitchFamily="2" charset="0"/>
              </a:rPr>
              <a:t>coágulo</a:t>
            </a:r>
          </a:p>
          <a:p>
            <a:r>
              <a:rPr lang="es-ES_tradnl" sz="1800" dirty="0">
                <a:effectLst/>
                <a:latin typeface="Helvetica" pitchFamily="2" charset="0"/>
              </a:rPr>
              <a:t>centinela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732588" y="3716486"/>
            <a:ext cx="792162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AR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80288" y="3356124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dirty="0">
                <a:effectLst/>
                <a:latin typeface="Helvetica" pitchFamily="2" charset="0"/>
              </a:rPr>
              <a:t>Hemoperitoneo</a:t>
            </a:r>
          </a:p>
        </p:txBody>
      </p:sp>
      <p:sp>
        <p:nvSpPr>
          <p:cNvPr id="7" name="Rectangle 7"/>
          <p:cNvSpPr>
            <a:spLocks noRot="1" noChangeArrowheads="1"/>
          </p:cNvSpPr>
          <p:nvPr/>
        </p:nvSpPr>
        <p:spPr bwMode="auto">
          <a:xfrm>
            <a:off x="494506" y="810263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latin typeface="Helvetica" pitchFamily="2" charset="0"/>
              </a:rPr>
              <a:t>Signos </a:t>
            </a:r>
            <a:r>
              <a:rPr lang="es-ES_tradnl" sz="3600" b="1" dirty="0" err="1">
                <a:solidFill>
                  <a:schemeClr val="bg1"/>
                </a:solidFill>
                <a:latin typeface="Helvetica" pitchFamily="2" charset="0"/>
              </a:rPr>
              <a:t>tomográficos</a:t>
            </a:r>
            <a:r>
              <a:rPr lang="es-ES_tradnl" sz="3600" b="1" dirty="0">
                <a:solidFill>
                  <a:schemeClr val="bg1"/>
                </a:solidFill>
                <a:latin typeface="Helvetica" pitchFamily="2" charset="0"/>
              </a:rPr>
              <a:t> en trauma abdominal cerrado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327"/>
          <p:cNvPicPr>
            <a:picLocks noChangeAspect="1" noChangeArrowheads="1"/>
          </p:cNvPicPr>
          <p:nvPr/>
        </p:nvPicPr>
        <p:blipFill>
          <a:blip r:embed="rId3">
            <a:lum bright="-24000" contrast="-12000"/>
          </a:blip>
          <a:srcRect l="17513" t="23438" r="14551" b="24902"/>
          <a:stretch>
            <a:fillRect/>
          </a:stretch>
        </p:blipFill>
        <p:spPr bwMode="auto">
          <a:xfrm>
            <a:off x="4643438" y="3284538"/>
            <a:ext cx="424815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4284663" y="4868863"/>
            <a:ext cx="1008062" cy="7921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AR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19475" y="5589588"/>
            <a:ext cx="1249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effectLst/>
                <a:latin typeface="Helvetica" pitchFamily="2" charset="0"/>
              </a:rPr>
              <a:t>Sangrado</a:t>
            </a:r>
          </a:p>
          <a:p>
            <a:r>
              <a:rPr lang="es-ES_tradnl" sz="1800" b="1">
                <a:effectLst/>
                <a:latin typeface="Helvetica" pitchFamily="2" charset="0"/>
              </a:rPr>
              <a:t>activo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07950"/>
            <a:ext cx="431958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95375" y="367823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chemeClr val="bg1"/>
                </a:solidFill>
                <a:effectLst/>
                <a:latin typeface="Garamond" pitchFamily="18" charset="0"/>
              </a:rPr>
              <a:t>VCI aplanada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64831" y="1160757"/>
            <a:ext cx="7414337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Hemorrágico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7624" y="2441016"/>
            <a:ext cx="2500685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Comienzo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brusco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7624" y="2961716"/>
            <a:ext cx="5002973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-Predominio de cuadro hipovolémico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7624" y="3444316"/>
            <a:ext cx="5201745" cy="13192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-La caída del hematocrito es tardía. El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diagnóstico debe ser clínico</a:t>
            </a:r>
          </a:p>
          <a:p>
            <a:pPr>
              <a:lnSpc>
                <a:spcPts val="350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7624" y="4409516"/>
            <a:ext cx="489877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 persistente, abdomen blando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87624" y="4930216"/>
            <a:ext cx="503342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-El tratamiento es siempre quirúrgico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19593" y="1119080"/>
            <a:ext cx="5041445" cy="497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Estado de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Situacion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11400" y="2552700"/>
            <a:ext cx="83997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11400" y="3060700"/>
            <a:ext cx="392254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-Estado general del paciente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11400" y="3581400"/>
            <a:ext cx="152445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-Familiares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11400" y="4089400"/>
            <a:ext cx="2484655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-Duda diagnóstica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11400" y="4610100"/>
            <a:ext cx="2277868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-Duda terpéutica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3" y="2743200"/>
            <a:ext cx="36464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2743200"/>
            <a:ext cx="35941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agen7"/>
          <p:cNvPicPr>
            <a:picLocks noChangeAspect="1" noChangeArrowheads="1"/>
          </p:cNvPicPr>
          <p:nvPr/>
        </p:nvPicPr>
        <p:blipFill>
          <a:blip r:embed="rId4"/>
          <a:srcRect l="48170" t="22162" r="5212" b="16890"/>
          <a:stretch>
            <a:fillRect/>
          </a:stretch>
        </p:blipFill>
        <p:spPr bwMode="auto">
          <a:xfrm>
            <a:off x="22679" y="61913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0" y="106680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 dirty="0">
                <a:solidFill>
                  <a:schemeClr val="bg1"/>
                </a:solidFill>
                <a:effectLst/>
                <a:latin typeface="Helvetica" pitchFamily="2" charset="0"/>
              </a:rPr>
              <a:t>Grado IV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71800" y="2209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>
                <a:solidFill>
                  <a:schemeClr val="bg1"/>
                </a:solidFill>
                <a:effectLst/>
              </a:rPr>
              <a:t>Pre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>
                <a:solidFill>
                  <a:schemeClr val="bg1"/>
                </a:solidFill>
                <a:effectLst/>
              </a:rPr>
              <a:t>Post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9713" y="1052736"/>
            <a:ext cx="2610330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Topografía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48000"/>
            <a:ext cx="1401025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-Sme. FID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568700"/>
            <a:ext cx="126316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-Sme. FII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089400"/>
            <a:ext cx="1351332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-Sme. HD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597400"/>
            <a:ext cx="5312352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 generalizado o centroabdominal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74744" y="1126933"/>
            <a:ext cx="2194512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Sme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. FID</a:t>
            </a: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120900"/>
            <a:ext cx="359348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-Topografía más frecuente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628900"/>
            <a:ext cx="399147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-Difícil diagnóstico diferencial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149600"/>
            <a:ext cx="342401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-Características del dolor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3657600"/>
            <a:ext cx="465832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-Ubicar el dolor con más precisión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4178300"/>
            <a:ext cx="371576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-Métodos complementarios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900" y="4699000"/>
            <a:ext cx="346088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-Evolución - reevaluación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74744" y="1134715"/>
            <a:ext cx="2194512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Sme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. FID</a:t>
            </a: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1600" y="2378323"/>
            <a:ext cx="166148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Apendicitis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1600" y="2759323"/>
            <a:ext cx="210474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-Gastroenteritis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1600" y="3178423"/>
            <a:ext cx="251511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ITU - cólico renal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1600" y="3584823"/>
            <a:ext cx="317952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Anexitis - EPI - Quiste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1600" y="3991223"/>
            <a:ext cx="208711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Ileítis terminal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1600" y="4397623"/>
            <a:ext cx="190032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Adenopatías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1600" y="4804023"/>
            <a:ext cx="231088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Tumor de ciego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1600" y="5210423"/>
            <a:ext cx="143789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Isquemia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1600" y="5616823"/>
            <a:ext cx="332302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Diverticulitis sigmoidea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71600" y="6023223"/>
            <a:ext cx="71654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Etc.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74744" y="1156674"/>
            <a:ext cx="2194512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Sme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. FID</a:t>
            </a: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120900"/>
            <a:ext cx="142026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Ecografía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628900"/>
            <a:ext cx="69544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-TAC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149600"/>
            <a:ext cx="197009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-Laparoscopía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88557" y="1148967"/>
            <a:ext cx="1966885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Sme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. FII</a:t>
            </a: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7624" y="2348880"/>
            <a:ext cx="464229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Menos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diagnósticos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diferenciales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7624" y="2856880"/>
            <a:ext cx="82234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-Edad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7624" y="3377580"/>
            <a:ext cx="80470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-Sexo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7624" y="3885580"/>
            <a:ext cx="416139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-Antecedentes de dolor similar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87624" y="4406280"/>
            <a:ext cx="3544240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-Antecedentes vasculares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87624" y="4926980"/>
            <a:ext cx="188987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-Tipo de dolor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624" y="5434980"/>
            <a:ext cx="178093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-Proctorragia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88557" y="1148967"/>
            <a:ext cx="1966885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Sme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. FII</a:t>
            </a: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15616" y="2461356"/>
            <a:ext cx="221906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-Respuesta ATB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5616" y="2969356"/>
            <a:ext cx="695447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-TAC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5616" y="3490056"/>
            <a:ext cx="684483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-CxE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51911" t="28139" r="14227" b="36095"/>
          <a:stretch/>
        </p:blipFill>
        <p:spPr>
          <a:xfrm>
            <a:off x="5796136" y="2492896"/>
            <a:ext cx="3096344" cy="24482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17224" y="1171752"/>
            <a:ext cx="2109552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Sme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. HD</a:t>
            </a: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512776"/>
            <a:ext cx="1301638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-Vía biliar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020776"/>
            <a:ext cx="109645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-Hígado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541476"/>
            <a:ext cx="140423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-Páncreas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049476"/>
            <a:ext cx="1354538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-Duodeno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4570176"/>
            <a:ext cx="210794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-Riñón derecho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17224" y="1136292"/>
            <a:ext cx="2109552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Sme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. HD</a:t>
            </a: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2159000"/>
            <a:ext cx="2965555" cy="9152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Síntomas asociados</a:t>
            </a:r>
          </a:p>
          <a:p>
            <a:pPr>
              <a:lnSpc>
                <a:spcPts val="368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616200"/>
            <a:ext cx="1473160" cy="25310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-Vía biliar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–Hígado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–Páncreas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–Duodeno</a:t>
            </a:r>
          </a:p>
          <a:p>
            <a:pPr>
              <a:lnSpc>
                <a:spcPts val="4055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762500"/>
            <a:ext cx="2176878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–Riñón derecho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46700" y="2730500"/>
            <a:ext cx="1045158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ictericia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6700" y="3149600"/>
            <a:ext cx="1646285" cy="15051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hipovolemia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vómitos</a:t>
            </a:r>
          </a:p>
          <a:p>
            <a:pPr>
              <a:lnSpc>
                <a:spcPts val="40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46700" y="4191000"/>
            <a:ext cx="1542089" cy="15051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perforación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ITU</a:t>
            </a:r>
          </a:p>
          <a:p>
            <a:pPr>
              <a:lnSpc>
                <a:spcPts val="4055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63" name="Group 44037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4039" name="Rectangle 44038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040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4064" name="Rectangle 44041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3"/>
          <p:cNvSpPr txBox="1"/>
          <p:nvPr/>
        </p:nvSpPr>
        <p:spPr>
          <a:xfrm>
            <a:off x="1262378" y="1529896"/>
            <a:ext cx="6619243" cy="586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rPr>
              <a:t>Sme</a:t>
            </a:r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rPr>
              <a:t>. HD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solidFill>
                <a:schemeClr val="bg1"/>
              </a:solidFill>
              <a:latin typeface="Helvetica" pitchFamily="2" charset="0"/>
              <a:ea typeface="+mj-ea"/>
              <a:cs typeface="+mj-cs"/>
            </a:endParaRPr>
          </a:p>
        </p:txBody>
      </p:sp>
      <p:pic>
        <p:nvPicPr>
          <p:cNvPr id="44033" name="Picture 1" descr="C:\Users\Usuario\Downloads\IMG_20210510_142311_2.jpg"/>
          <p:cNvPicPr>
            <a:picLocks noChangeAspect="1" noChangeArrowheads="1"/>
          </p:cNvPicPr>
          <p:nvPr/>
        </p:nvPicPr>
        <p:blipFill rotWithShape="1">
          <a:blip r:embed="rId3" cstate="print"/>
          <a:srcRect t="17411" r="-1" b="-1"/>
          <a:stretch/>
        </p:blipFill>
        <p:spPr bwMode="auto">
          <a:xfrm>
            <a:off x="1209114" y="1823086"/>
            <a:ext cx="6619245" cy="4100058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74526" y="889006"/>
            <a:ext cx="6498574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Diagnósticos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diferenciales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3699" y="2250907"/>
            <a:ext cx="1785682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Traumatismo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276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5400" y="2289615"/>
            <a:ext cx="3662541" cy="9312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42772">
              <a:lnSpc>
                <a:spcPts val="24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Isquemia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mesentérica</a:t>
            </a:r>
            <a:br>
              <a:rPr lang="en-CA" sz="2400" dirty="0">
                <a:latin typeface="Helvetica" pitchFamily="2" charset="0"/>
              </a:rPr>
            </a:b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2405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15811" y="2226332"/>
            <a:ext cx="1628651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Cólico</a:t>
            </a:r>
            <a:r>
              <a:rPr lang="en-CA" sz="2400" dirty="0">
                <a:latin typeface="Helvetica" pitchFamily="2" charset="0"/>
                <a:cs typeface="Arial"/>
              </a:rPr>
              <a:t> renal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1022" y="2674475"/>
            <a:ext cx="3648435" cy="5786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Ileo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Biliar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Ulcera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perforada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216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0307" y="2778290"/>
            <a:ext cx="976229" cy="5657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Porfiria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216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5101" y="3200043"/>
            <a:ext cx="495328" cy="5786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2400" dirty="0">
                <a:latin typeface="Helvetica" pitchFamily="2" charset="0"/>
                <a:cs typeface="Arial"/>
              </a:rPr>
              <a:t>ITU</a:t>
            </a:r>
          </a:p>
          <a:p>
            <a:pPr>
              <a:lnSpc>
                <a:spcPts val="2175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69452" y="3031665"/>
            <a:ext cx="2534348" cy="9312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914400" algn="l"/>
              </a:tabLst>
            </a:pPr>
            <a:r>
              <a:rPr lang="en-CA" sz="2400" dirty="0" err="1">
                <a:latin typeface="Helvetica" pitchFamily="2" charset="0"/>
                <a:cs typeface="Arial"/>
              </a:rPr>
              <a:t>Oclusión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colónica</a:t>
            </a:r>
            <a:br>
              <a:rPr lang="en-CA" sz="2400" dirty="0">
                <a:latin typeface="Helvetica" pitchFamily="2" charset="0"/>
              </a:rPr>
            </a:br>
            <a:r>
              <a:rPr lang="en-CA" sz="2400" dirty="0">
                <a:latin typeface="Helvetica" pitchFamily="2" charset="0"/>
                <a:cs typeface="Arial"/>
              </a:rPr>
              <a:t>	</a:t>
            </a:r>
            <a:r>
              <a:rPr lang="en-CA" sz="2400" dirty="0" err="1">
                <a:latin typeface="Helvetica" pitchFamily="2" charset="0"/>
                <a:cs typeface="Arial"/>
              </a:rPr>
              <a:t>Hemorragia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2405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87580" y="3004026"/>
            <a:ext cx="2725746" cy="7550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750059">
              <a:lnSpc>
                <a:spcPts val="19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Bridas</a:t>
            </a:r>
            <a:br>
              <a:rPr lang="en-CA" sz="2400" dirty="0">
                <a:latin typeface="Helvetica" pitchFamily="2" charset="0"/>
              </a:rPr>
            </a:br>
            <a:r>
              <a:rPr lang="en-CA" sz="2400" dirty="0" err="1">
                <a:latin typeface="Helvetica" pitchFamily="2" charset="0"/>
                <a:cs typeface="Arial"/>
              </a:rPr>
              <a:t>Colangitis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aguda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192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6267" y="3748013"/>
            <a:ext cx="3097323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1130">
              <a:lnSpc>
                <a:spcPts val="28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Divertículo</a:t>
            </a:r>
            <a:r>
              <a:rPr lang="en-CA" sz="2400" dirty="0">
                <a:latin typeface="Helvetica" pitchFamily="2" charset="0"/>
                <a:cs typeface="Arial"/>
              </a:rPr>
              <a:t> de </a:t>
            </a:r>
            <a:r>
              <a:rPr lang="en-CA" sz="2400" dirty="0" err="1">
                <a:latin typeface="Helvetica" pitchFamily="2" charset="0"/>
                <a:cs typeface="Arial"/>
              </a:rPr>
              <a:t>Meckel</a:t>
            </a:r>
            <a:br>
              <a:rPr lang="en-CA" sz="2400" dirty="0">
                <a:latin typeface="Helvetica" pitchFamily="2" charset="0"/>
              </a:rPr>
            </a:br>
            <a:r>
              <a:rPr lang="en-CA" sz="2400" dirty="0">
                <a:latin typeface="Helvetica" pitchFamily="2" charset="0"/>
              </a:rPr>
              <a:t>  </a:t>
            </a:r>
            <a:r>
              <a:rPr lang="en-CA" sz="2400" dirty="0" err="1">
                <a:latin typeface="Helvetica" pitchFamily="2" charset="0"/>
                <a:cs typeface="Arial"/>
              </a:rPr>
              <a:t>Vólvulo</a:t>
            </a:r>
            <a:r>
              <a:rPr lang="en-CA" sz="2400" dirty="0">
                <a:latin typeface="Helvetica" pitchFamily="2" charset="0"/>
                <a:cs typeface="Arial"/>
              </a:rPr>
              <a:t> intestinal</a:t>
            </a:r>
          </a:p>
          <a:p>
            <a:pPr>
              <a:lnSpc>
                <a:spcPts val="281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58720" y="3760335"/>
            <a:ext cx="3117841" cy="5657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400">
                <a:latin typeface="Helvetica" pitchFamily="2" charset="0"/>
                <a:cs typeface="Arial"/>
              </a:rPr>
              <a:t>Aneurisma complicado</a:t>
            </a:r>
          </a:p>
          <a:p>
            <a:pPr>
              <a:lnSpc>
                <a:spcPts val="2160"/>
              </a:lnSpc>
            </a:pPr>
            <a:endParaRPr lang="en-CA" sz="2400">
              <a:latin typeface="Helvetica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43393" y="4136790"/>
            <a:ext cx="3715761" cy="7549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219200" algn="l"/>
              </a:tabLst>
            </a:pPr>
            <a:r>
              <a:rPr lang="en-CA" sz="2400" dirty="0" err="1">
                <a:latin typeface="Helvetica" pitchFamily="2" charset="0"/>
                <a:cs typeface="Arial"/>
              </a:rPr>
              <a:t>Intoxicaciones</a:t>
            </a:r>
            <a:br>
              <a:rPr lang="en-CA" sz="2400" dirty="0">
                <a:latin typeface="Helvetica" pitchFamily="2" charset="0"/>
              </a:rPr>
            </a:br>
            <a:r>
              <a:rPr lang="en-CA" sz="2400" dirty="0">
                <a:latin typeface="Helvetica" pitchFamily="2" charset="0"/>
                <a:cs typeface="Arial"/>
              </a:rPr>
              <a:t>	</a:t>
            </a:r>
            <a:r>
              <a:rPr lang="en-CA" sz="2400" dirty="0" err="1">
                <a:latin typeface="Helvetica" pitchFamily="2" charset="0"/>
                <a:cs typeface="Arial"/>
              </a:rPr>
              <a:t>Ruptura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esplénica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192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3982" y="4606759"/>
            <a:ext cx="2090316" cy="5112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dirty="0">
                <a:latin typeface="Helvetica" pitchFamily="2" charset="0"/>
                <a:cs typeface="Arial"/>
              </a:rPr>
              <a:t>Colitis </a:t>
            </a:r>
            <a:r>
              <a:rPr lang="en-CA" sz="2400" dirty="0" err="1">
                <a:latin typeface="Helvetica" pitchFamily="2" charset="0"/>
                <a:cs typeface="Arial"/>
              </a:rPr>
              <a:t>ulcerosa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192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55336" y="4460425"/>
            <a:ext cx="1593385" cy="2868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400" dirty="0">
                <a:latin typeface="Helvetica" pitchFamily="2" charset="0"/>
                <a:cs typeface="Arial"/>
              </a:rPr>
              <a:t>diverticulitis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12592" y="4817615"/>
            <a:ext cx="4313681" cy="9986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981200" algn="l"/>
              </a:tabLst>
            </a:pPr>
            <a:r>
              <a:rPr lang="en-CA" sz="2400" dirty="0" err="1">
                <a:latin typeface="Helvetica" pitchFamily="2" charset="0"/>
                <a:cs typeface="Arial"/>
              </a:rPr>
              <a:t>Apendicitis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aguda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1900"/>
              </a:lnSpc>
              <a:tabLst>
                <a:tab pos="1981200" algn="l"/>
              </a:tabLst>
            </a:pPr>
            <a:br>
              <a:rPr lang="en-CA" sz="2400" dirty="0">
                <a:latin typeface="Helvetica" pitchFamily="2" charset="0"/>
              </a:rPr>
            </a:br>
            <a:r>
              <a:rPr lang="en-CA" sz="2400" dirty="0">
                <a:latin typeface="Helvetica" pitchFamily="2" charset="0"/>
                <a:cs typeface="Arial"/>
              </a:rPr>
              <a:t>	Colitis </a:t>
            </a:r>
            <a:r>
              <a:rPr lang="en-CA" sz="2400" dirty="0" err="1">
                <a:latin typeface="Helvetica" pitchFamily="2" charset="0"/>
                <a:cs typeface="Arial"/>
              </a:rPr>
              <a:t>isquémica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192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6320" y="5208135"/>
            <a:ext cx="3613169" cy="5786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Quiste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ovárico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complicado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216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6320" y="5665335"/>
            <a:ext cx="2002151" cy="5657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400">
                <a:latin typeface="Helvetica" pitchFamily="2" charset="0"/>
                <a:cs typeface="Arial"/>
              </a:rPr>
              <a:t>Gastroenteritis</a:t>
            </a:r>
          </a:p>
          <a:p>
            <a:pPr>
              <a:lnSpc>
                <a:spcPts val="2160"/>
              </a:lnSpc>
            </a:pPr>
            <a:endParaRPr lang="en-CA" sz="2400">
              <a:latin typeface="Helvetica" pitchFamily="2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69650" y="5531995"/>
            <a:ext cx="4403450" cy="8351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3124200" algn="l"/>
              </a:tabLst>
            </a:pPr>
            <a:r>
              <a:rPr lang="en-CA" sz="2400">
                <a:latin typeface="Helvetica" pitchFamily="2" charset="0"/>
                <a:cs typeface="Arial"/>
              </a:rPr>
              <a:t>Cuerpo lúteo hemorragico</a:t>
            </a:r>
            <a:br>
              <a:rPr lang="en-CA" sz="2400">
                <a:latin typeface="Helvetica" pitchFamily="2" charset="0"/>
              </a:rPr>
            </a:br>
            <a:r>
              <a:rPr lang="en-CA" sz="2400">
                <a:latin typeface="Helvetica" pitchFamily="2" charset="0"/>
                <a:cs typeface="Arial"/>
              </a:rPr>
              <a:t>	Gastritis</a:t>
            </a:r>
          </a:p>
          <a:p>
            <a:pPr>
              <a:lnSpc>
                <a:spcPts val="2160"/>
              </a:lnSpc>
            </a:pPr>
            <a:endParaRPr lang="en-CA" sz="2400">
              <a:latin typeface="Helvetica" pitchFamily="2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53520" y="6147935"/>
            <a:ext cx="1473160" cy="5112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>
                <a:latin typeface="Helvetica" pitchFamily="2" charset="0"/>
                <a:cs typeface="Arial"/>
              </a:rPr>
              <a:t>Colecistitis</a:t>
            </a:r>
          </a:p>
          <a:p>
            <a:pPr>
              <a:lnSpc>
                <a:spcPts val="1920"/>
              </a:lnSpc>
            </a:pPr>
            <a:endParaRPr lang="en-CA" sz="2400">
              <a:latin typeface="Helvetica" pitchFamily="2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112460" y="6103499"/>
            <a:ext cx="3957815" cy="5657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Dolor</a:t>
            </a:r>
            <a:r>
              <a:rPr lang="en-CA" sz="2400" dirty="0">
                <a:latin typeface="Helvetica" pitchFamily="2" charset="0"/>
                <a:cs typeface="Arial"/>
              </a:rPr>
              <a:t> abdominal </a:t>
            </a:r>
            <a:r>
              <a:rPr lang="en-CA" sz="2400" dirty="0" err="1">
                <a:latin typeface="Helvetica" pitchFamily="2" charset="0"/>
                <a:cs typeface="Arial"/>
              </a:rPr>
              <a:t>inespecífico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2160"/>
              </a:lnSpc>
            </a:pPr>
            <a:endParaRPr lang="en-CA" sz="24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n 12" descr="Imagen que contiene foto, coche, vista, negro&#10;&#10;Descripción generada automáticamente">
            <a:extLst>
              <a:ext uri="{FF2B5EF4-FFF2-40B4-BE49-F238E27FC236}">
                <a16:creationId xmlns:a16="http://schemas.microsoft.com/office/drawing/2014/main" id="{3ACEB60C-8207-254A-B36E-6E2530AB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652689"/>
            <a:ext cx="3546475" cy="3546475"/>
          </a:xfrm>
          <a:prstGeom prst="rect">
            <a:avLst/>
          </a:prstGeom>
        </p:spPr>
      </p:pic>
      <p:pic>
        <p:nvPicPr>
          <p:cNvPr id="3" name="Imagen 14" descr="Imagen que contiene foto, negro, vista, animal&#10;&#10;Descripción generada automáticamente">
            <a:extLst>
              <a:ext uri="{FF2B5EF4-FFF2-40B4-BE49-F238E27FC236}">
                <a16:creationId xmlns:a16="http://schemas.microsoft.com/office/drawing/2014/main" id="{F249462F-9D58-6040-BDE0-194A8DC11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1652689"/>
            <a:ext cx="3546476" cy="35464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51704" y="990812"/>
            <a:ext cx="5440592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Semiología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abdominal</a:t>
            </a:r>
          </a:p>
          <a:p>
            <a:pPr algn="ctr"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133600"/>
            <a:ext cx="166071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Inspección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628900"/>
            <a:ext cx="5289910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-Percusión (aire, masas, líquido, dolor)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149600"/>
            <a:ext cx="393857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-Auscultación (íleo, oclusión)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3657600"/>
            <a:ext cx="1457130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-Palpación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178300"/>
            <a:ext cx="289983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Signos peritoneales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622800"/>
            <a:ext cx="247183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Neumoperitoneo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9100" y="5067300"/>
            <a:ext cx="163185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Distensión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77966" y="1223127"/>
            <a:ext cx="5588068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Repercusión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sistémica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098675"/>
            <a:ext cx="209993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000000"/>
                </a:solidFill>
                <a:latin typeface="Helvetica" pitchFamily="2" charset="0"/>
                <a:cs typeface="Arial"/>
              </a:rPr>
              <a:t>- Inflamatoria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543175"/>
            <a:ext cx="1319272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000000"/>
                </a:solidFill>
                <a:latin typeface="Helvetica" pitchFamily="2" charset="0"/>
                <a:cs typeface="Arial"/>
              </a:rPr>
              <a:t>-Séptica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013075"/>
            <a:ext cx="228107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000000"/>
                </a:solidFill>
                <a:latin typeface="Helvetica" pitchFamily="2" charset="0"/>
                <a:cs typeface="Arial"/>
              </a:rPr>
              <a:t>-Hipovolémica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3495675"/>
            <a:ext cx="518090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000000"/>
                </a:solidFill>
                <a:latin typeface="Helvetica" pitchFamily="2" charset="0"/>
                <a:cs typeface="Arial"/>
              </a:rPr>
              <a:t>-Daño de órganos blanco (FMO)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3978275"/>
            <a:ext cx="118622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Hígado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384675"/>
            <a:ext cx="123751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Pulmón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9100" y="4778375"/>
            <a:ext cx="84318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SNC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89100" y="5172075"/>
            <a:ext cx="144430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•Miocardio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89100" y="5591175"/>
            <a:ext cx="190757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Coagulación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31900" y="1126933"/>
            <a:ext cx="7040389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Urgente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decisión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terapéutica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1600" y="2525476"/>
            <a:ext cx="407803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 Inestablilidad hemodinámica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1600" y="3020776"/>
            <a:ext cx="3218830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Compromiso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sistémico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1600" y="3541476"/>
            <a:ext cx="4607030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-Contractura abdominal (defensa)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1600" y="4049476"/>
            <a:ext cx="3973845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 contínuo y prolongado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1600" y="4570176"/>
            <a:ext cx="448680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-Mala evolución local y sistémica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10" name="Gráfico 9" descr="Sirena con relleno sólido">
            <a:extLst>
              <a:ext uri="{FF2B5EF4-FFF2-40B4-BE49-F238E27FC236}">
                <a16:creationId xmlns:a16="http://schemas.microsoft.com/office/drawing/2014/main" id="{F69A417B-4C2B-9E30-1BD1-3E30A9BEE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430" y="1447408"/>
            <a:ext cx="713527" cy="71352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12406" t="30815" r="53732" b="17641"/>
          <a:stretch/>
        </p:blipFill>
        <p:spPr>
          <a:xfrm>
            <a:off x="1043607" y="2780928"/>
            <a:ext cx="3096345" cy="35283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80421" y="986022"/>
            <a:ext cx="6383158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Esudios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complementarios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144" y="2370559"/>
            <a:ext cx="496931" cy="8031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b="1" dirty="0">
                <a:latin typeface="Helvetica" pitchFamily="2" charset="0"/>
                <a:cs typeface="Arial"/>
              </a:rPr>
              <a:t>-Rx</a:t>
            </a:r>
          </a:p>
          <a:p>
            <a:pPr>
              <a:lnSpc>
                <a:spcPts val="3220"/>
              </a:lnSpc>
            </a:pPr>
            <a:endParaRPr lang="en-CA" sz="2400" b="1" dirty="0">
              <a:latin typeface="Helvetica" pitchFamily="2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10D2140-964B-CE16-A4C1-CD58BC01A4DE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l="52476" t="31745" r="10512" b="19867"/>
          <a:stretch/>
        </p:blipFill>
        <p:spPr>
          <a:xfrm>
            <a:off x="4716017" y="2983813"/>
            <a:ext cx="338437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12987" t="29054" r="12987" b="17298"/>
          <a:stretch/>
        </p:blipFill>
        <p:spPr>
          <a:xfrm>
            <a:off x="1292844" y="1284394"/>
            <a:ext cx="6629687" cy="428306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93006" y="918854"/>
            <a:ext cx="5757987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Situaciones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especiales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10725" y="1488354"/>
            <a:ext cx="263854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Paciente</a:t>
            </a:r>
            <a:r>
              <a:rPr lang="en-CA" sz="28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28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añoso</a:t>
            </a:r>
            <a:endParaRPr lang="en-CA" sz="28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2565400"/>
            <a:ext cx="247022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Oligosintomático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009900"/>
            <a:ext cx="320760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Deterioro del sensorio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3441700"/>
            <a:ext cx="267541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Diagnóstico tardío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3873500"/>
            <a:ext cx="6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3857628"/>
            <a:ext cx="592309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Escasa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repercusión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sistémica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inflamatoria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9100" y="4286256"/>
            <a:ext cx="372217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•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Cuadros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pseudooclusivos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12" name="Gráfico 11" descr="Hombre con bastón contorno">
            <a:extLst>
              <a:ext uri="{FF2B5EF4-FFF2-40B4-BE49-F238E27FC236}">
                <a16:creationId xmlns:a16="http://schemas.microsoft.com/office/drawing/2014/main" id="{6EC280D7-901D-B96F-ADBB-2D4EC4E29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2196" y="18864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64340" y="815784"/>
            <a:ext cx="5615320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Situaciones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especiales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ctr"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23309" y="1401898"/>
            <a:ext cx="329737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CA" sz="28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Paciente</a:t>
            </a:r>
            <a:r>
              <a:rPr lang="en-CA" sz="28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28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femenino</a:t>
            </a:r>
            <a:endParaRPr lang="en-CA" sz="28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ctr">
              <a:lnSpc>
                <a:spcPts val="3220"/>
              </a:lnSpc>
            </a:pPr>
            <a:endParaRPr lang="en-CA" sz="2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2565400"/>
            <a:ext cx="329417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Patología ginecológica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009900"/>
            <a:ext cx="91210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Edad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3429000"/>
            <a:ext cx="6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3886200"/>
            <a:ext cx="6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3357562"/>
            <a:ext cx="154529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•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Imágenes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9100" y="3714752"/>
            <a:ext cx="205985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•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Laparoscopía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64340" y="1022073"/>
            <a:ext cx="5615320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Situaciones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especiales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23412" y="1586507"/>
            <a:ext cx="329737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Paciente</a:t>
            </a:r>
            <a:r>
              <a:rPr lang="en-CA" sz="28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28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femenino</a:t>
            </a:r>
            <a:endParaRPr lang="en-CA" sz="28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2565400"/>
            <a:ext cx="159819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Salpingitis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009900"/>
            <a:ext cx="282930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Embarazo ectópico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3441700"/>
            <a:ext cx="262347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Tumores ováricos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3886200"/>
            <a:ext cx="246862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Quistes ováricos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330700"/>
            <a:ext cx="346569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Sangrado periovulatorio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64340" y="949231"/>
            <a:ext cx="5615320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Situaciones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especiales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04978" y="1542724"/>
            <a:ext cx="377827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Paciente</a:t>
            </a:r>
            <a:r>
              <a:rPr lang="en-CA" sz="28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28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embarazada</a:t>
            </a:r>
            <a:endParaRPr lang="en-CA" sz="28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2565400"/>
            <a:ext cx="310501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Dificultad diagnóstica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009900"/>
            <a:ext cx="231050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Tamaño uterino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3441700"/>
            <a:ext cx="353301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Desplazamiento visceral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3886200"/>
            <a:ext cx="447558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Contraindicaciones de estudios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330700"/>
            <a:ext cx="164788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Salud fetal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11" name="Gráfico 10" descr="Mujer embarazada contorno">
            <a:extLst>
              <a:ext uri="{FF2B5EF4-FFF2-40B4-BE49-F238E27FC236}">
                <a16:creationId xmlns:a16="http://schemas.microsoft.com/office/drawing/2014/main" id="{1C9B9DCB-258E-E17E-97BD-4A1CD1891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8344" y="14151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69392" y="1031862"/>
            <a:ext cx="5005216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Toma de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decisiones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ctr"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41462" y="4925484"/>
            <a:ext cx="3002354" cy="9256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Beneficio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05475" y="2652918"/>
            <a:ext cx="5650719" cy="16366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</a:tabLst>
            </a:pPr>
            <a:r>
              <a:rPr lang="en-CA" sz="2400" dirty="0" err="1">
                <a:latin typeface="Helvetica" pitchFamily="2" charset="0"/>
                <a:cs typeface="Arial"/>
              </a:rPr>
              <a:t>Laparotomía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innecesaria</a:t>
            </a:r>
            <a:br>
              <a:rPr lang="en-CA" sz="2400" dirty="0">
                <a:latin typeface="Helvetica" pitchFamily="2" charset="0"/>
              </a:rPr>
            </a:br>
            <a:r>
              <a:rPr lang="en-CA" sz="2400" dirty="0">
                <a:latin typeface="Helvetica" pitchFamily="2" charset="0"/>
                <a:cs typeface="Arial"/>
              </a:rPr>
              <a:t>	</a:t>
            </a:r>
            <a:r>
              <a:rPr lang="en-CA" sz="2400" dirty="0" err="1">
                <a:latin typeface="Helvetica" pitchFamily="2" charset="0"/>
                <a:cs typeface="Arial"/>
              </a:rPr>
              <a:t>Laparotomía</a:t>
            </a:r>
            <a:r>
              <a:rPr lang="en-CA" sz="2400" dirty="0"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latin typeface="Helvetica" pitchFamily="2" charset="0"/>
                <a:cs typeface="Arial"/>
              </a:rPr>
              <a:t>tardía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4380"/>
              </a:lnSpc>
            </a:pPr>
            <a:endParaRPr lang="en-CA" sz="2400" dirty="0"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59647" y="5598102"/>
            <a:ext cx="96019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400" dirty="0" err="1">
                <a:latin typeface="Helvetica" pitchFamily="2" charset="0"/>
                <a:cs typeface="Arial"/>
              </a:rPr>
              <a:t>Riesgo</a:t>
            </a:r>
            <a:endParaRPr lang="en-CA" sz="2400" dirty="0"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latin typeface="Helvetica" pitchFamily="2" charset="0"/>
            </a:endParaRPr>
          </a:p>
        </p:txBody>
      </p:sp>
      <p:pic>
        <p:nvPicPr>
          <p:cNvPr id="11" name="Gráfico 10" descr="Pesos desiguales contorno">
            <a:extLst>
              <a:ext uri="{FF2B5EF4-FFF2-40B4-BE49-F238E27FC236}">
                <a16:creationId xmlns:a16="http://schemas.microsoft.com/office/drawing/2014/main" id="{C3715489-3273-399E-8BDE-EB1D279B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5475" y="3653555"/>
            <a:ext cx="3469553" cy="346955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64340" y="1064146"/>
            <a:ext cx="5615320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Situaciones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especiales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565400"/>
            <a:ext cx="316753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-Paciente traumatizado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073400"/>
            <a:ext cx="2172069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-Paciente I.R.C.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3594100"/>
            <a:ext cx="311784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Paciente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cardiológico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4102100"/>
            <a:ext cx="4350550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-Paciente inmunocomprometido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88900" y="1016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2400">
                <a:solidFill>
                  <a:srgbClr val="FFFF00"/>
                </a:solidFill>
                <a:latin typeface="Arial"/>
                <a:cs typeface="Arial"/>
              </a:rPr>
              <a:t>•Abdomen</a:t>
            </a:r>
            <a:r>
              <a:rPr lang="en-CA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>
                <a:solidFill>
                  <a:srgbClr val="FFFF00"/>
                </a:solidFill>
                <a:latin typeface="Arial"/>
                <a:cs typeface="Arial"/>
              </a:rPr>
              <a:t>agudo</a:t>
            </a:r>
          </a:p>
          <a:p>
            <a:pPr>
              <a:lnSpc>
                <a:spcPts val="21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86050" y="785794"/>
            <a:ext cx="186749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0" dirty="0" err="1">
                <a:solidFill>
                  <a:schemeClr val="bg1"/>
                </a:solidFill>
                <a:latin typeface="Arial"/>
                <a:cs typeface="Arial"/>
              </a:rPr>
              <a:t>Gracias</a:t>
            </a:r>
            <a:r>
              <a:rPr lang="en-CA" sz="3200" dirty="0">
                <a:solidFill>
                  <a:schemeClr val="bg1"/>
                </a:solidFill>
                <a:latin typeface="Arial"/>
                <a:cs typeface="Arial"/>
              </a:rPr>
              <a:t>!!!!</a:t>
            </a:r>
          </a:p>
          <a:p>
            <a:pPr>
              <a:lnSpc>
                <a:spcPts val="3680"/>
              </a:lnSpc>
            </a:pP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5" name="Picture 6" descr="ecografia_pulgar"/>
          <p:cNvPicPr>
            <a:picLocks noChangeAspect="1" noChangeArrowheads="1"/>
          </p:cNvPicPr>
          <p:nvPr/>
        </p:nvPicPr>
        <p:blipFill>
          <a:blip r:embed="rId2">
            <a:lum bright="-6000"/>
            <a:grayscl/>
          </a:blip>
          <a:srcRect/>
          <a:stretch>
            <a:fillRect/>
          </a:stretch>
        </p:blipFill>
        <p:spPr bwMode="auto">
          <a:xfrm>
            <a:off x="2285984" y="1714488"/>
            <a:ext cx="39703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90307" y="1158139"/>
            <a:ext cx="5780429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Fisiopatología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del dolor</a:t>
            </a: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476500"/>
            <a:ext cx="3768660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 visceral o esplácnico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2997200"/>
            <a:ext cx="419986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(Nervios esplácnicos, plexos)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429000"/>
            <a:ext cx="3510576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 parietal o somático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3949700"/>
            <a:ext cx="282769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(Raíces somáticas)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4394200"/>
            <a:ext cx="1970091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-Dolor referido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914900"/>
            <a:ext cx="468076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(Migración caudal del diafragma)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09254" y="813754"/>
            <a:ext cx="5525492" cy="144642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Fisiopatología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del abdomen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agudo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ctr"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120900"/>
            <a:ext cx="255358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-Repercusión local</a:t>
            </a:r>
          </a:p>
          <a:p>
            <a:pPr>
              <a:lnSpc>
                <a:spcPts val="322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2628900"/>
            <a:ext cx="3202800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Repercusión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sistémica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644900"/>
            <a:ext cx="379110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•Mediadores de inflamación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114800"/>
            <a:ext cx="344741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Traslocación bacteriana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546600"/>
            <a:ext cx="601286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Órganos blanco (hígado,pulmón,SNC,etc.)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991100"/>
            <a:ext cx="353301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• Capacidad de respuesta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91680" y="997086"/>
            <a:ext cx="5328592" cy="144642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Establecer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un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cuadro</a:t>
            </a:r>
            <a:r>
              <a:rPr lang="en-CA" sz="4000" b="1" dirty="0">
                <a:solidFill>
                  <a:schemeClr val="bg1"/>
                </a:solidFill>
                <a:latin typeface="Helvetica" pitchFamily="2" charset="0"/>
                <a:cs typeface="Arial"/>
              </a:rPr>
              <a:t> de </a:t>
            </a: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situación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 algn="ctr"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D7361774-C6F1-A224-3027-E6802F2CF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062292"/>
              </p:ext>
            </p:extLst>
          </p:nvPr>
        </p:nvGraphicFramePr>
        <p:xfrm>
          <a:off x="125760" y="2708920"/>
          <a:ext cx="8892479" cy="379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701986" y="1062254"/>
            <a:ext cx="1740028" cy="971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4000" b="1" dirty="0" err="1">
                <a:solidFill>
                  <a:schemeClr val="bg1"/>
                </a:solidFill>
                <a:latin typeface="Helvetica" pitchFamily="2" charset="0"/>
                <a:cs typeface="Arial"/>
              </a:rPr>
              <a:t>Valorar</a:t>
            </a:r>
            <a:endParaRPr lang="en-CA" sz="40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680"/>
              </a:lnSpc>
            </a:pPr>
            <a:endParaRPr lang="en-CA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590800"/>
            <a:ext cx="5297861" cy="13192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-Tipo de dolor y variación a lo largo del</a:t>
            </a:r>
            <a:br>
              <a:rPr lang="en-CA" sz="2400">
                <a:solidFill>
                  <a:srgbClr val="000000"/>
                </a:solidFill>
                <a:latin typeface="Helvetica" pitchFamily="2" charset="0"/>
              </a:rPr>
            </a:br>
            <a:r>
              <a:rPr lang="en-CA" sz="2400">
                <a:solidFill>
                  <a:srgbClr val="000000"/>
                </a:solidFill>
                <a:latin typeface="Helvetica" pitchFamily="2" charset="0"/>
                <a:cs typeface="Arial"/>
              </a:rPr>
              <a:t>tiempo</a:t>
            </a:r>
          </a:p>
          <a:p>
            <a:pPr>
              <a:lnSpc>
                <a:spcPts val="3500"/>
              </a:lnSpc>
            </a:pPr>
            <a:endParaRPr lang="en-CA" sz="240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568700"/>
            <a:ext cx="3508974" cy="8030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Síntomas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acompañantes</a:t>
            </a:r>
            <a:endParaRPr lang="en-CA" sz="2400" dirty="0">
              <a:solidFill>
                <a:srgbClr val="000000"/>
              </a:solidFill>
              <a:latin typeface="Helvetica" pitchFamily="2" charset="0"/>
              <a:cs typeface="Arial"/>
            </a:endParaRPr>
          </a:p>
          <a:p>
            <a:pPr>
              <a:lnSpc>
                <a:spcPts val="322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051300"/>
            <a:ext cx="7660580" cy="8703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-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Repercusión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sistémica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(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inflamatoria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 o </a:t>
            </a:r>
            <a:r>
              <a:rPr lang="en-CA" sz="2400" dirty="0" err="1">
                <a:solidFill>
                  <a:srgbClr val="000000"/>
                </a:solidFill>
                <a:latin typeface="Helvetica" pitchFamily="2" charset="0"/>
                <a:cs typeface="Arial"/>
              </a:rPr>
              <a:t>séptica</a:t>
            </a:r>
            <a:r>
              <a:rPr lang="en-CA" sz="2400" dirty="0">
                <a:solidFill>
                  <a:srgbClr val="000000"/>
                </a:solidFill>
                <a:latin typeface="Helvetica" pitchFamily="2" charset="0"/>
                <a:cs typeface="Arial"/>
              </a:rPr>
              <a:t>)</a:t>
            </a:r>
          </a:p>
          <a:p>
            <a:pPr>
              <a:lnSpc>
                <a:spcPts val="3500"/>
              </a:lnSpc>
            </a:pPr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{EDC5521C-B6FD-B541-8527-CB1F5D9A1ECF}tf10001076</Template>
  <TotalTime>259</TotalTime>
  <Words>973</Words>
  <Application>Microsoft Macintosh PowerPoint</Application>
  <PresentationFormat>Presentación en pantalla (4:3)</PresentationFormat>
  <Paragraphs>262</Paragraphs>
  <Slides>51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8" baseType="lpstr">
      <vt:lpstr>Arial</vt:lpstr>
      <vt:lpstr>Calibri</vt:lpstr>
      <vt:lpstr>Century Gothic</vt:lpstr>
      <vt:lpstr>Garamond</vt:lpstr>
      <vt:lpstr>Helvetica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Investintech.com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A2E_Engine</dc:creator>
  <cp:lastModifiedBy>Pauli Gil</cp:lastModifiedBy>
  <cp:revision>9</cp:revision>
  <dcterms:created xsi:type="dcterms:W3CDTF">2021-09-01T21:04:08Z</dcterms:created>
  <dcterms:modified xsi:type="dcterms:W3CDTF">2023-04-27T03:59:29Z</dcterms:modified>
</cp:coreProperties>
</file>