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9" r:id="rId10"/>
    <p:sldId id="270" r:id="rId11"/>
    <p:sldId id="263" r:id="rId12"/>
    <p:sldId id="264" r:id="rId13"/>
    <p:sldId id="266" r:id="rId14"/>
    <p:sldId id="267" r:id="rId15"/>
    <p:sldId id="271" r:id="rId16"/>
    <p:sldId id="274" r:id="rId17"/>
    <p:sldId id="277" r:id="rId18"/>
    <p:sldId id="280" r:id="rId19"/>
    <p:sldId id="283" r:id="rId20"/>
    <p:sldId id="286" r:id="rId21"/>
    <p:sldId id="289" r:id="rId22"/>
    <p:sldId id="291" r:id="rId23"/>
    <p:sldId id="265" r:id="rId24"/>
    <p:sldId id="294" r:id="rId25"/>
    <p:sldId id="296" r:id="rId26"/>
    <p:sldId id="298" r:id="rId27"/>
    <p:sldId id="301" r:id="rId28"/>
    <p:sldId id="305" r:id="rId29"/>
    <p:sldId id="306" r:id="rId30"/>
    <p:sldId id="30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4/23/2023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11073-92FF-49C8-ADF2-35142E9AD6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sz="4800" dirty="0"/>
              <a:t>Historia de la cirugía i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C67924-5791-40EC-83CF-5F6A89EE7E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AR" dirty="0"/>
              <a:t>Dr. Rodrigo M. García</a:t>
            </a:r>
          </a:p>
          <a:p>
            <a:pPr algn="ctr"/>
            <a:r>
              <a:rPr lang="es-AR" dirty="0"/>
              <a:t>Unidad Hospitalaria San Roque</a:t>
            </a:r>
          </a:p>
        </p:txBody>
      </p:sp>
    </p:spTree>
    <p:extLst>
      <p:ext uri="{BB962C8B-B14F-4D97-AF65-F5344CB8AC3E}">
        <p14:creationId xmlns:p14="http://schemas.microsoft.com/office/powerpoint/2010/main" val="1119181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68BCF-10A2-90E1-D972-67E9FE22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14C573-E8E8-2875-A2F5-76EC8AEAB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84632"/>
            <a:ext cx="10058400" cy="5687568"/>
          </a:xfrm>
        </p:spPr>
        <p:txBody>
          <a:bodyPr/>
          <a:lstStyle/>
          <a:p>
            <a:r>
              <a:rPr lang="es-AR" dirty="0"/>
              <a:t>4000 antes de Cristo, entre los ríos </a:t>
            </a:r>
            <a:r>
              <a:rPr lang="es-AR" dirty="0" err="1"/>
              <a:t>Tígris</a:t>
            </a:r>
            <a:r>
              <a:rPr lang="es-AR" dirty="0"/>
              <a:t> y Éufrates, se instaura la civilización Sumeria poseedora de la forma de escritura más </a:t>
            </a:r>
            <a:r>
              <a:rPr lang="es-AR" dirty="0" err="1"/>
              <a:t>antpigua</a:t>
            </a:r>
            <a:r>
              <a:rPr lang="es-AR" dirty="0"/>
              <a:t> conocida. De las 30.000 tabillas  cuneiformes </a:t>
            </a:r>
            <a:r>
              <a:rPr lang="es-AR" dirty="0" err="1"/>
              <a:t>decubiertas</a:t>
            </a:r>
            <a:r>
              <a:rPr lang="es-AR" dirty="0"/>
              <a:t>,  800 se relacionan a temas médicos.</a:t>
            </a:r>
          </a:p>
          <a:p>
            <a:endParaRPr lang="es-AR" dirty="0"/>
          </a:p>
          <a:p>
            <a:r>
              <a:rPr lang="es-AR" dirty="0"/>
              <a:t>El modelo de salud-enfermedad entre los Sumerios se basaba es una concepción sobrenatural de la enfermedad: Esta era un </a:t>
            </a:r>
            <a:r>
              <a:rPr lang="es-AR" b="1" dirty="0"/>
              <a:t>CASTIGO DIVINO</a:t>
            </a:r>
            <a:r>
              <a:rPr lang="es-AR" dirty="0"/>
              <a:t> por diferentes </a:t>
            </a:r>
            <a:r>
              <a:rPr lang="es-AR" b="1" dirty="0"/>
              <a:t>DEMONIOS </a:t>
            </a:r>
            <a:r>
              <a:rPr lang="es-AR" dirty="0"/>
              <a:t>tras la ruptura de algún </a:t>
            </a:r>
            <a:r>
              <a:rPr lang="es-AR" b="1" dirty="0"/>
              <a:t>TABU.</a:t>
            </a:r>
          </a:p>
          <a:p>
            <a:pPr marL="0" indent="0">
              <a:buNone/>
            </a:pPr>
            <a:r>
              <a:rPr lang="es-AR" b="1" dirty="0"/>
              <a:t>                                    </a:t>
            </a:r>
          </a:p>
          <a:p>
            <a:pPr marL="0" indent="0">
              <a:buNone/>
            </a:pPr>
            <a:r>
              <a:rPr lang="es-AR" b="1" dirty="0"/>
              <a:t>                                                      </a:t>
            </a:r>
            <a:r>
              <a:rPr lang="es-AR" dirty="0"/>
              <a:t>Los médicos empleaban técnicas adivinatorias, como </a:t>
            </a:r>
          </a:p>
          <a:p>
            <a:pPr marL="0" indent="0">
              <a:buNone/>
            </a:pPr>
            <a:r>
              <a:rPr lang="es-AR" dirty="0"/>
              <a:t>                                                      el vuelo de los pájaros, la posición de los astros o el </a:t>
            </a:r>
          </a:p>
          <a:p>
            <a:pPr marL="0" indent="0">
              <a:buNone/>
            </a:pPr>
            <a:r>
              <a:rPr lang="es-AR" dirty="0"/>
              <a:t>                                                      hígado de los animales.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79F928-2A5E-74D8-6979-8405BA683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931795"/>
            <a:ext cx="2057400" cy="32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64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96646-0A3B-44EA-ADA7-EE9912E1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09954"/>
            <a:ext cx="10058400" cy="474784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44FB30-4A0A-4B51-A4A2-3B23739A0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81686"/>
            <a:ext cx="10058400" cy="5166360"/>
          </a:xfrm>
        </p:spPr>
        <p:txBody>
          <a:bodyPr>
            <a:normAutofit/>
          </a:bodyPr>
          <a:lstStyle/>
          <a:p>
            <a:r>
              <a:rPr lang="es-AR" sz="2400" dirty="0"/>
              <a:t>Todavía persiste una idea mágica de la enfermedad</a:t>
            </a:r>
          </a:p>
          <a:p>
            <a:r>
              <a:rPr lang="es-AR" sz="2400" dirty="0"/>
              <a:t>Pero el accionar, sobre todo del cirujano, estaba legislado en el Código de Hammurabi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0801C7-47CF-490B-9B4E-8174DBD4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11" y="2062748"/>
            <a:ext cx="41052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46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0E1A3-7725-4E93-AFD7-16DFF0A4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57903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egipto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BD883B-2BAC-4D12-AC0A-6F09C4C99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25415"/>
            <a:ext cx="10058400" cy="5046785"/>
          </a:xfrm>
        </p:spPr>
        <p:txBody>
          <a:bodyPr>
            <a:normAutofit/>
          </a:bodyPr>
          <a:lstStyle/>
          <a:p>
            <a:r>
              <a:rPr lang="es-AR" sz="2400" dirty="0"/>
              <a:t>Gran cantidad de formulas médicas en los papiros de Ebers y Edwin Smith.</a:t>
            </a:r>
          </a:p>
          <a:p>
            <a:r>
              <a:rPr lang="es-AR" sz="2400" dirty="0"/>
              <a:t>Imhotep es declarado el primer y mas grande médico del imperio.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FEE3E6-496B-4A8E-9374-3E28C1FC0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460" y="2472880"/>
            <a:ext cx="3320987" cy="39004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100258-BD5C-4EF1-8C28-37521737D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038" y="2870549"/>
            <a:ext cx="46005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70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2E6976-5F4B-48CD-8970-0E9CA9DE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15298"/>
          </a:xfrm>
        </p:spPr>
        <p:txBody>
          <a:bodyPr>
            <a:normAutofit fontScale="90000"/>
          </a:bodyPr>
          <a:lstStyle/>
          <a:p>
            <a:r>
              <a:rPr lang="es-AR" dirty="0"/>
              <a:t>CHINA - INDIA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FE8FDC-E3A4-488D-89C0-3A82F6A9E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92696"/>
            <a:ext cx="10058400" cy="4979504"/>
          </a:xfrm>
        </p:spPr>
        <p:txBody>
          <a:bodyPr>
            <a:normAutofit/>
          </a:bodyPr>
          <a:lstStyle/>
          <a:p>
            <a:r>
              <a:rPr lang="es-AR" sz="2400" dirty="0"/>
              <a:t>Respeto por el cadáver. (Acupuntura en China)</a:t>
            </a:r>
          </a:p>
          <a:p>
            <a:endParaRPr lang="es-AR" sz="2400" dirty="0"/>
          </a:p>
          <a:p>
            <a:r>
              <a:rPr lang="es-AR" sz="2400" dirty="0"/>
              <a:t>India – Ayurveda – son los primeros cirujanos </a:t>
            </a:r>
          </a:p>
          <a:p>
            <a:pPr marL="0" indent="0">
              <a:buNone/>
            </a:pPr>
            <a:r>
              <a:rPr lang="es-AR" sz="2400" dirty="0"/>
              <a:t>   plásticos de los que se tiene conocimiento.</a:t>
            </a:r>
          </a:p>
          <a:p>
            <a:pPr marL="0" indent="0">
              <a:buNone/>
            </a:pPr>
            <a:r>
              <a:rPr lang="es-AR" sz="2400" dirty="0"/>
              <a:t>   130 instrumentos quirúrgicos.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49360E-29AD-4090-B7B3-D86B5183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498" y="1192696"/>
            <a:ext cx="2495550" cy="46291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3F1017E-67AB-4C32-B5AC-0B24F0971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58" y="3629025"/>
            <a:ext cx="41338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9617A-5866-407F-852C-F717B185D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22533"/>
          </a:xfrm>
        </p:spPr>
        <p:txBody>
          <a:bodyPr>
            <a:normAutofit fontScale="90000"/>
          </a:bodyPr>
          <a:lstStyle/>
          <a:p>
            <a:r>
              <a:rPr lang="es-AR" dirty="0"/>
              <a:t>América precolombina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92617B-1040-4337-9226-A641A0313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45704"/>
            <a:ext cx="10058400" cy="4926496"/>
          </a:xfrm>
        </p:spPr>
        <p:txBody>
          <a:bodyPr>
            <a:normAutofit/>
          </a:bodyPr>
          <a:lstStyle/>
          <a:p>
            <a:r>
              <a:rPr lang="es-AR" sz="2400" dirty="0"/>
              <a:t>Práctica de trepanación en todo el continente, incluidas tribus de América del Norte.</a:t>
            </a:r>
          </a:p>
          <a:p>
            <a:r>
              <a:rPr lang="es-AR" sz="2400" dirty="0"/>
              <a:t> Mundo Azteca e Inca que posee un arsenal de conocimiento de efectos de hierbas.</a:t>
            </a:r>
          </a:p>
          <a:p>
            <a:r>
              <a:rPr lang="es-AR" sz="2400" dirty="0"/>
              <a:t>Grabados con operaciones cesáreas, drenajes de abscesos, reducción de fracturas, extracciones dentarias, trepanaciones</a:t>
            </a:r>
          </a:p>
          <a:p>
            <a:pPr marL="0" indent="0">
              <a:buNone/>
            </a:pPr>
            <a:r>
              <a:rPr lang="es-AR" sz="2400" dirty="0"/>
              <a:t> con hueso </a:t>
            </a:r>
            <a:r>
              <a:rPr lang="es-AR" sz="2400" dirty="0" err="1"/>
              <a:t>cicatrizal</a:t>
            </a:r>
            <a:r>
              <a:rPr lang="es-AR" sz="2400" dirty="0"/>
              <a:t>.</a:t>
            </a:r>
          </a:p>
          <a:p>
            <a:r>
              <a:rPr lang="es-AR" sz="2400" dirty="0"/>
              <a:t>Cierta especialización, médico o chamán, cirujano, comadrona, traumatólogo </a:t>
            </a:r>
          </a:p>
          <a:p>
            <a:r>
              <a:rPr lang="es-AR" sz="2400" dirty="0"/>
              <a:t>Gran conocimiento de la anatomía, la técnica quirúrgica y la traumatología.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BCEB63-332A-4219-BBA1-316562E4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4038" y="2499741"/>
            <a:ext cx="1816227" cy="36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7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01ED4-A9A9-51C0-87A5-2BD9E7A9D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Edad antigua (3.000 ac – 476 </a:t>
            </a:r>
            <a:r>
              <a:rPr lang="es-AR" dirty="0" err="1"/>
              <a:t>dc</a:t>
            </a:r>
            <a:r>
              <a:rPr lang="es-AR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A9748-52D9-8C56-83E3-0B850A735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EC7905-1E91-04E8-1116-4ADFF566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678" y="1964635"/>
            <a:ext cx="2257425" cy="4572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1B96C3-F846-3E4A-05DC-04ABFA92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75" y="1964635"/>
            <a:ext cx="2028825" cy="4533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CAFAF8-D200-E14C-5AFB-AE4F8182C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579" y="2074172"/>
            <a:ext cx="2428875" cy="43148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5B2167-4FC8-917D-7908-4CB9B8D98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426" y="1689549"/>
            <a:ext cx="10858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73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30FC9-D011-41EA-AA2C-02A2ADBC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75542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hipócrates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FF0F6-CB73-4A4A-B8F0-797A3FC3D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92696"/>
            <a:ext cx="10058400" cy="4979504"/>
          </a:xfrm>
        </p:spPr>
        <p:txBody>
          <a:bodyPr>
            <a:normAutofit/>
          </a:bodyPr>
          <a:lstStyle/>
          <a:p>
            <a:r>
              <a:rPr lang="es-AR" sz="2400" dirty="0"/>
              <a:t>460 A.C. “Considerado el Padre de la medicina moderna”</a:t>
            </a:r>
          </a:p>
          <a:p>
            <a:r>
              <a:rPr lang="es-AR" sz="2400" dirty="0"/>
              <a:t>                                             “Fundador de la medicina como ciencia”</a:t>
            </a:r>
          </a:p>
          <a:p>
            <a:endParaRPr lang="es-AR" sz="2400" dirty="0"/>
          </a:p>
          <a:p>
            <a:endParaRPr lang="es-AR" sz="2400" dirty="0"/>
          </a:p>
          <a:p>
            <a:endParaRPr lang="es-AR" sz="2400" dirty="0"/>
          </a:p>
          <a:p>
            <a:endParaRPr lang="es-AR" sz="2400" dirty="0"/>
          </a:p>
          <a:p>
            <a:endParaRPr lang="es-AR" sz="2400" dirty="0"/>
          </a:p>
          <a:p>
            <a:endParaRPr lang="es-AR" sz="2400" dirty="0"/>
          </a:p>
          <a:p>
            <a:r>
              <a:rPr lang="es-AR" sz="2400" dirty="0"/>
              <a:t>Se le atribuye un gran progreso en el estudio sistemático de la medicina clínica, la importancia de la Historia Clínica y el Juramento hipocrático.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6E8662-4F87-4A82-B269-08C26D88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45" y="1669352"/>
            <a:ext cx="3343275" cy="2748915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D12F8D8C-E255-4A8D-ACD5-B6A3E660DEC0}"/>
              </a:ext>
            </a:extLst>
          </p:cNvPr>
          <p:cNvSpPr/>
          <p:nvPr/>
        </p:nvSpPr>
        <p:spPr>
          <a:xfrm flipH="1">
            <a:off x="3282858" y="3363599"/>
            <a:ext cx="94086" cy="1066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615F002-9BD8-449F-BE54-F59BEEEA7C27}"/>
              </a:ext>
            </a:extLst>
          </p:cNvPr>
          <p:cNvCxnSpPr/>
          <p:nvPr/>
        </p:nvCxnSpPr>
        <p:spPr>
          <a:xfrm flipV="1">
            <a:off x="3432517" y="2588455"/>
            <a:ext cx="1237957" cy="775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D864541-D3D8-4E41-9394-E17797E590AB}"/>
              </a:ext>
            </a:extLst>
          </p:cNvPr>
          <p:cNvSpPr txBox="1"/>
          <p:nvPr/>
        </p:nvSpPr>
        <p:spPr>
          <a:xfrm>
            <a:off x="4774404" y="2278966"/>
            <a:ext cx="1007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Cos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56B9540-4BC9-4F5E-8A26-5A8004BA3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680" y="2092009"/>
            <a:ext cx="2247900" cy="300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1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7AA1D-6936-4510-B57A-7E2ECE90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14174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hipócrates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0FB4C5-7124-4C87-BF17-38A42839E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11348"/>
            <a:ext cx="10058400" cy="5060852"/>
          </a:xfrm>
        </p:spPr>
        <p:txBody>
          <a:bodyPr>
            <a:normAutofit/>
          </a:bodyPr>
          <a:lstStyle/>
          <a:p>
            <a:r>
              <a:rPr lang="es-AR" sz="2400" dirty="0"/>
              <a:t>Grandes avances en traumatología (reducción de fracturas)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434727-EFEA-4A9F-A0FD-2FA2039E9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03" y="1553089"/>
            <a:ext cx="5456682" cy="27073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CAE23B7-7D37-4C19-8720-9F6195EAA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642" y="1553089"/>
            <a:ext cx="3241358" cy="37631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76E04D-AC32-4FCB-ACD0-758DFB9D8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50599"/>
            <a:ext cx="2263140" cy="32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57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BB137-1021-4904-88ED-A46C0A29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57903"/>
          </a:xfrm>
        </p:spPr>
        <p:txBody>
          <a:bodyPr>
            <a:normAutofit fontScale="90000"/>
          </a:bodyPr>
          <a:lstStyle/>
          <a:p>
            <a:r>
              <a:rPr lang="es-AR" dirty="0"/>
              <a:t>roma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E7A6A3-2935-4F0C-A9DD-08E68A36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41009"/>
            <a:ext cx="10058400" cy="5131191"/>
          </a:xfrm>
        </p:spPr>
        <p:txBody>
          <a:bodyPr>
            <a:normAutofit/>
          </a:bodyPr>
          <a:lstStyle/>
          <a:p>
            <a:r>
              <a:rPr lang="es-AR" sz="2400" dirty="0"/>
              <a:t>En Roma, la casta médica se organizaba, en médicos generales, cirujanos, oculistas y odontólogos.</a:t>
            </a:r>
          </a:p>
          <a:p>
            <a:r>
              <a:rPr lang="es-AR" sz="2400" dirty="0"/>
              <a:t>Las legiones romanas contaban con cirujano y hospital de campaña.</a:t>
            </a:r>
          </a:p>
          <a:p>
            <a:r>
              <a:rPr lang="es-AR" sz="2400" dirty="0"/>
              <a:t>La figura médica por excelencia fue Galeno, médico del emperador Marco Aurelio, su gran fama se merece al manejo de suturas y fracturas de los Gladiadores</a:t>
            </a:r>
          </a:p>
          <a:p>
            <a:r>
              <a:rPr lang="es-AR" sz="2400" dirty="0"/>
              <a:t>No practicaba disecciones, por lo que sus errores en su </a:t>
            </a:r>
            <a:r>
              <a:rPr lang="es-AR" sz="2400" i="1" dirty="0"/>
              <a:t>corpus </a:t>
            </a:r>
            <a:r>
              <a:rPr lang="es-AR" sz="2400" i="1" dirty="0" err="1"/>
              <a:t>medicus</a:t>
            </a:r>
            <a:r>
              <a:rPr lang="es-AR" sz="2400" dirty="0"/>
              <a:t> es muy mayor.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64E793-5CBB-4742-8725-516DF09CE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735" y="3810000"/>
            <a:ext cx="2095500" cy="304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79015D-3E80-4912-9901-65DFC5320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19" y="4235201"/>
            <a:ext cx="1744687" cy="25050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ED4145-775B-440A-A6EA-84C727260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693" y="3810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2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8CFB1-F649-4181-9F3A-A588162A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42310"/>
          </a:xfrm>
        </p:spPr>
        <p:txBody>
          <a:bodyPr>
            <a:normAutofit fontScale="90000"/>
          </a:bodyPr>
          <a:lstStyle/>
          <a:p>
            <a:r>
              <a:rPr lang="es-AR" dirty="0"/>
              <a:t>Edad media (476 -1492)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6007FD-FF98-41C3-A19D-195FBC3B2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53551"/>
            <a:ext cx="10058400" cy="5018649"/>
          </a:xfrm>
        </p:spPr>
        <p:txBody>
          <a:bodyPr>
            <a:normAutofit/>
          </a:bodyPr>
          <a:lstStyle/>
          <a:p>
            <a:r>
              <a:rPr lang="es-AR" sz="2400" dirty="0"/>
              <a:t>1000 años de obscuridad científica.</a:t>
            </a:r>
          </a:p>
          <a:p>
            <a:r>
              <a:rPr lang="es-AR" sz="2400" dirty="0"/>
              <a:t>La enfermedad era un castigo divino y su curación se fundamentaba en el arrepentimiento y la penitencia.</a:t>
            </a:r>
          </a:p>
          <a:p>
            <a:r>
              <a:rPr lang="es-AR" sz="2400" dirty="0"/>
              <a:t>La voluntad de Dios estaba por encima de la habilidad del cirujano.</a:t>
            </a:r>
          </a:p>
          <a:p>
            <a:r>
              <a:rPr lang="es-AR" sz="2400" dirty="0"/>
              <a:t>En el siglo V comienzan a extenderse en Europa los Monasterios con fines hospitalarios.</a:t>
            </a:r>
          </a:p>
          <a:p>
            <a:r>
              <a:rPr lang="es-AR" sz="2400" dirty="0"/>
              <a:t>En 1130 se prohíbe a clérigos y sacerdotes el ejercicio de la medicina</a:t>
            </a:r>
          </a:p>
          <a:p>
            <a:r>
              <a:rPr lang="es-AR" sz="2400" dirty="0"/>
              <a:t>En 1215 se separan los “internistas” de los “cirujanos” por la mala fama de estos últimos.</a:t>
            </a:r>
          </a:p>
          <a:p>
            <a:r>
              <a:rPr lang="es-AR" sz="2400" dirty="0"/>
              <a:t>Aparecen los leprosarios y el mayor hospital en el momento se encuentra en El Cairo.</a:t>
            </a:r>
          </a:p>
        </p:txBody>
      </p:sp>
    </p:spTree>
    <p:extLst>
      <p:ext uri="{BB962C8B-B14F-4D97-AF65-F5344CB8AC3E}">
        <p14:creationId xmlns:p14="http://schemas.microsoft.com/office/powerpoint/2010/main" val="3545332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9A749-5F3E-4F4E-8B38-B0ACA04B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400" dirty="0"/>
              <a:t>Introducción: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AC5682-C031-482F-BB32-F0241627D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AR" sz="2400" dirty="0"/>
              <a:t>La profesión de médico y cirujano han sufrido encuentros y desencuentros a través de la historia:</a:t>
            </a:r>
          </a:p>
          <a:p>
            <a:endParaRPr lang="es-AR" sz="2400" dirty="0"/>
          </a:p>
          <a:p>
            <a:r>
              <a:rPr lang="es-AR" sz="2400" dirty="0"/>
              <a:t>El médico: Era el científico “internista”, estudioso de los síntomas y signos de los pacientes. Procurador de esquemas terapéuticos.</a:t>
            </a:r>
          </a:p>
          <a:p>
            <a:endParaRPr lang="es-AR" sz="2400" dirty="0"/>
          </a:p>
          <a:p>
            <a:r>
              <a:rPr lang="es-AR" sz="2400" dirty="0"/>
              <a:t>El boticario: Realizaba las preparaciones indicadas por los médicos</a:t>
            </a:r>
          </a:p>
          <a:p>
            <a:endParaRPr lang="es-AR" sz="2400" dirty="0"/>
          </a:p>
          <a:p>
            <a:r>
              <a:rPr lang="es-AR" sz="2400" dirty="0"/>
              <a:t>El Cirujano Barbero: Se dedicaba a drenajes, curaciones, hemorragias.</a:t>
            </a:r>
          </a:p>
          <a:p>
            <a:pPr marL="0" indent="0">
              <a:buNone/>
            </a:pP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35606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2F2A4-262C-418F-A6BA-DE4669CF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3185191-F53B-4B34-892E-9598D19F3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752" y="484632"/>
            <a:ext cx="4876800" cy="32575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34F3A1-D1FE-46BD-B380-1C4ED802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933" y="600265"/>
            <a:ext cx="4314063" cy="30262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34F095-D91B-4B92-8AE7-4B33F2E35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561" y="3840656"/>
            <a:ext cx="3810000" cy="2857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741F8C-4503-443A-8E12-33F9FF386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893" y="3742181"/>
            <a:ext cx="5126355" cy="28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58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F8A07-2A64-44B6-8D24-043CEE50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43020"/>
          </a:xfrm>
        </p:spPr>
        <p:txBody>
          <a:bodyPr>
            <a:normAutofit fontScale="90000"/>
          </a:bodyPr>
          <a:lstStyle/>
          <a:p>
            <a:r>
              <a:rPr lang="es-AR" dirty="0" err="1"/>
              <a:t>francia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CDC5D6-E606-4428-A4E9-B8AC850F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26435"/>
            <a:ext cx="10058400" cy="5045765"/>
          </a:xfrm>
        </p:spPr>
        <p:txBody>
          <a:bodyPr>
            <a:normAutofit/>
          </a:bodyPr>
          <a:lstStyle/>
          <a:p>
            <a:r>
              <a:rPr lang="es-AR" sz="2400" dirty="0"/>
              <a:t>Mondino de </a:t>
            </a:r>
            <a:r>
              <a:rPr lang="es-AR" sz="2400" dirty="0" err="1"/>
              <a:t>Luzzi</a:t>
            </a:r>
            <a:r>
              <a:rPr lang="es-AR" sz="2400" dirty="0"/>
              <a:t>, profesor de </a:t>
            </a:r>
            <a:r>
              <a:rPr lang="es-AR" sz="2400" dirty="0" err="1"/>
              <a:t>Bologna</a:t>
            </a:r>
            <a:r>
              <a:rPr lang="es-AR" sz="2400" dirty="0"/>
              <a:t>, practicando disecciones y publicando su libro Anatomía</a:t>
            </a:r>
          </a:p>
          <a:p>
            <a:endParaRPr lang="es-AR" sz="2400" dirty="0"/>
          </a:p>
          <a:p>
            <a:r>
              <a:rPr lang="es-AR" sz="2400" dirty="0"/>
              <a:t>Lanfranco de </a:t>
            </a:r>
            <a:r>
              <a:rPr lang="es-AR" sz="2400" dirty="0" err="1"/>
              <a:t>Milan</a:t>
            </a:r>
            <a:r>
              <a:rPr lang="es-AR" sz="2400" dirty="0"/>
              <a:t>: “Nadie puede ser buen internista sin conocimientos de cirugía, y al revés, ningún cirujano será buen profesional si no tiene los adecuados conocimientos de Medicina Interna” (1290)</a:t>
            </a:r>
          </a:p>
          <a:p>
            <a:endParaRPr lang="es-AR" sz="2400" dirty="0"/>
          </a:p>
          <a:p>
            <a:endParaRPr lang="es-AR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47637F-66A5-4CF7-A8DA-D6D076260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584" y="3649317"/>
            <a:ext cx="16192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6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5C103-2476-45F3-85BA-2D6C3C79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62290"/>
          </a:xfrm>
        </p:spPr>
        <p:txBody>
          <a:bodyPr>
            <a:normAutofit fontScale="90000"/>
          </a:bodyPr>
          <a:lstStyle/>
          <a:p>
            <a:r>
              <a:rPr lang="es-AR" dirty="0"/>
              <a:t>Renacimiento (Siglos XV y XVI)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E35C1A-DC2A-4C49-9789-C025A119A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46922"/>
            <a:ext cx="10058400" cy="5125278"/>
          </a:xfrm>
        </p:spPr>
        <p:txBody>
          <a:bodyPr>
            <a:normAutofit lnSpcReduction="10000"/>
          </a:bodyPr>
          <a:lstStyle/>
          <a:p>
            <a:r>
              <a:rPr lang="es-AR" sz="2400" dirty="0"/>
              <a:t>Movimiento humanista en Italia.</a:t>
            </a:r>
          </a:p>
          <a:p>
            <a:r>
              <a:rPr lang="es-AR" sz="2400" dirty="0"/>
              <a:t>Florecen la Universidades</a:t>
            </a:r>
          </a:p>
          <a:p>
            <a:r>
              <a:rPr lang="es-AR" sz="2400" dirty="0"/>
              <a:t>Gran progreso científico de esta época.</a:t>
            </a:r>
          </a:p>
          <a:p>
            <a:r>
              <a:rPr lang="es-AR" sz="2400" dirty="0"/>
              <a:t>Especial intensidad en las ciencias naturales y médicas.</a:t>
            </a:r>
          </a:p>
          <a:p>
            <a:r>
              <a:rPr lang="es-AR" sz="2400" dirty="0"/>
              <a:t>“Revisionismo Crítico”</a:t>
            </a:r>
          </a:p>
          <a:p>
            <a:r>
              <a:rPr lang="es-AR" sz="2400" dirty="0"/>
              <a:t>Despiertan disciplinas como anatomía patológica, anatomía, cirugía.</a:t>
            </a:r>
          </a:p>
          <a:p>
            <a:r>
              <a:rPr lang="es-AR" sz="2400" dirty="0"/>
              <a:t>Vesalio es considerado el Gran Anatomista</a:t>
            </a:r>
          </a:p>
          <a:p>
            <a:endParaRPr lang="es-AR" sz="2400" dirty="0"/>
          </a:p>
          <a:p>
            <a:r>
              <a:rPr lang="es-AR" sz="2400" dirty="0"/>
              <a:t>“De </a:t>
            </a:r>
            <a:r>
              <a:rPr lang="es-AR" sz="2400" dirty="0" err="1"/>
              <a:t>Humani</a:t>
            </a:r>
            <a:r>
              <a:rPr lang="es-AR" sz="2400" dirty="0"/>
              <a:t> </a:t>
            </a:r>
            <a:r>
              <a:rPr lang="es-AR" sz="2400" dirty="0" err="1"/>
              <a:t>Corpori</a:t>
            </a:r>
            <a:r>
              <a:rPr lang="es-AR" sz="2400" dirty="0"/>
              <a:t> Fabrica” (1563)</a:t>
            </a:r>
          </a:p>
          <a:p>
            <a:pPr marL="0" indent="0">
              <a:buNone/>
            </a:pPr>
            <a:endParaRPr lang="es-AR" sz="2400" dirty="0"/>
          </a:p>
          <a:p>
            <a:pPr marL="0" indent="0">
              <a:buNone/>
            </a:pPr>
            <a:r>
              <a:rPr lang="es-AR" sz="2400" dirty="0">
                <a:solidFill>
                  <a:srgbClr val="FF0000"/>
                </a:solidFill>
              </a:rPr>
              <a:t>1. Conocimiento de la Anatomía Humana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E7B6F7-9A97-48CD-B168-88E8D0378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685" y="230463"/>
            <a:ext cx="2095500" cy="30575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257D3D-C4D3-4688-9CA4-626AADEC6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659" y="3910327"/>
            <a:ext cx="2095500" cy="29051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3CCC4A-E756-49EC-BEBA-9925B8FB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91" y="3910327"/>
            <a:ext cx="1592580" cy="27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1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7B9AB-98DA-44E0-8A29-BE2E13A76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70445"/>
          </a:xfrm>
        </p:spPr>
        <p:txBody>
          <a:bodyPr>
            <a:normAutofit fontScale="90000"/>
          </a:bodyPr>
          <a:lstStyle/>
          <a:p>
            <a:r>
              <a:rPr lang="es-AR" dirty="0"/>
              <a:t>Renacimiento (Siglos </a:t>
            </a:r>
            <a:r>
              <a:rPr lang="es-AR" dirty="0" err="1"/>
              <a:t>xv</a:t>
            </a:r>
            <a:r>
              <a:rPr lang="es-AR" dirty="0"/>
              <a:t> y </a:t>
            </a:r>
            <a:r>
              <a:rPr lang="es-AR" dirty="0" err="1"/>
              <a:t>xvi</a:t>
            </a:r>
            <a:r>
              <a:rPr lang="es-AR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CD82D1-EFB5-4E08-A051-350E0339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53551"/>
            <a:ext cx="10058400" cy="5018649"/>
          </a:xfrm>
        </p:spPr>
        <p:txBody>
          <a:bodyPr>
            <a:normAutofit/>
          </a:bodyPr>
          <a:lstStyle/>
          <a:p>
            <a:r>
              <a:rPr lang="es-AR" sz="2400" dirty="0">
                <a:solidFill>
                  <a:srgbClr val="FF0000"/>
                </a:solidFill>
              </a:rPr>
              <a:t>2- métodos para controlar la hemorragia</a:t>
            </a:r>
          </a:p>
          <a:p>
            <a:r>
              <a:rPr lang="es-AR" sz="2400" dirty="0"/>
              <a:t>Ambrosio Paré (1510 -1590)</a:t>
            </a:r>
          </a:p>
          <a:p>
            <a:r>
              <a:rPr lang="es-AR" sz="2400" dirty="0"/>
              <a:t>Trabajo como cirujano militar acompañando a los ejércitos franceses en sus expediciones</a:t>
            </a:r>
          </a:p>
          <a:p>
            <a:r>
              <a:rPr lang="es-AR" sz="2400" dirty="0"/>
              <a:t>Aparecen las armas de fuego y describe ligaduras para cohibir hemorragias y evitar amputaciones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81499F0-DAFD-468A-B9B2-8BEE19C28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238" y="3851324"/>
            <a:ext cx="2095500" cy="24193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66E1577-E929-4149-86A2-47B50A273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693" y="3429000"/>
            <a:ext cx="2095500" cy="30670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A2DEA17-4CD1-40BC-98C5-37AFB9CA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334" y="4076693"/>
            <a:ext cx="2724150" cy="23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DB1DA-9CC0-47DA-B71A-900C1A19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70445"/>
          </a:xfrm>
        </p:spPr>
        <p:txBody>
          <a:bodyPr>
            <a:normAutofit fontScale="90000"/>
          </a:bodyPr>
          <a:lstStyle/>
          <a:p>
            <a:r>
              <a:rPr lang="es-AR" dirty="0"/>
              <a:t>Edad moderna (1492 – 1789)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CC827C-5FED-4982-A728-3B343A9DE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95754"/>
            <a:ext cx="10058400" cy="4976446"/>
          </a:xfrm>
        </p:spPr>
        <p:txBody>
          <a:bodyPr>
            <a:normAutofit/>
          </a:bodyPr>
          <a:lstStyle/>
          <a:p>
            <a:r>
              <a:rPr lang="es-AR" sz="2400" dirty="0"/>
              <a:t>Las universidades fusionan la medicina con la cirugía</a:t>
            </a:r>
          </a:p>
          <a:p>
            <a:r>
              <a:rPr lang="es-AR" sz="2400" dirty="0"/>
              <a:t>Grandes avances científicos aunque todavía no se logra ingresar al cuerpo</a:t>
            </a:r>
          </a:p>
          <a:p>
            <a:r>
              <a:rPr lang="es-AR" sz="2400" dirty="0"/>
              <a:t>Numerosos tratados de medicina y cirugía experimental</a:t>
            </a:r>
          </a:p>
          <a:p>
            <a:r>
              <a:rPr lang="es-AR" sz="2400" dirty="0"/>
              <a:t>Creación de Museos de Anatomía y Anatomía Patológica.</a:t>
            </a:r>
          </a:p>
          <a:p>
            <a:r>
              <a:rPr lang="es-AR" sz="2400" dirty="0"/>
              <a:t>Aparece la traumatología</a:t>
            </a:r>
          </a:p>
          <a:p>
            <a:r>
              <a:rPr lang="es-AR" sz="2400" dirty="0"/>
              <a:t>Hachís, mandrágora y opio.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A23B8F-6EA1-475A-8EBF-36E21FAA1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098" y="4324350"/>
            <a:ext cx="2095500" cy="25336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8CEA66-7F73-4B1F-8722-25EF86FC5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640" y="286776"/>
            <a:ext cx="2095500" cy="12763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26B1F2-99A3-48DA-8235-D9B9EB352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814" y="3429000"/>
            <a:ext cx="2321719" cy="2971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D8F7F41-DC02-4A1D-85DD-FB262DB06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715" y="2100357"/>
            <a:ext cx="1657350" cy="26572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2F1C96F-3E05-427B-B596-13743685A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462" y="3480720"/>
            <a:ext cx="2022253" cy="28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9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D4B8C-FF4C-4830-B04E-0214F2F8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84513"/>
          </a:xfrm>
        </p:spPr>
        <p:txBody>
          <a:bodyPr>
            <a:normAutofit fontScale="90000"/>
          </a:bodyPr>
          <a:lstStyle/>
          <a:p>
            <a:r>
              <a:rPr lang="es-AR" dirty="0"/>
              <a:t>Edad contemporánea (Desde 1789 -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2A34B3-55D2-427F-9BD8-AEB07120F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95754"/>
            <a:ext cx="10058400" cy="4976446"/>
          </a:xfrm>
        </p:spPr>
        <p:txBody>
          <a:bodyPr>
            <a:normAutofit/>
          </a:bodyPr>
          <a:lstStyle/>
          <a:p>
            <a:r>
              <a:rPr lang="es-AR" sz="2400" dirty="0">
                <a:solidFill>
                  <a:srgbClr val="FF0000"/>
                </a:solidFill>
              </a:rPr>
              <a:t>3 – Anestesia (1830)</a:t>
            </a:r>
          </a:p>
          <a:p>
            <a:r>
              <a:rPr lang="es-AR" sz="2400" dirty="0"/>
              <a:t>Aparición de gases inhalatorios: </a:t>
            </a:r>
            <a:r>
              <a:rPr lang="es-AR" sz="2400" dirty="0" err="1"/>
              <a:t>Eter</a:t>
            </a:r>
            <a:r>
              <a:rPr lang="es-AR" sz="2400" dirty="0"/>
              <a:t>, Cloroformo y óxido nitroso.</a:t>
            </a:r>
          </a:p>
          <a:p>
            <a:r>
              <a:rPr lang="es-AR" sz="2400" dirty="0"/>
              <a:t>Revolución quirúrgica.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3266FE-3E3E-4777-B7F0-41DFC60F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19" y="2804746"/>
            <a:ext cx="1905000" cy="2857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B692805-546F-4646-B0F3-25C54D7ED493}"/>
              </a:ext>
            </a:extLst>
          </p:cNvPr>
          <p:cNvSpPr txBox="1"/>
          <p:nvPr/>
        </p:nvSpPr>
        <p:spPr>
          <a:xfrm>
            <a:off x="1688123" y="5795889"/>
            <a:ext cx="2082019" cy="376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Crawfor</a:t>
            </a:r>
            <a:r>
              <a:rPr lang="es-AR" dirty="0"/>
              <a:t> Long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21B1A9-A2B4-46AC-8FBF-EE4CAC16C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618" y="2804746"/>
            <a:ext cx="2095500" cy="284797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022786-558D-4570-AD10-ACC25048A5D3}"/>
              </a:ext>
            </a:extLst>
          </p:cNvPr>
          <p:cNvSpPr txBox="1"/>
          <p:nvPr/>
        </p:nvSpPr>
        <p:spPr>
          <a:xfrm>
            <a:off x="4543865" y="5795889"/>
            <a:ext cx="2222695" cy="376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William Morton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BB88CA1-C8FB-4AB5-9F24-BFD1C376E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953" y="2934761"/>
            <a:ext cx="3981450" cy="25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1A524-3DCE-4D29-8539-3B46DEE1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8EE4AA-CAF9-4C0E-987C-B31A8DF1A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84632"/>
            <a:ext cx="10058400" cy="5687568"/>
          </a:xfrm>
        </p:spPr>
        <p:txBody>
          <a:bodyPr>
            <a:normAutofit/>
          </a:bodyPr>
          <a:lstStyle/>
          <a:p>
            <a:r>
              <a:rPr lang="es-AR" sz="2400" dirty="0">
                <a:solidFill>
                  <a:srgbClr val="FF0000"/>
                </a:solidFill>
              </a:rPr>
              <a:t>4 – Asepsia, antisepsia y conocimiento de la naturaleza de las infecciones</a:t>
            </a:r>
          </a:p>
          <a:p>
            <a:endParaRPr lang="es-AR" sz="2400" dirty="0">
              <a:solidFill>
                <a:srgbClr val="FF0000"/>
              </a:solidFill>
            </a:endParaRPr>
          </a:p>
          <a:p>
            <a:r>
              <a:rPr lang="es-AR" sz="2400" dirty="0"/>
              <a:t>Joseph Lister (1827 – 1912) gracias a los trabajos de </a:t>
            </a:r>
            <a:r>
              <a:rPr lang="es-AR" sz="2400" dirty="0" err="1"/>
              <a:t>Semelweis</a:t>
            </a:r>
            <a:r>
              <a:rPr lang="es-AR" sz="2400" dirty="0"/>
              <a:t> y Louis Pasteur incorpora un rociador de ácido carbólico a las cirugías.</a:t>
            </a:r>
          </a:p>
          <a:p>
            <a:r>
              <a:rPr lang="es-AR" sz="2400" dirty="0"/>
              <a:t>Descubre que la manipulación de heridas infectadas produce mayor mortalidad en hospitales.</a:t>
            </a:r>
          </a:p>
          <a:p>
            <a:r>
              <a:rPr lang="es-AR" sz="2400" dirty="0"/>
              <a:t>El lavado </a:t>
            </a:r>
            <a:r>
              <a:rPr lang="es-AR" sz="2400"/>
              <a:t>permanente salva vidas</a:t>
            </a:r>
            <a:endParaRPr lang="es-AR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27D0D4-501E-401B-99A1-59AFA07E1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807" y="3027016"/>
            <a:ext cx="2667000" cy="36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84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6C00-53BA-41ED-99C6-3C0F22AC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35785"/>
          </a:xfrm>
        </p:spPr>
        <p:txBody>
          <a:bodyPr>
            <a:normAutofit fontScale="90000"/>
          </a:bodyPr>
          <a:lstStyle/>
          <a:p>
            <a:r>
              <a:rPr lang="es-AR" dirty="0"/>
              <a:t>Otros y nuevos aportes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83C886C-6678-41E3-B570-A475C3646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9259" y="1551465"/>
            <a:ext cx="1640967" cy="24892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F9AAB9-0F4E-421F-B874-ABE0038E3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07" y="1541931"/>
            <a:ext cx="1709452" cy="22459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30FE9F-AB75-4451-BCB3-C5FFEFCA0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554" y="1541942"/>
            <a:ext cx="1403223" cy="21653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BAC748-E851-494C-9A11-D973CE39A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608" y="1568850"/>
            <a:ext cx="1645920" cy="21945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CE30DE-374D-4979-B28C-D68C319EE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678" y="1537168"/>
            <a:ext cx="1807845" cy="22288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80D8DD3-BB31-47AB-9BB2-E95162DA4361}"/>
              </a:ext>
            </a:extLst>
          </p:cNvPr>
          <p:cNvSpPr txBox="1"/>
          <p:nvPr/>
        </p:nvSpPr>
        <p:spPr>
          <a:xfrm>
            <a:off x="1491560" y="4040729"/>
            <a:ext cx="135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Kocher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208A7F-7427-4110-BA6F-FA63BF6B8441}"/>
              </a:ext>
            </a:extLst>
          </p:cNvPr>
          <p:cNvSpPr txBox="1"/>
          <p:nvPr/>
        </p:nvSpPr>
        <p:spPr>
          <a:xfrm>
            <a:off x="3508707" y="3938954"/>
            <a:ext cx="164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/>
              <a:t>Bilrrott</a:t>
            </a:r>
            <a:endParaRPr lang="es-AR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D274B31-1FDF-4042-A77D-677D629FE4AA}"/>
              </a:ext>
            </a:extLst>
          </p:cNvPr>
          <p:cNvSpPr txBox="1"/>
          <p:nvPr/>
        </p:nvSpPr>
        <p:spPr>
          <a:xfrm>
            <a:off x="5331656" y="3938954"/>
            <a:ext cx="179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Trendelenburg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29EDE1-23D6-4882-8E9F-C044420CA596}"/>
              </a:ext>
            </a:extLst>
          </p:cNvPr>
          <p:cNvSpPr txBox="1"/>
          <p:nvPr/>
        </p:nvSpPr>
        <p:spPr>
          <a:xfrm>
            <a:off x="7444608" y="3938954"/>
            <a:ext cx="176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     Broca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F8B9963-F325-4A3D-B012-23F2D437A795}"/>
              </a:ext>
            </a:extLst>
          </p:cNvPr>
          <p:cNvSpPr txBox="1"/>
          <p:nvPr/>
        </p:nvSpPr>
        <p:spPr>
          <a:xfrm>
            <a:off x="9345678" y="3787926"/>
            <a:ext cx="180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     Bowman</a:t>
            </a:r>
          </a:p>
        </p:txBody>
      </p:sp>
    </p:spTree>
    <p:extLst>
      <p:ext uri="{BB962C8B-B14F-4D97-AF65-F5344CB8AC3E}">
        <p14:creationId xmlns:p14="http://schemas.microsoft.com/office/powerpoint/2010/main" val="3111861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0EBA6-35A0-4FAC-B310-1EBD4C517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DCB9C28-969F-4079-8E13-5ED78DFDF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3497" y="1501921"/>
            <a:ext cx="2954457" cy="4051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65520FB-785C-4DCD-9D86-5623E3606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585" y="1501921"/>
            <a:ext cx="3068955" cy="41062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EADE799-9751-41BC-9123-512982F80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436" y="1563929"/>
            <a:ext cx="2807970" cy="398221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32CF2F-451A-4E42-879E-96FC89A89C56}"/>
              </a:ext>
            </a:extLst>
          </p:cNvPr>
          <p:cNvSpPr txBox="1"/>
          <p:nvPr/>
        </p:nvSpPr>
        <p:spPr>
          <a:xfrm>
            <a:off x="1431235" y="5608149"/>
            <a:ext cx="24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Halsted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8253FE-C0F6-4440-BFB4-1C3EA3CF335D}"/>
              </a:ext>
            </a:extLst>
          </p:cNvPr>
          <p:cNvSpPr txBox="1"/>
          <p:nvPr/>
        </p:nvSpPr>
        <p:spPr>
          <a:xfrm>
            <a:off x="4714585" y="5608149"/>
            <a:ext cx="306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        </a:t>
            </a:r>
            <a:r>
              <a:rPr lang="es-AR" dirty="0" err="1"/>
              <a:t>Roetgen</a:t>
            </a:r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5753F3-0696-4318-8F94-A64383935939}"/>
              </a:ext>
            </a:extLst>
          </p:cNvPr>
          <p:cNvSpPr txBox="1"/>
          <p:nvPr/>
        </p:nvSpPr>
        <p:spPr>
          <a:xfrm>
            <a:off x="8693426" y="5608149"/>
            <a:ext cx="218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     Fleming</a:t>
            </a:r>
          </a:p>
        </p:txBody>
      </p:sp>
    </p:spTree>
    <p:extLst>
      <p:ext uri="{BB962C8B-B14F-4D97-AF65-F5344CB8AC3E}">
        <p14:creationId xmlns:p14="http://schemas.microsoft.com/office/powerpoint/2010/main" val="2951342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85529-93F1-4AEE-8FD7-D461DF26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28242"/>
          </a:xfrm>
        </p:spPr>
        <p:txBody>
          <a:bodyPr>
            <a:normAutofit fontScale="90000"/>
          </a:bodyPr>
          <a:lstStyle/>
          <a:p>
            <a:r>
              <a:rPr lang="es-AR" dirty="0"/>
              <a:t>Cirugía en argentina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3F5C1A-D84F-4191-9125-1EFE393ED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153551"/>
            <a:ext cx="10058400" cy="5018649"/>
          </a:xfrm>
        </p:spPr>
        <p:txBody>
          <a:bodyPr>
            <a:normAutofit/>
          </a:bodyPr>
          <a:lstStyle/>
          <a:p>
            <a:r>
              <a:rPr lang="es-AR" sz="2400" dirty="0"/>
              <a:t>Maestros Argentinos:</a:t>
            </a:r>
          </a:p>
          <a:p>
            <a:endParaRPr lang="es-AR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592051-DADD-4008-AD00-6E1B4A996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08" y="1584887"/>
            <a:ext cx="2381250" cy="32099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997A81-60FA-4641-8D4A-9C35A3F7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849" y="1813473"/>
            <a:ext cx="2237423" cy="37161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38350C-1B64-4618-BD2C-24DB198B5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152" y="288769"/>
            <a:ext cx="1999488" cy="29138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5E29E0-F0F2-490A-B5B8-F95336A5E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273" y="186250"/>
            <a:ext cx="2095500" cy="34766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84AE46F-D5C2-4F01-9F3C-73FB1F147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501" y="4298559"/>
            <a:ext cx="1807845" cy="20025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3DF01C7-8FFA-43AF-AEBE-955A4F051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411" y="3808974"/>
            <a:ext cx="1704975" cy="1971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B043210-4754-444E-860C-920668C6D2D5}"/>
              </a:ext>
            </a:extLst>
          </p:cNvPr>
          <p:cNvSpPr txBox="1"/>
          <p:nvPr/>
        </p:nvSpPr>
        <p:spPr>
          <a:xfrm>
            <a:off x="1457739" y="4890052"/>
            <a:ext cx="483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Ricardo y Enrique Finochietto</a:t>
            </a:r>
          </a:p>
        </p:txBody>
      </p:sp>
    </p:spTree>
    <p:extLst>
      <p:ext uri="{BB962C8B-B14F-4D97-AF65-F5344CB8AC3E}">
        <p14:creationId xmlns:p14="http://schemas.microsoft.com/office/powerpoint/2010/main" val="361994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EBFE7-1454-49D3-AA0C-2C7B82D12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BA629C-E5FD-4E97-8F09-A705AB645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84632"/>
            <a:ext cx="10058400" cy="5687568"/>
          </a:xfrm>
        </p:spPr>
        <p:txBody>
          <a:bodyPr>
            <a:normAutofit/>
          </a:bodyPr>
          <a:lstStyle/>
          <a:p>
            <a:r>
              <a:rPr lang="es-AR" sz="2400" dirty="0"/>
              <a:t>Gracias a los avances realizados en el campo  de la anatomía patológica  y la fisiología experimental durante los siglos XVIII y la primera mitad del siglo XIX, los médicos pudieron disponer de un nuevo punto de vista terapéutico. Ya no se trataba meramente de tratar los síntomas; en última instancia, se podía llegar a conocer el verdadero problema patológico – Aparición del microscopio.</a:t>
            </a:r>
          </a:p>
          <a:p>
            <a:endParaRPr lang="es-AR" sz="2400" dirty="0"/>
          </a:p>
          <a:p>
            <a:r>
              <a:rPr lang="es-AR" sz="2400" dirty="0"/>
              <a:t>En cambio, la cirugía se enfrentaba a cuatro requisitos fundamentales:</a:t>
            </a:r>
          </a:p>
          <a:p>
            <a:r>
              <a:rPr lang="es-AR" sz="2400" dirty="0"/>
              <a:t>- </a:t>
            </a:r>
            <a:r>
              <a:rPr lang="es-AR" sz="2400" dirty="0">
                <a:solidFill>
                  <a:srgbClr val="FF0000"/>
                </a:solidFill>
              </a:rPr>
              <a:t>El conocimiento de la Anatomía Humana</a:t>
            </a:r>
          </a:p>
          <a:p>
            <a:r>
              <a:rPr lang="es-AR" sz="2400" dirty="0">
                <a:solidFill>
                  <a:srgbClr val="FF0000"/>
                </a:solidFill>
              </a:rPr>
              <a:t>- Un método para controlar la hemorragia y lograr la hemostasia</a:t>
            </a:r>
          </a:p>
          <a:p>
            <a:r>
              <a:rPr lang="es-AR" sz="2400" dirty="0">
                <a:solidFill>
                  <a:srgbClr val="FF0000"/>
                </a:solidFill>
              </a:rPr>
              <a:t>- La Anestesia, para llevar a cabo intervenciones sin dolor</a:t>
            </a:r>
          </a:p>
          <a:p>
            <a:r>
              <a:rPr lang="es-AR" sz="2400" dirty="0">
                <a:solidFill>
                  <a:srgbClr val="FF0000"/>
                </a:solidFill>
              </a:rPr>
              <a:t>- El control de las infecciones, que en ocasiones llevaban a la muerte.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3726107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A0E37-1DB4-43CE-990B-904B1BAA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373497"/>
          </a:xfrm>
        </p:spPr>
        <p:txBody>
          <a:bodyPr>
            <a:normAutofit fontScale="90000"/>
          </a:bodyPr>
          <a:lstStyle/>
          <a:p>
            <a:r>
              <a:rPr lang="es-AR" dirty="0"/>
              <a:t>Córdoba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42D099-F403-469C-A426-3597CA9F6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83212"/>
            <a:ext cx="10058400" cy="5088988"/>
          </a:xfrm>
        </p:spPr>
        <p:txBody>
          <a:bodyPr>
            <a:normAutofit/>
          </a:bodyPr>
          <a:lstStyle/>
          <a:p>
            <a:r>
              <a:rPr lang="es-AR" sz="2400" dirty="0" err="1"/>
              <a:t>Dr</a:t>
            </a:r>
            <a:r>
              <a:rPr lang="es-AR" sz="2400" dirty="0"/>
              <a:t> Pablo </a:t>
            </a:r>
            <a:r>
              <a:rPr lang="es-AR" sz="2400" dirty="0" err="1"/>
              <a:t>Mirizzi</a:t>
            </a:r>
            <a:r>
              <a:rPr lang="es-AR" sz="2400" dirty="0"/>
              <a:t>: Creador de la Colangiografía Intraoperatoria (</a:t>
            </a:r>
            <a:r>
              <a:rPr lang="es-AR" sz="2400" dirty="0" err="1"/>
              <a:t>Clinicas</a:t>
            </a:r>
            <a:r>
              <a:rPr lang="es-AR" sz="2400"/>
              <a:t>)</a:t>
            </a:r>
            <a:endParaRPr lang="es-AR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BC2AE5-1BC0-4907-BC7E-A43F4389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193" y="1887664"/>
            <a:ext cx="2506599" cy="42845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355A7BA-6358-43E1-AC46-1198595D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605" y="1591532"/>
            <a:ext cx="3543300" cy="4876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E3313E-FDA9-4241-92DF-0EDCA628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603" y="1884141"/>
            <a:ext cx="2095500" cy="25479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4650EF-69C6-4BFE-B6E2-95828A4D6F35}"/>
              </a:ext>
            </a:extLst>
          </p:cNvPr>
          <p:cNvSpPr txBox="1"/>
          <p:nvPr/>
        </p:nvSpPr>
        <p:spPr>
          <a:xfrm>
            <a:off x="8806375" y="4557932"/>
            <a:ext cx="2449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Dr. Bertola – Hospital San Roque</a:t>
            </a:r>
          </a:p>
        </p:txBody>
      </p:sp>
    </p:spTree>
    <p:extLst>
      <p:ext uri="{BB962C8B-B14F-4D97-AF65-F5344CB8AC3E}">
        <p14:creationId xmlns:p14="http://schemas.microsoft.com/office/powerpoint/2010/main" val="2123388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EAB8B-FF99-40F6-99C1-D7612687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065872"/>
          </a:xfrm>
        </p:spPr>
        <p:txBody>
          <a:bodyPr>
            <a:normAutofit fontScale="90000"/>
          </a:bodyPr>
          <a:lstStyle/>
          <a:p>
            <a:r>
              <a:rPr lang="es-AR" sz="4400" dirty="0"/>
              <a:t>Cirugía PREHISTÓRICA</a:t>
            </a:r>
            <a:br>
              <a:rPr lang="es-AR" sz="4400" dirty="0"/>
            </a:br>
            <a:endParaRPr lang="es-AR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75A9E4-6076-4256-8506-D66B44DB6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46922"/>
            <a:ext cx="10058400" cy="5125278"/>
          </a:xfrm>
        </p:spPr>
        <p:txBody>
          <a:bodyPr>
            <a:normAutofit/>
          </a:bodyPr>
          <a:lstStyle/>
          <a:p>
            <a:r>
              <a:rPr lang="es-AR" sz="2400" dirty="0"/>
              <a:t>Las primeras técnicas quirúrgicas se emplearon para el tratamiento de heridas y traumatismos producidos a la </a:t>
            </a:r>
            <a:r>
              <a:rPr lang="es-AR" sz="2400" dirty="0" err="1"/>
              <a:t>interperie</a:t>
            </a:r>
            <a:r>
              <a:rPr lang="es-AR" sz="2400" dirty="0"/>
              <a:t>.</a:t>
            </a:r>
          </a:p>
          <a:p>
            <a:endParaRPr lang="es-AR" sz="2400" dirty="0"/>
          </a:p>
          <a:p>
            <a:r>
              <a:rPr lang="es-AR" sz="2400" dirty="0"/>
              <a:t>Métodos básicos de control de hemorragias, amputaciones, suturas,</a:t>
            </a:r>
          </a:p>
          <a:p>
            <a:pPr marL="0" indent="0">
              <a:buNone/>
            </a:pPr>
            <a:r>
              <a:rPr lang="es-AR" sz="2400" dirty="0"/>
              <a:t>Drenajes, cauterizaciones con elementos candentes.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BEDF15-C641-4BC9-B972-E24B5F2A4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00827"/>
            <a:ext cx="4838700" cy="30670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FA5083-7E03-4C31-A548-F2AA890F3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351" y="3267551"/>
            <a:ext cx="2095690" cy="29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B71D2-5E5B-46FB-A54B-16BABD1DF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53325"/>
          </a:xfrm>
        </p:spPr>
        <p:txBody>
          <a:bodyPr>
            <a:normAutofit/>
          </a:bodyPr>
          <a:lstStyle/>
          <a:p>
            <a:r>
              <a:rPr lang="es-AR" sz="4400" dirty="0"/>
              <a:t>Trepanación (3500 A.C.)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69B0E1-3281-408B-9BE6-6A5DDCAB6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848" y="1586143"/>
            <a:ext cx="2788920" cy="283464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5B4E45C-5BE0-42B7-9761-DFC125AD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34" y="129961"/>
            <a:ext cx="2309622" cy="29123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CAD4BA4-8B34-4B9E-A316-8F279A269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19" y="3429000"/>
            <a:ext cx="5257800" cy="31546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EB9432-ABD8-4EED-A235-659EF7187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891" y="1329187"/>
            <a:ext cx="2667000" cy="18573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95DCE0-1EEA-4F49-982A-7BB46AC1B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19" y="5006340"/>
            <a:ext cx="31146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8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956BD-442D-46AA-97F7-82801512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71971"/>
          </a:xfrm>
        </p:spPr>
        <p:txBody>
          <a:bodyPr>
            <a:normAutofit fontScale="90000"/>
          </a:bodyPr>
          <a:lstStyle/>
          <a:p>
            <a:r>
              <a:rPr lang="es-AR" sz="4400" dirty="0"/>
              <a:t>Métodos anestésicos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7264D0-9C12-423E-8006-05600653D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083212"/>
            <a:ext cx="10058400" cy="5088988"/>
          </a:xfrm>
        </p:spPr>
        <p:txBody>
          <a:bodyPr>
            <a:normAutofit fontScale="85000" lnSpcReduction="20000"/>
          </a:bodyPr>
          <a:lstStyle/>
          <a:p>
            <a:r>
              <a:rPr lang="es-AR" sz="2400" dirty="0"/>
              <a:t>Alcohol (Agonista </a:t>
            </a:r>
            <a:r>
              <a:rPr lang="es-AR" sz="2400" dirty="0" err="1"/>
              <a:t>Gabaergico</a:t>
            </a:r>
            <a:r>
              <a:rPr lang="es-AR" sz="2400" dirty="0"/>
              <a:t> – Produce anestesia de sensaciones y emociones)</a:t>
            </a:r>
          </a:p>
          <a:p>
            <a:endParaRPr lang="es-AR" sz="2400" dirty="0"/>
          </a:p>
          <a:p>
            <a:r>
              <a:rPr lang="es-AR" sz="2400" dirty="0"/>
              <a:t>Opio (</a:t>
            </a:r>
            <a:r>
              <a:rPr lang="es-AR" sz="2400" dirty="0" err="1"/>
              <a:t>papaver</a:t>
            </a:r>
            <a:r>
              <a:rPr lang="es-AR" sz="2400" dirty="0"/>
              <a:t> </a:t>
            </a:r>
            <a:r>
              <a:rPr lang="es-AR" sz="2400" dirty="0" err="1"/>
              <a:t>sommniferum</a:t>
            </a:r>
            <a:r>
              <a:rPr lang="es-AR" sz="2400" dirty="0"/>
              <a:t> – Efecto narcótico y analgésico)</a:t>
            </a:r>
          </a:p>
          <a:p>
            <a:endParaRPr lang="es-AR" sz="2400" dirty="0"/>
          </a:p>
          <a:p>
            <a:r>
              <a:rPr lang="es-AR" sz="2400" dirty="0"/>
              <a:t>Cannabis Sativa (analgésico – anticonvulsivo – anestésico)</a:t>
            </a:r>
          </a:p>
          <a:p>
            <a:endParaRPr lang="es-AR" sz="2400" dirty="0"/>
          </a:p>
          <a:p>
            <a:r>
              <a:rPr lang="es-AR" sz="2400" dirty="0"/>
              <a:t>Enebro (Crema anestésica para dolores musculares)</a:t>
            </a:r>
          </a:p>
          <a:p>
            <a:endParaRPr lang="es-AR" sz="2400" dirty="0"/>
          </a:p>
          <a:p>
            <a:r>
              <a:rPr lang="es-AR" sz="2400" dirty="0"/>
              <a:t>Mandrágora (Contiene alcaloides como atropina y escopolamina)</a:t>
            </a:r>
          </a:p>
          <a:p>
            <a:endParaRPr lang="es-AR" sz="2400" dirty="0"/>
          </a:p>
          <a:p>
            <a:r>
              <a:rPr lang="es-AR" sz="2400" dirty="0"/>
              <a:t>Coca (anestésico de mucosas)</a:t>
            </a:r>
          </a:p>
          <a:p>
            <a:endParaRPr lang="es-AR" sz="2400" dirty="0"/>
          </a:p>
          <a:p>
            <a:r>
              <a:rPr lang="es-AR" sz="2400" dirty="0"/>
              <a:t>Acónito (Anestésico local)</a:t>
            </a:r>
          </a:p>
        </p:txBody>
      </p:sp>
    </p:spTree>
    <p:extLst>
      <p:ext uri="{BB962C8B-B14F-4D97-AF65-F5344CB8AC3E}">
        <p14:creationId xmlns:p14="http://schemas.microsoft.com/office/powerpoint/2010/main" val="8986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2C4BE-45F5-4BAF-8DE9-0CDAF5BD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42310"/>
          </a:xfrm>
        </p:spPr>
        <p:txBody>
          <a:bodyPr>
            <a:noAutofit/>
          </a:bodyPr>
          <a:lstStyle/>
          <a:p>
            <a:r>
              <a:rPr lang="es-AR" sz="4400" dirty="0"/>
              <a:t>sangrías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B8726B-1A8F-40A4-984D-98BF52FA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209822"/>
            <a:ext cx="10058400" cy="4962378"/>
          </a:xfrm>
        </p:spPr>
        <p:txBody>
          <a:bodyPr>
            <a:normAutofit/>
          </a:bodyPr>
          <a:lstStyle/>
          <a:p>
            <a:r>
              <a:rPr lang="es-AR" sz="2400" dirty="0"/>
              <a:t>Instrumentales (Incas)</a:t>
            </a:r>
          </a:p>
          <a:p>
            <a:endParaRPr lang="es-AR" sz="2400" dirty="0"/>
          </a:p>
          <a:p>
            <a:r>
              <a:rPr lang="es-AR" sz="2400" dirty="0"/>
              <a:t>Sanguijuelas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6FEB75-30B9-4139-941A-589AD749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411" y="2081725"/>
            <a:ext cx="50196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6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DA490-3F02-FF2D-EA42-A07553C3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Calendarios de sangrías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755F88-BA17-5AA2-ED67-15C99074E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En momentos determinados del año</a:t>
            </a:r>
          </a:p>
          <a:p>
            <a:endParaRPr lang="es-AR" dirty="0"/>
          </a:p>
          <a:p>
            <a:r>
              <a:rPr lang="es-AR" dirty="0"/>
              <a:t>Inflamaciones</a:t>
            </a:r>
          </a:p>
          <a:p>
            <a:endParaRPr lang="es-AR" dirty="0"/>
          </a:p>
          <a:p>
            <a:r>
              <a:rPr lang="es-AR" dirty="0"/>
              <a:t>Infecciones</a:t>
            </a:r>
          </a:p>
          <a:p>
            <a:endParaRPr lang="es-AR" dirty="0"/>
          </a:p>
          <a:p>
            <a:r>
              <a:rPr lang="es-AR" dirty="0"/>
              <a:t>Ictus cerebrales</a:t>
            </a:r>
          </a:p>
          <a:p>
            <a:pPr marL="0" indent="0">
              <a:buNone/>
            </a:pPr>
            <a:endParaRPr lang="es-AR" dirty="0"/>
          </a:p>
          <a:p>
            <a:r>
              <a:rPr lang="es-AR" dirty="0"/>
              <a:t>En fases maníacas de las </a:t>
            </a:r>
            <a:r>
              <a:rPr lang="es-AR" dirty="0" err="1"/>
              <a:t>psicósis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1578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C15B8-B00C-41DB-74AF-6C965062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Mesopotamia</a:t>
            </a:r>
            <a:br>
              <a:rPr lang="es-AR" dirty="0"/>
            </a:br>
            <a:endParaRPr lang="es-AR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707DEC32-F3B4-1C67-4AE0-C92B498610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11" y="1289304"/>
            <a:ext cx="6781800" cy="478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83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TM03090434[[fn=Letras en madera]]</Template>
  <TotalTime>806</TotalTime>
  <Words>1212</Words>
  <Application>Microsoft Office PowerPoint</Application>
  <PresentationFormat>Panorámica</PresentationFormat>
  <Paragraphs>159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Rockwell</vt:lpstr>
      <vt:lpstr>Rockwell Condensed</vt:lpstr>
      <vt:lpstr>Wingdings</vt:lpstr>
      <vt:lpstr>Letras en madera</vt:lpstr>
      <vt:lpstr>Historia de la cirugía i</vt:lpstr>
      <vt:lpstr>Introducción:</vt:lpstr>
      <vt:lpstr>Presentación de PowerPoint</vt:lpstr>
      <vt:lpstr>Cirugía PREHISTÓRICA </vt:lpstr>
      <vt:lpstr>Trepanación (3500 A.C.)</vt:lpstr>
      <vt:lpstr>Métodos anestésicos</vt:lpstr>
      <vt:lpstr>sangrías</vt:lpstr>
      <vt:lpstr>Calendarios de sangrías</vt:lpstr>
      <vt:lpstr>Mesopotamia </vt:lpstr>
      <vt:lpstr>Presentación de PowerPoint</vt:lpstr>
      <vt:lpstr>Presentación de PowerPoint</vt:lpstr>
      <vt:lpstr>egipto</vt:lpstr>
      <vt:lpstr>CHINA - INDIA</vt:lpstr>
      <vt:lpstr>América precolombina</vt:lpstr>
      <vt:lpstr>Edad antigua (3.000 ac – 476 dc)</vt:lpstr>
      <vt:lpstr>hipócrates</vt:lpstr>
      <vt:lpstr>hipócrates</vt:lpstr>
      <vt:lpstr>roma</vt:lpstr>
      <vt:lpstr>Edad media (476 -1492)</vt:lpstr>
      <vt:lpstr>Presentación de PowerPoint</vt:lpstr>
      <vt:lpstr>francia</vt:lpstr>
      <vt:lpstr>Renacimiento (Siglos XV y XVI)</vt:lpstr>
      <vt:lpstr>Renacimiento (Siglos xv y xvi)</vt:lpstr>
      <vt:lpstr>Edad moderna (1492 – 1789)</vt:lpstr>
      <vt:lpstr>Edad contemporánea (Desde 1789 -</vt:lpstr>
      <vt:lpstr>Presentación de PowerPoint</vt:lpstr>
      <vt:lpstr>Otros y nuevos aportes</vt:lpstr>
      <vt:lpstr>Presentación de PowerPoint</vt:lpstr>
      <vt:lpstr>Cirugía en argentina</vt:lpstr>
      <vt:lpstr>Córdoba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de la cirugía i</dc:title>
  <dc:creator>Rodrigo Garcia</dc:creator>
  <cp:lastModifiedBy>Rodrigo Garcia</cp:lastModifiedBy>
  <cp:revision>35</cp:revision>
  <dcterms:created xsi:type="dcterms:W3CDTF">2021-05-03T20:38:51Z</dcterms:created>
  <dcterms:modified xsi:type="dcterms:W3CDTF">2023-04-24T00:56:40Z</dcterms:modified>
</cp:coreProperties>
</file>